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64F_B36EA37A.xml" ContentType="application/vnd.ms-powerpoint.comments+xml"/>
  <Override PartName="/ppt/notesSlides/notesSlide6.xml" ContentType="application/vnd.openxmlformats-officedocument.presentationml.notesSlide+xml"/>
  <Override PartName="/ppt/comments/modernComment_650_D57BE040.xml" ContentType="application/vnd.ms-powerpoint.comments+xml"/>
  <Override PartName="/ppt/notesSlides/notesSlide7.xml" ContentType="application/vnd.openxmlformats-officedocument.presentationml.notesSlide+xml"/>
  <Override PartName="/ppt/comments/modernComment_651_5639F3AD.xml" ContentType="application/vnd.ms-powerpoint.comments+xml"/>
  <Override PartName="/ppt/notesSlides/notesSlide8.xml" ContentType="application/vnd.openxmlformats-officedocument.presentationml.notesSlide+xml"/>
  <Override PartName="/ppt/comments/modernComment_652_B0C0F558.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653_4CC24822.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modernComment_776_76478954.xml" ContentType="application/vnd.ms-powerpoint.comments+xml"/>
  <Override PartName="/ppt/notesSlides/notesSlide17.xml" ContentType="application/vnd.openxmlformats-officedocument.presentationml.notesSlide+xml"/>
  <Override PartName="/ppt/comments/modernComment_77D_2F99A9A4.xml" ContentType="application/vnd.ms-powerpoint.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modernComment_853_3885DC78.xml" ContentType="application/vnd.ms-powerpoint.comment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95" r:id="rId4"/>
  </p:sldMasterIdLst>
  <p:notesMasterIdLst>
    <p:notesMasterId r:id="rId37"/>
  </p:notesMasterIdLst>
  <p:handoutMasterIdLst>
    <p:handoutMasterId r:id="rId38"/>
  </p:handoutMasterIdLst>
  <p:sldIdLst>
    <p:sldId id="1569" r:id="rId5"/>
    <p:sldId id="2076136242" r:id="rId6"/>
    <p:sldId id="2076136243" r:id="rId7"/>
    <p:sldId id="2112" r:id="rId8"/>
    <p:sldId id="1615" r:id="rId9"/>
    <p:sldId id="1616" r:id="rId10"/>
    <p:sldId id="1617" r:id="rId11"/>
    <p:sldId id="1618" r:id="rId12"/>
    <p:sldId id="1586" r:id="rId13"/>
    <p:sldId id="1619" r:id="rId14"/>
    <p:sldId id="1620" r:id="rId15"/>
    <p:sldId id="2119" r:id="rId16"/>
    <p:sldId id="2120" r:id="rId17"/>
    <p:sldId id="2114" r:id="rId18"/>
    <p:sldId id="2115" r:id="rId19"/>
    <p:sldId id="1910" r:id="rId20"/>
    <p:sldId id="1917" r:id="rId21"/>
    <p:sldId id="2118" r:id="rId22"/>
    <p:sldId id="2121" r:id="rId23"/>
    <p:sldId id="1589" r:id="rId24"/>
    <p:sldId id="2131" r:id="rId25"/>
    <p:sldId id="1592" r:id="rId26"/>
    <p:sldId id="10629" r:id="rId27"/>
    <p:sldId id="2128" r:id="rId28"/>
    <p:sldId id="10654" r:id="rId29"/>
    <p:sldId id="2132" r:id="rId30"/>
    <p:sldId id="1918" r:id="rId31"/>
    <p:sldId id="1594" r:id="rId32"/>
    <p:sldId id="2076136241" r:id="rId33"/>
    <p:sldId id="4770" r:id="rId34"/>
    <p:sldId id="1551" r:id="rId35"/>
    <p:sldId id="1547"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2EFD172E-C533-0181-99D3-961D485BFB69}" name="Monica Lueder" initials="ML" userId="S-1-5-21-2127521184-1604012920-1887927527-2598260" providerId="AD"/>
  <p188:author id="{B3D18764-E50E-DF36-9CE8-061B19BE6AF6}" name="Mary Feil-Jacobs" initials="MFJ" userId="Anonymous_Mary Feil-Jacobs" providerId="None"/>
  <p188:author id="{903D06F5-1E01-5A4A-2E05-DDFB59BD23BB}" name="Mary Feil-Jacobs" initials="MF" userId="S-1-5-21-2127521184-1604012920-1887927527-6500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900"/>
    <a:srgbClr val="00BCF2"/>
    <a:srgbClr val="0078D7"/>
    <a:srgbClr val="353535"/>
    <a:srgbClr val="525252"/>
    <a:srgbClr val="B4009E"/>
    <a:srgbClr val="000000"/>
    <a:srgbClr val="B4A0FF"/>
    <a:srgbClr val="00B294"/>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43A0C7-4D79-49AE-B25F-9C7E50F887B5}" v="129" dt="2020-05-27T21:41:17.5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72" y="16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46" Type="http://schemas.microsoft.com/office/2018/10/relationships/authors" Target="authors.xml"/><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k Boucher" userId="dad1fedf-2f09-4f7f-ae87-7cf2e9fc4682" providerId="ADAL" clId="{2B43A0C7-4D79-49AE-B25F-9C7E50F887B5}"/>
    <pc:docChg chg="undo redo custSel addSld delSld modSld sldOrd">
      <pc:chgData name="Frank Boucher" userId="dad1fedf-2f09-4f7f-ae87-7cf2e9fc4682" providerId="ADAL" clId="{2B43A0C7-4D79-49AE-B25F-9C7E50F887B5}" dt="2020-05-27T21:41:17.564" v="504" actId="20577"/>
      <pc:docMkLst>
        <pc:docMk/>
      </pc:docMkLst>
      <pc:sldChg chg="modSp">
        <pc:chgData name="Frank Boucher" userId="dad1fedf-2f09-4f7f-ae87-7cf2e9fc4682" providerId="ADAL" clId="{2B43A0C7-4D79-49AE-B25F-9C7E50F887B5}" dt="2020-05-27T21:41:17.564" v="504" actId="20577"/>
        <pc:sldMkLst>
          <pc:docMk/>
          <pc:sldMk cId="3250383161" sldId="1547"/>
        </pc:sldMkLst>
        <pc:spChg chg="mod">
          <ac:chgData name="Frank Boucher" userId="dad1fedf-2f09-4f7f-ae87-7cf2e9fc4682" providerId="ADAL" clId="{2B43A0C7-4D79-49AE-B25F-9C7E50F887B5}" dt="2020-05-27T21:41:17.564" v="504" actId="20577"/>
          <ac:spMkLst>
            <pc:docMk/>
            <pc:sldMk cId="3250383161" sldId="1547"/>
            <ac:spMk id="2" creationId="{67435640-EB30-428E-A219-B4A8490507EE}"/>
          </ac:spMkLst>
        </pc:spChg>
      </pc:sldChg>
      <pc:sldChg chg="addSp delSp modSp mod ord modTransition">
        <pc:chgData name="Frank Boucher" userId="dad1fedf-2f09-4f7f-ae87-7cf2e9fc4682" providerId="ADAL" clId="{2B43A0C7-4D79-49AE-B25F-9C7E50F887B5}" dt="2020-05-27T21:36:46.892" v="459" actId="1076"/>
        <pc:sldMkLst>
          <pc:docMk/>
          <pc:sldMk cId="2588535076" sldId="1551"/>
        </pc:sldMkLst>
        <pc:spChg chg="mod">
          <ac:chgData name="Frank Boucher" userId="dad1fedf-2f09-4f7f-ae87-7cf2e9fc4682" providerId="ADAL" clId="{2B43A0C7-4D79-49AE-B25F-9C7E50F887B5}" dt="2020-05-27T21:31:30.549" v="436" actId="6549"/>
          <ac:spMkLst>
            <pc:docMk/>
            <pc:sldMk cId="2588535076" sldId="1551"/>
            <ac:spMk id="3" creationId="{87A0E983-6BEE-4A98-B60A-DE7E711E04A7}"/>
          </ac:spMkLst>
        </pc:spChg>
        <pc:spChg chg="mod">
          <ac:chgData name="Frank Boucher" userId="dad1fedf-2f09-4f7f-ae87-7cf2e9fc4682" providerId="ADAL" clId="{2B43A0C7-4D79-49AE-B25F-9C7E50F887B5}" dt="2020-05-27T21:31:18.019" v="421" actId="1076"/>
          <ac:spMkLst>
            <pc:docMk/>
            <pc:sldMk cId="2588535076" sldId="1551"/>
            <ac:spMk id="4" creationId="{0E9D6BA0-2680-40DD-BA7C-120185EA83F0}"/>
          </ac:spMkLst>
        </pc:spChg>
        <pc:spChg chg="mod">
          <ac:chgData name="Frank Boucher" userId="dad1fedf-2f09-4f7f-ae87-7cf2e9fc4682" providerId="ADAL" clId="{2B43A0C7-4D79-49AE-B25F-9C7E50F887B5}" dt="2020-05-27T21:34:09.468" v="441" actId="14100"/>
          <ac:spMkLst>
            <pc:docMk/>
            <pc:sldMk cId="2588535076" sldId="1551"/>
            <ac:spMk id="5" creationId="{A2C3782A-A690-4946-BD58-F0A03B764260}"/>
          </ac:spMkLst>
        </pc:spChg>
        <pc:spChg chg="del">
          <ac:chgData name="Frank Boucher" userId="dad1fedf-2f09-4f7f-ae87-7cf2e9fc4682" providerId="ADAL" clId="{2B43A0C7-4D79-49AE-B25F-9C7E50F887B5}" dt="2020-05-27T21:31:08.170" v="420" actId="478"/>
          <ac:spMkLst>
            <pc:docMk/>
            <pc:sldMk cId="2588535076" sldId="1551"/>
            <ac:spMk id="6" creationId="{110AA005-1F49-47EB-87EA-7B4D60EC5BF8}"/>
          </ac:spMkLst>
        </pc:spChg>
        <pc:spChg chg="del">
          <ac:chgData name="Frank Boucher" userId="dad1fedf-2f09-4f7f-ae87-7cf2e9fc4682" providerId="ADAL" clId="{2B43A0C7-4D79-49AE-B25F-9C7E50F887B5}" dt="2020-05-27T21:31:02.677" v="417" actId="478"/>
          <ac:spMkLst>
            <pc:docMk/>
            <pc:sldMk cId="2588535076" sldId="1551"/>
            <ac:spMk id="7" creationId="{25E98A0D-79B7-455E-B0FE-E1915ED85CAC}"/>
          </ac:spMkLst>
        </pc:spChg>
        <pc:spChg chg="del mod">
          <ac:chgData name="Frank Boucher" userId="dad1fedf-2f09-4f7f-ae87-7cf2e9fc4682" providerId="ADAL" clId="{2B43A0C7-4D79-49AE-B25F-9C7E50F887B5}" dt="2020-05-27T21:31:06.838" v="419" actId="478"/>
          <ac:spMkLst>
            <pc:docMk/>
            <pc:sldMk cId="2588535076" sldId="1551"/>
            <ac:spMk id="8" creationId="{B9194027-2155-4757-9C42-1019FFAA7CFD}"/>
          </ac:spMkLst>
        </pc:spChg>
        <pc:spChg chg="add mod">
          <ac:chgData name="Frank Boucher" userId="dad1fedf-2f09-4f7f-ae87-7cf2e9fc4682" providerId="ADAL" clId="{2B43A0C7-4D79-49AE-B25F-9C7E50F887B5}" dt="2020-05-27T21:36:46.892" v="459" actId="1076"/>
          <ac:spMkLst>
            <pc:docMk/>
            <pc:sldMk cId="2588535076" sldId="1551"/>
            <ac:spMk id="9" creationId="{35E709EB-6F4C-44DA-BB7F-83E8AF3D0A06}"/>
          </ac:spMkLst>
        </pc:spChg>
        <pc:spChg chg="add mod ord">
          <ac:chgData name="Frank Boucher" userId="dad1fedf-2f09-4f7f-ae87-7cf2e9fc4682" providerId="ADAL" clId="{2B43A0C7-4D79-49AE-B25F-9C7E50F887B5}" dt="2020-05-27T21:36:37.004" v="458" actId="14100"/>
          <ac:spMkLst>
            <pc:docMk/>
            <pc:sldMk cId="2588535076" sldId="1551"/>
            <ac:spMk id="15" creationId="{F003A115-2447-4864-B0A8-BF65D26DB4F0}"/>
          </ac:spMkLst>
        </pc:spChg>
        <pc:picChg chg="add mod">
          <ac:chgData name="Frank Boucher" userId="dad1fedf-2f09-4f7f-ae87-7cf2e9fc4682" providerId="ADAL" clId="{2B43A0C7-4D79-49AE-B25F-9C7E50F887B5}" dt="2020-05-27T21:36:11.757" v="453" actId="1076"/>
          <ac:picMkLst>
            <pc:docMk/>
            <pc:sldMk cId="2588535076" sldId="1551"/>
            <ac:picMk id="10" creationId="{D19749BE-73C4-4532-8DCD-BF70CD62641D}"/>
          </ac:picMkLst>
        </pc:picChg>
        <pc:picChg chg="add mod">
          <ac:chgData name="Frank Boucher" userId="dad1fedf-2f09-4f7f-ae87-7cf2e9fc4682" providerId="ADAL" clId="{2B43A0C7-4D79-49AE-B25F-9C7E50F887B5}" dt="2020-05-27T21:36:11.757" v="453" actId="1076"/>
          <ac:picMkLst>
            <pc:docMk/>
            <pc:sldMk cId="2588535076" sldId="1551"/>
            <ac:picMk id="11" creationId="{5C082E38-431A-4C29-9B75-FE40F91E5E01}"/>
          </ac:picMkLst>
        </pc:picChg>
        <pc:picChg chg="add mod">
          <ac:chgData name="Frank Boucher" userId="dad1fedf-2f09-4f7f-ae87-7cf2e9fc4682" providerId="ADAL" clId="{2B43A0C7-4D79-49AE-B25F-9C7E50F887B5}" dt="2020-05-27T21:36:11.757" v="453" actId="1076"/>
          <ac:picMkLst>
            <pc:docMk/>
            <pc:sldMk cId="2588535076" sldId="1551"/>
            <ac:picMk id="12" creationId="{458A4FF6-AF87-4E7D-9765-0652B31CD037}"/>
          </ac:picMkLst>
        </pc:picChg>
        <pc:picChg chg="add mod">
          <ac:chgData name="Frank Boucher" userId="dad1fedf-2f09-4f7f-ae87-7cf2e9fc4682" providerId="ADAL" clId="{2B43A0C7-4D79-49AE-B25F-9C7E50F887B5}" dt="2020-05-27T21:36:11.757" v="453" actId="1076"/>
          <ac:picMkLst>
            <pc:docMk/>
            <pc:sldMk cId="2588535076" sldId="1551"/>
            <ac:picMk id="13" creationId="{A4253F4F-DE22-4384-AEEE-96407FA713F8}"/>
          </ac:picMkLst>
        </pc:picChg>
        <pc:picChg chg="add mod">
          <ac:chgData name="Frank Boucher" userId="dad1fedf-2f09-4f7f-ae87-7cf2e9fc4682" providerId="ADAL" clId="{2B43A0C7-4D79-49AE-B25F-9C7E50F887B5}" dt="2020-05-27T21:36:11.757" v="453" actId="1076"/>
          <ac:picMkLst>
            <pc:docMk/>
            <pc:sldMk cId="2588535076" sldId="1551"/>
            <ac:picMk id="14" creationId="{94E14E06-880C-4C45-A3B6-31112D946684}"/>
          </ac:picMkLst>
        </pc:picChg>
      </pc:sldChg>
      <pc:sldChg chg="del">
        <pc:chgData name="Frank Boucher" userId="dad1fedf-2f09-4f7f-ae87-7cf2e9fc4682" providerId="ADAL" clId="{2B43A0C7-4D79-49AE-B25F-9C7E50F887B5}" dt="2020-05-27T20:35:35.922" v="152" actId="2696"/>
        <pc:sldMkLst>
          <pc:docMk/>
          <pc:sldMk cId="2147119268" sldId="1563"/>
        </pc:sldMkLst>
      </pc:sldChg>
      <pc:sldChg chg="addSp delSp modSp mod">
        <pc:chgData name="Frank Boucher" userId="dad1fedf-2f09-4f7f-ae87-7cf2e9fc4682" providerId="ADAL" clId="{2B43A0C7-4D79-49AE-B25F-9C7E50F887B5}" dt="2020-05-27T21:38:33.438" v="479" actId="164"/>
        <pc:sldMkLst>
          <pc:docMk/>
          <pc:sldMk cId="1699341886" sldId="1569"/>
        </pc:sldMkLst>
        <pc:spChg chg="mod">
          <ac:chgData name="Frank Boucher" userId="dad1fedf-2f09-4f7f-ae87-7cf2e9fc4682" providerId="ADAL" clId="{2B43A0C7-4D79-49AE-B25F-9C7E50F887B5}" dt="2020-05-27T20:00:48.522" v="2" actId="404"/>
          <ac:spMkLst>
            <pc:docMk/>
            <pc:sldMk cId="1699341886" sldId="1569"/>
            <ac:spMk id="4" creationId="{00000000-0000-0000-0000-000000000000}"/>
          </ac:spMkLst>
        </pc:spChg>
        <pc:spChg chg="add mod ord">
          <ac:chgData name="Frank Boucher" userId="dad1fedf-2f09-4f7f-ae87-7cf2e9fc4682" providerId="ADAL" clId="{2B43A0C7-4D79-49AE-B25F-9C7E50F887B5}" dt="2020-05-27T21:38:33.438" v="479" actId="164"/>
          <ac:spMkLst>
            <pc:docMk/>
            <pc:sldMk cId="1699341886" sldId="1569"/>
            <ac:spMk id="8" creationId="{ADE79F07-FAAE-4B21-BC85-FF82796C288A}"/>
          </ac:spMkLst>
        </pc:spChg>
        <pc:spChg chg="add mod ord">
          <ac:chgData name="Frank Boucher" userId="dad1fedf-2f09-4f7f-ae87-7cf2e9fc4682" providerId="ADAL" clId="{2B43A0C7-4D79-49AE-B25F-9C7E50F887B5}" dt="2020-05-27T21:38:29.334" v="478" actId="164"/>
          <ac:spMkLst>
            <pc:docMk/>
            <pc:sldMk cId="1699341886" sldId="1569"/>
            <ac:spMk id="13" creationId="{72C402BB-4B2F-49BC-93B3-5F56C9F8AD65}"/>
          </ac:spMkLst>
        </pc:spChg>
        <pc:grpChg chg="add mod">
          <ac:chgData name="Frank Boucher" userId="dad1fedf-2f09-4f7f-ae87-7cf2e9fc4682" providerId="ADAL" clId="{2B43A0C7-4D79-49AE-B25F-9C7E50F887B5}" dt="2020-05-27T21:38:29.334" v="478" actId="164"/>
          <ac:grpSpMkLst>
            <pc:docMk/>
            <pc:sldMk cId="1699341886" sldId="1569"/>
            <ac:grpSpMk id="9" creationId="{AEEB6B49-F10C-4E97-A446-9255519C706B}"/>
          </ac:grpSpMkLst>
        </pc:grpChg>
        <pc:grpChg chg="add mod">
          <ac:chgData name="Frank Boucher" userId="dad1fedf-2f09-4f7f-ae87-7cf2e9fc4682" providerId="ADAL" clId="{2B43A0C7-4D79-49AE-B25F-9C7E50F887B5}" dt="2020-05-27T21:38:33.438" v="479" actId="164"/>
          <ac:grpSpMkLst>
            <pc:docMk/>
            <pc:sldMk cId="1699341886" sldId="1569"/>
            <ac:grpSpMk id="14" creationId="{EFE64710-0C16-48D6-89CE-4DEA12774F35}"/>
          </ac:grpSpMkLst>
        </pc:grpChg>
        <pc:picChg chg="add del mod">
          <ac:chgData name="Frank Boucher" userId="dad1fedf-2f09-4f7f-ae87-7cf2e9fc4682" providerId="ADAL" clId="{2B43A0C7-4D79-49AE-B25F-9C7E50F887B5}" dt="2020-05-27T20:01:10.463" v="7"/>
          <ac:picMkLst>
            <pc:docMk/>
            <pc:sldMk cId="1699341886" sldId="1569"/>
            <ac:picMk id="3" creationId="{022E86C2-D61A-4477-8789-075831569DC4}"/>
          </ac:picMkLst>
        </pc:picChg>
        <pc:picChg chg="add mod">
          <ac:chgData name="Frank Boucher" userId="dad1fedf-2f09-4f7f-ae87-7cf2e9fc4682" providerId="ADAL" clId="{2B43A0C7-4D79-49AE-B25F-9C7E50F887B5}" dt="2020-05-27T20:02:58.296" v="18" actId="1076"/>
          <ac:picMkLst>
            <pc:docMk/>
            <pc:sldMk cId="1699341886" sldId="1569"/>
            <ac:picMk id="7" creationId="{F23C8FD4-1689-42E8-8158-41A690F3247A}"/>
          </ac:picMkLst>
        </pc:picChg>
        <pc:picChg chg="mod ord">
          <ac:chgData name="Frank Boucher" userId="dad1fedf-2f09-4f7f-ae87-7cf2e9fc4682" providerId="ADAL" clId="{2B43A0C7-4D79-49AE-B25F-9C7E50F887B5}" dt="2020-05-27T21:38:29.334" v="478" actId="164"/>
          <ac:picMkLst>
            <pc:docMk/>
            <pc:sldMk cId="1699341886" sldId="1569"/>
            <ac:picMk id="11" creationId="{7400DE8C-8A6F-416D-ADE6-4BAF12A05C57}"/>
          </ac:picMkLst>
        </pc:picChg>
        <pc:picChg chg="mod">
          <ac:chgData name="Frank Boucher" userId="dad1fedf-2f09-4f7f-ae87-7cf2e9fc4682" providerId="ADAL" clId="{2B43A0C7-4D79-49AE-B25F-9C7E50F887B5}" dt="2020-05-27T21:38:33.438" v="479" actId="164"/>
          <ac:picMkLst>
            <pc:docMk/>
            <pc:sldMk cId="1699341886" sldId="1569"/>
            <ac:picMk id="12" creationId="{83ADFA37-D0A0-4B04-A6FC-21BEC2741B6C}"/>
          </ac:picMkLst>
        </pc:picChg>
      </pc:sldChg>
      <pc:sldChg chg="del">
        <pc:chgData name="Frank Boucher" userId="dad1fedf-2f09-4f7f-ae87-7cf2e9fc4682" providerId="ADAL" clId="{2B43A0C7-4D79-49AE-B25F-9C7E50F887B5}" dt="2020-05-27T20:13:19.225" v="92" actId="2696"/>
        <pc:sldMkLst>
          <pc:docMk/>
          <pc:sldMk cId="1639537949" sldId="1594"/>
        </pc:sldMkLst>
      </pc:sldChg>
      <pc:sldChg chg="addSp delSp modSp add mod modAnim">
        <pc:chgData name="Frank Boucher" userId="dad1fedf-2f09-4f7f-ae87-7cf2e9fc4682" providerId="ADAL" clId="{2B43A0C7-4D79-49AE-B25F-9C7E50F887B5}" dt="2020-05-27T21:29:12.170" v="414" actId="1076"/>
        <pc:sldMkLst>
          <pc:docMk/>
          <pc:sldMk cId="1856914417" sldId="1594"/>
        </pc:sldMkLst>
        <pc:spChg chg="add mod">
          <ac:chgData name="Frank Boucher" userId="dad1fedf-2f09-4f7f-ae87-7cf2e9fc4682" providerId="ADAL" clId="{2B43A0C7-4D79-49AE-B25F-9C7E50F887B5}" dt="2020-05-27T21:09:31.257" v="212" actId="1076"/>
          <ac:spMkLst>
            <pc:docMk/>
            <pc:sldMk cId="1856914417" sldId="1594"/>
            <ac:spMk id="7" creationId="{76DD7BCF-B059-4411-B35B-152578110543}"/>
          </ac:spMkLst>
        </pc:spChg>
        <pc:spChg chg="mod">
          <ac:chgData name="Frank Boucher" userId="dad1fedf-2f09-4f7f-ae87-7cf2e9fc4682" providerId="ADAL" clId="{2B43A0C7-4D79-49AE-B25F-9C7E50F887B5}" dt="2020-05-27T21:08:34.328" v="193" actId="1076"/>
          <ac:spMkLst>
            <pc:docMk/>
            <pc:sldMk cId="1856914417" sldId="1594"/>
            <ac:spMk id="113" creationId="{0CD3D83F-8094-433F-A2B4-C7A23FB0D9D4}"/>
          </ac:spMkLst>
        </pc:spChg>
        <pc:spChg chg="mod">
          <ac:chgData name="Frank Boucher" userId="dad1fedf-2f09-4f7f-ae87-7cf2e9fc4682" providerId="ADAL" clId="{2B43A0C7-4D79-49AE-B25F-9C7E50F887B5}" dt="2020-05-27T21:04:09.542" v="161" actId="478"/>
          <ac:spMkLst>
            <pc:docMk/>
            <pc:sldMk cId="1856914417" sldId="1594"/>
            <ac:spMk id="115" creationId="{174211A4-EAF1-4FB0-B9B8-4FA444409BF4}"/>
          </ac:spMkLst>
        </pc:spChg>
        <pc:spChg chg="del mod">
          <ac:chgData name="Frank Boucher" userId="dad1fedf-2f09-4f7f-ae87-7cf2e9fc4682" providerId="ADAL" clId="{2B43A0C7-4D79-49AE-B25F-9C7E50F887B5}" dt="2020-05-27T21:03:59.750" v="156" actId="478"/>
          <ac:spMkLst>
            <pc:docMk/>
            <pc:sldMk cId="1856914417" sldId="1594"/>
            <ac:spMk id="119" creationId="{F2906D5C-3F4A-4385-8981-BF9851DD92D5}"/>
          </ac:spMkLst>
        </pc:spChg>
        <pc:spChg chg="del mod">
          <ac:chgData name="Frank Boucher" userId="dad1fedf-2f09-4f7f-ae87-7cf2e9fc4682" providerId="ADAL" clId="{2B43A0C7-4D79-49AE-B25F-9C7E50F887B5}" dt="2020-05-27T21:03:58.590" v="155" actId="478"/>
          <ac:spMkLst>
            <pc:docMk/>
            <pc:sldMk cId="1856914417" sldId="1594"/>
            <ac:spMk id="120" creationId="{F065867D-ED9B-4E3A-93E8-8D433A3B9BE0}"/>
          </ac:spMkLst>
        </pc:spChg>
        <pc:spChg chg="del">
          <ac:chgData name="Frank Boucher" userId="dad1fedf-2f09-4f7f-ae87-7cf2e9fc4682" providerId="ADAL" clId="{2B43A0C7-4D79-49AE-B25F-9C7E50F887B5}" dt="2020-05-27T21:03:57.662" v="154" actId="478"/>
          <ac:spMkLst>
            <pc:docMk/>
            <pc:sldMk cId="1856914417" sldId="1594"/>
            <ac:spMk id="121" creationId="{FC265781-1C4C-4CDE-A47F-3D674C03E615}"/>
          </ac:spMkLst>
        </pc:spChg>
        <pc:spChg chg="mod">
          <ac:chgData name="Frank Boucher" userId="dad1fedf-2f09-4f7f-ae87-7cf2e9fc4682" providerId="ADAL" clId="{2B43A0C7-4D79-49AE-B25F-9C7E50F887B5}" dt="2020-05-27T21:04:09.542" v="161" actId="478"/>
          <ac:spMkLst>
            <pc:docMk/>
            <pc:sldMk cId="1856914417" sldId="1594"/>
            <ac:spMk id="122" creationId="{D812A6F1-8B66-4354-9363-330BCC6D2E8E}"/>
          </ac:spMkLst>
        </pc:spChg>
        <pc:spChg chg="mod">
          <ac:chgData name="Frank Boucher" userId="dad1fedf-2f09-4f7f-ae87-7cf2e9fc4682" providerId="ADAL" clId="{2B43A0C7-4D79-49AE-B25F-9C7E50F887B5}" dt="2020-05-27T21:04:09.542" v="161" actId="478"/>
          <ac:spMkLst>
            <pc:docMk/>
            <pc:sldMk cId="1856914417" sldId="1594"/>
            <ac:spMk id="123" creationId="{3BA44297-CE7C-4362-8DC3-30F3D079D216}"/>
          </ac:spMkLst>
        </pc:spChg>
        <pc:spChg chg="del mod">
          <ac:chgData name="Frank Boucher" userId="dad1fedf-2f09-4f7f-ae87-7cf2e9fc4682" providerId="ADAL" clId="{2B43A0C7-4D79-49AE-B25F-9C7E50F887B5}" dt="2020-05-27T21:04:02.382" v="157" actId="478"/>
          <ac:spMkLst>
            <pc:docMk/>
            <pc:sldMk cId="1856914417" sldId="1594"/>
            <ac:spMk id="124" creationId="{D74867C2-CEAA-4A60-AEBB-0FFFFA3B203D}"/>
          </ac:spMkLst>
        </pc:spChg>
        <pc:spChg chg="del mod">
          <ac:chgData name="Frank Boucher" userId="dad1fedf-2f09-4f7f-ae87-7cf2e9fc4682" providerId="ADAL" clId="{2B43A0C7-4D79-49AE-B25F-9C7E50F887B5}" dt="2020-05-27T21:04:03.669" v="158" actId="478"/>
          <ac:spMkLst>
            <pc:docMk/>
            <pc:sldMk cId="1856914417" sldId="1594"/>
            <ac:spMk id="125" creationId="{2FE3ACF4-FA72-4F10-90D1-3C67B99F584F}"/>
          </ac:spMkLst>
        </pc:spChg>
        <pc:spChg chg="del mod">
          <ac:chgData name="Frank Boucher" userId="dad1fedf-2f09-4f7f-ae87-7cf2e9fc4682" providerId="ADAL" clId="{2B43A0C7-4D79-49AE-B25F-9C7E50F887B5}" dt="2020-05-27T21:04:04.430" v="159" actId="478"/>
          <ac:spMkLst>
            <pc:docMk/>
            <pc:sldMk cId="1856914417" sldId="1594"/>
            <ac:spMk id="126" creationId="{91661D90-4AF8-4DC6-97ED-BE63913EA561}"/>
          </ac:spMkLst>
        </pc:spChg>
        <pc:spChg chg="mod">
          <ac:chgData name="Frank Boucher" userId="dad1fedf-2f09-4f7f-ae87-7cf2e9fc4682" providerId="ADAL" clId="{2B43A0C7-4D79-49AE-B25F-9C7E50F887B5}" dt="2020-05-27T21:04:09.542" v="161" actId="478"/>
          <ac:spMkLst>
            <pc:docMk/>
            <pc:sldMk cId="1856914417" sldId="1594"/>
            <ac:spMk id="127" creationId="{D8DC97C8-D3FC-4FC4-8562-1746AD6E7C95}"/>
          </ac:spMkLst>
        </pc:spChg>
        <pc:spChg chg="mod">
          <ac:chgData name="Frank Boucher" userId="dad1fedf-2f09-4f7f-ae87-7cf2e9fc4682" providerId="ADAL" clId="{2B43A0C7-4D79-49AE-B25F-9C7E50F887B5}" dt="2020-05-27T21:04:09.542" v="161" actId="478"/>
          <ac:spMkLst>
            <pc:docMk/>
            <pc:sldMk cId="1856914417" sldId="1594"/>
            <ac:spMk id="128" creationId="{B0EC8FDD-1FFE-4620-B001-E378642432A1}"/>
          </ac:spMkLst>
        </pc:spChg>
        <pc:spChg chg="mod">
          <ac:chgData name="Frank Boucher" userId="dad1fedf-2f09-4f7f-ae87-7cf2e9fc4682" providerId="ADAL" clId="{2B43A0C7-4D79-49AE-B25F-9C7E50F887B5}" dt="2020-05-27T21:04:09.542" v="161" actId="478"/>
          <ac:spMkLst>
            <pc:docMk/>
            <pc:sldMk cId="1856914417" sldId="1594"/>
            <ac:spMk id="129" creationId="{E6AA991C-5EAF-493D-B0D9-0706E74218C4}"/>
          </ac:spMkLst>
        </pc:spChg>
        <pc:spChg chg="mod">
          <ac:chgData name="Frank Boucher" userId="dad1fedf-2f09-4f7f-ae87-7cf2e9fc4682" providerId="ADAL" clId="{2B43A0C7-4D79-49AE-B25F-9C7E50F887B5}" dt="2020-05-27T21:04:09.542" v="161" actId="478"/>
          <ac:spMkLst>
            <pc:docMk/>
            <pc:sldMk cId="1856914417" sldId="1594"/>
            <ac:spMk id="130" creationId="{6EB64CE5-5C1D-449A-8CD9-E1EF1138AF6C}"/>
          </ac:spMkLst>
        </pc:spChg>
        <pc:spChg chg="mod">
          <ac:chgData name="Frank Boucher" userId="dad1fedf-2f09-4f7f-ae87-7cf2e9fc4682" providerId="ADAL" clId="{2B43A0C7-4D79-49AE-B25F-9C7E50F887B5}" dt="2020-05-27T21:04:09.542" v="161" actId="478"/>
          <ac:spMkLst>
            <pc:docMk/>
            <pc:sldMk cId="1856914417" sldId="1594"/>
            <ac:spMk id="131" creationId="{A918C629-84DB-4574-B921-E0F9DC863229}"/>
          </ac:spMkLst>
        </pc:spChg>
        <pc:spChg chg="mod">
          <ac:chgData name="Frank Boucher" userId="dad1fedf-2f09-4f7f-ae87-7cf2e9fc4682" providerId="ADAL" clId="{2B43A0C7-4D79-49AE-B25F-9C7E50F887B5}" dt="2020-05-27T21:04:09.542" v="161" actId="478"/>
          <ac:spMkLst>
            <pc:docMk/>
            <pc:sldMk cId="1856914417" sldId="1594"/>
            <ac:spMk id="132" creationId="{488C0984-5567-4599-B2CA-A8FCE8ED01B6}"/>
          </ac:spMkLst>
        </pc:spChg>
        <pc:spChg chg="mod">
          <ac:chgData name="Frank Boucher" userId="dad1fedf-2f09-4f7f-ae87-7cf2e9fc4682" providerId="ADAL" clId="{2B43A0C7-4D79-49AE-B25F-9C7E50F887B5}" dt="2020-05-27T21:04:09.542" v="161" actId="478"/>
          <ac:spMkLst>
            <pc:docMk/>
            <pc:sldMk cId="1856914417" sldId="1594"/>
            <ac:spMk id="133" creationId="{82FE50C3-BD8A-4A0C-AC8B-40DCD6462418}"/>
          </ac:spMkLst>
        </pc:spChg>
        <pc:spChg chg="mod">
          <ac:chgData name="Frank Boucher" userId="dad1fedf-2f09-4f7f-ae87-7cf2e9fc4682" providerId="ADAL" clId="{2B43A0C7-4D79-49AE-B25F-9C7E50F887B5}" dt="2020-05-27T21:04:09.542" v="161" actId="478"/>
          <ac:spMkLst>
            <pc:docMk/>
            <pc:sldMk cId="1856914417" sldId="1594"/>
            <ac:spMk id="134" creationId="{EB2D1F21-37C6-4135-BF9C-AA3A6E4AFF44}"/>
          </ac:spMkLst>
        </pc:spChg>
        <pc:spChg chg="mod">
          <ac:chgData name="Frank Boucher" userId="dad1fedf-2f09-4f7f-ae87-7cf2e9fc4682" providerId="ADAL" clId="{2B43A0C7-4D79-49AE-B25F-9C7E50F887B5}" dt="2020-05-27T21:04:09.542" v="161" actId="478"/>
          <ac:spMkLst>
            <pc:docMk/>
            <pc:sldMk cId="1856914417" sldId="1594"/>
            <ac:spMk id="135" creationId="{9E14CA22-429E-4C0B-9EE5-D7AAC58AF025}"/>
          </ac:spMkLst>
        </pc:spChg>
        <pc:spChg chg="mod">
          <ac:chgData name="Frank Boucher" userId="dad1fedf-2f09-4f7f-ae87-7cf2e9fc4682" providerId="ADAL" clId="{2B43A0C7-4D79-49AE-B25F-9C7E50F887B5}" dt="2020-05-27T21:04:09.542" v="161" actId="478"/>
          <ac:spMkLst>
            <pc:docMk/>
            <pc:sldMk cId="1856914417" sldId="1594"/>
            <ac:spMk id="136" creationId="{53DDE3F5-DB62-45FE-BAE5-6345675CA68B}"/>
          </ac:spMkLst>
        </pc:spChg>
        <pc:spChg chg="mod">
          <ac:chgData name="Frank Boucher" userId="dad1fedf-2f09-4f7f-ae87-7cf2e9fc4682" providerId="ADAL" clId="{2B43A0C7-4D79-49AE-B25F-9C7E50F887B5}" dt="2020-05-27T21:04:09.542" v="161" actId="478"/>
          <ac:spMkLst>
            <pc:docMk/>
            <pc:sldMk cId="1856914417" sldId="1594"/>
            <ac:spMk id="137" creationId="{6D286B1A-4655-4F1A-8A61-795C1D177BD5}"/>
          </ac:spMkLst>
        </pc:spChg>
        <pc:spChg chg="mod">
          <ac:chgData name="Frank Boucher" userId="dad1fedf-2f09-4f7f-ae87-7cf2e9fc4682" providerId="ADAL" clId="{2B43A0C7-4D79-49AE-B25F-9C7E50F887B5}" dt="2020-05-27T21:04:09.542" v="161" actId="478"/>
          <ac:spMkLst>
            <pc:docMk/>
            <pc:sldMk cId="1856914417" sldId="1594"/>
            <ac:spMk id="138" creationId="{CE78659E-3671-4E05-9B8F-CB17F8BB4132}"/>
          </ac:spMkLst>
        </pc:spChg>
        <pc:spChg chg="mod">
          <ac:chgData name="Frank Boucher" userId="dad1fedf-2f09-4f7f-ae87-7cf2e9fc4682" providerId="ADAL" clId="{2B43A0C7-4D79-49AE-B25F-9C7E50F887B5}" dt="2020-05-27T21:04:09.542" v="161" actId="478"/>
          <ac:spMkLst>
            <pc:docMk/>
            <pc:sldMk cId="1856914417" sldId="1594"/>
            <ac:spMk id="139" creationId="{898DB8F6-EA66-46D1-A946-1798BFCDBA7E}"/>
          </ac:spMkLst>
        </pc:spChg>
        <pc:spChg chg="mod">
          <ac:chgData name="Frank Boucher" userId="dad1fedf-2f09-4f7f-ae87-7cf2e9fc4682" providerId="ADAL" clId="{2B43A0C7-4D79-49AE-B25F-9C7E50F887B5}" dt="2020-05-27T21:04:09.542" v="161" actId="478"/>
          <ac:spMkLst>
            <pc:docMk/>
            <pc:sldMk cId="1856914417" sldId="1594"/>
            <ac:spMk id="140" creationId="{393B1951-132F-499E-BDF6-127C31CCA9A7}"/>
          </ac:spMkLst>
        </pc:spChg>
        <pc:spChg chg="mod">
          <ac:chgData name="Frank Boucher" userId="dad1fedf-2f09-4f7f-ae87-7cf2e9fc4682" providerId="ADAL" clId="{2B43A0C7-4D79-49AE-B25F-9C7E50F887B5}" dt="2020-05-27T21:04:09.542" v="161" actId="478"/>
          <ac:spMkLst>
            <pc:docMk/>
            <pc:sldMk cId="1856914417" sldId="1594"/>
            <ac:spMk id="141" creationId="{AB679ABE-4B46-4391-8980-42C40FD14286}"/>
          </ac:spMkLst>
        </pc:spChg>
        <pc:spChg chg="mod">
          <ac:chgData name="Frank Boucher" userId="dad1fedf-2f09-4f7f-ae87-7cf2e9fc4682" providerId="ADAL" clId="{2B43A0C7-4D79-49AE-B25F-9C7E50F887B5}" dt="2020-05-27T21:04:09.542" v="161" actId="478"/>
          <ac:spMkLst>
            <pc:docMk/>
            <pc:sldMk cId="1856914417" sldId="1594"/>
            <ac:spMk id="142" creationId="{22DB735D-02DC-4B1D-AE14-3ECFEB76EC68}"/>
          </ac:spMkLst>
        </pc:spChg>
        <pc:spChg chg="mod">
          <ac:chgData name="Frank Boucher" userId="dad1fedf-2f09-4f7f-ae87-7cf2e9fc4682" providerId="ADAL" clId="{2B43A0C7-4D79-49AE-B25F-9C7E50F887B5}" dt="2020-05-27T21:04:09.542" v="161" actId="478"/>
          <ac:spMkLst>
            <pc:docMk/>
            <pc:sldMk cId="1856914417" sldId="1594"/>
            <ac:spMk id="143" creationId="{5C9466BF-7823-4DB1-A4BE-EF3401A2DD93}"/>
          </ac:spMkLst>
        </pc:spChg>
        <pc:spChg chg="mod">
          <ac:chgData name="Frank Boucher" userId="dad1fedf-2f09-4f7f-ae87-7cf2e9fc4682" providerId="ADAL" clId="{2B43A0C7-4D79-49AE-B25F-9C7E50F887B5}" dt="2020-05-27T21:04:09.542" v="161" actId="478"/>
          <ac:spMkLst>
            <pc:docMk/>
            <pc:sldMk cId="1856914417" sldId="1594"/>
            <ac:spMk id="144" creationId="{D227DED3-76E2-4ED9-982C-2A60F105793E}"/>
          </ac:spMkLst>
        </pc:spChg>
        <pc:spChg chg="mod">
          <ac:chgData name="Frank Boucher" userId="dad1fedf-2f09-4f7f-ae87-7cf2e9fc4682" providerId="ADAL" clId="{2B43A0C7-4D79-49AE-B25F-9C7E50F887B5}" dt="2020-05-27T21:04:09.542" v="161" actId="478"/>
          <ac:spMkLst>
            <pc:docMk/>
            <pc:sldMk cId="1856914417" sldId="1594"/>
            <ac:spMk id="145" creationId="{839A5C88-F35F-4E0A-B2ED-D344154EC81F}"/>
          </ac:spMkLst>
        </pc:spChg>
        <pc:spChg chg="mod">
          <ac:chgData name="Frank Boucher" userId="dad1fedf-2f09-4f7f-ae87-7cf2e9fc4682" providerId="ADAL" clId="{2B43A0C7-4D79-49AE-B25F-9C7E50F887B5}" dt="2020-05-27T21:04:09.542" v="161" actId="478"/>
          <ac:spMkLst>
            <pc:docMk/>
            <pc:sldMk cId="1856914417" sldId="1594"/>
            <ac:spMk id="146" creationId="{C8D59735-19A0-4077-9367-D7233AC76D6A}"/>
          </ac:spMkLst>
        </pc:spChg>
        <pc:spChg chg="mod">
          <ac:chgData name="Frank Boucher" userId="dad1fedf-2f09-4f7f-ae87-7cf2e9fc4682" providerId="ADAL" clId="{2B43A0C7-4D79-49AE-B25F-9C7E50F887B5}" dt="2020-05-27T21:04:09.542" v="161" actId="478"/>
          <ac:spMkLst>
            <pc:docMk/>
            <pc:sldMk cId="1856914417" sldId="1594"/>
            <ac:spMk id="147" creationId="{0A8F0C9D-4F39-4FC5-B299-3D94F76BD38C}"/>
          </ac:spMkLst>
        </pc:spChg>
        <pc:spChg chg="del mod">
          <ac:chgData name="Frank Boucher" userId="dad1fedf-2f09-4f7f-ae87-7cf2e9fc4682" providerId="ADAL" clId="{2B43A0C7-4D79-49AE-B25F-9C7E50F887B5}" dt="2020-05-27T21:04:09.542" v="161" actId="478"/>
          <ac:spMkLst>
            <pc:docMk/>
            <pc:sldMk cId="1856914417" sldId="1594"/>
            <ac:spMk id="148" creationId="{6B9A7D0A-6317-4153-8A8D-BC8AD5F67063}"/>
          </ac:spMkLst>
        </pc:spChg>
        <pc:spChg chg="mod">
          <ac:chgData name="Frank Boucher" userId="dad1fedf-2f09-4f7f-ae87-7cf2e9fc4682" providerId="ADAL" clId="{2B43A0C7-4D79-49AE-B25F-9C7E50F887B5}" dt="2020-05-27T21:04:09.542" v="161" actId="478"/>
          <ac:spMkLst>
            <pc:docMk/>
            <pc:sldMk cId="1856914417" sldId="1594"/>
            <ac:spMk id="149" creationId="{A518D030-FB37-482F-BD7B-62788488DFAC}"/>
          </ac:spMkLst>
        </pc:spChg>
        <pc:spChg chg="mod">
          <ac:chgData name="Frank Boucher" userId="dad1fedf-2f09-4f7f-ae87-7cf2e9fc4682" providerId="ADAL" clId="{2B43A0C7-4D79-49AE-B25F-9C7E50F887B5}" dt="2020-05-27T21:04:09.542" v="161" actId="478"/>
          <ac:spMkLst>
            <pc:docMk/>
            <pc:sldMk cId="1856914417" sldId="1594"/>
            <ac:spMk id="150" creationId="{4602C985-C673-4B6A-9364-0EF5F1D75F64}"/>
          </ac:spMkLst>
        </pc:spChg>
        <pc:spChg chg="del mod">
          <ac:chgData name="Frank Boucher" userId="dad1fedf-2f09-4f7f-ae87-7cf2e9fc4682" providerId="ADAL" clId="{2B43A0C7-4D79-49AE-B25F-9C7E50F887B5}" dt="2020-05-27T21:04:08.702" v="160" actId="478"/>
          <ac:spMkLst>
            <pc:docMk/>
            <pc:sldMk cId="1856914417" sldId="1594"/>
            <ac:spMk id="151" creationId="{BC67C2C4-60D0-41E9-A74A-1D42516380CD}"/>
          </ac:spMkLst>
        </pc:spChg>
        <pc:spChg chg="mod">
          <ac:chgData name="Frank Boucher" userId="dad1fedf-2f09-4f7f-ae87-7cf2e9fc4682" providerId="ADAL" clId="{2B43A0C7-4D79-49AE-B25F-9C7E50F887B5}" dt="2020-05-27T21:04:09.542" v="161" actId="478"/>
          <ac:spMkLst>
            <pc:docMk/>
            <pc:sldMk cId="1856914417" sldId="1594"/>
            <ac:spMk id="152" creationId="{345369B4-77AD-41DF-9523-E1EF13DCD9AF}"/>
          </ac:spMkLst>
        </pc:spChg>
        <pc:spChg chg="mod">
          <ac:chgData name="Frank Boucher" userId="dad1fedf-2f09-4f7f-ae87-7cf2e9fc4682" providerId="ADAL" clId="{2B43A0C7-4D79-49AE-B25F-9C7E50F887B5}" dt="2020-05-27T21:04:09.542" v="161" actId="478"/>
          <ac:spMkLst>
            <pc:docMk/>
            <pc:sldMk cId="1856914417" sldId="1594"/>
            <ac:spMk id="153" creationId="{33DA4427-0A5B-46B2-A1B8-699DBA724CF5}"/>
          </ac:spMkLst>
        </pc:spChg>
        <pc:spChg chg="mod">
          <ac:chgData name="Frank Boucher" userId="dad1fedf-2f09-4f7f-ae87-7cf2e9fc4682" providerId="ADAL" clId="{2B43A0C7-4D79-49AE-B25F-9C7E50F887B5}" dt="2020-05-27T21:04:09.542" v="161" actId="478"/>
          <ac:spMkLst>
            <pc:docMk/>
            <pc:sldMk cId="1856914417" sldId="1594"/>
            <ac:spMk id="154" creationId="{EABB9097-AB22-4D93-A5CC-48D3C9231F1E}"/>
          </ac:spMkLst>
        </pc:spChg>
        <pc:spChg chg="mod">
          <ac:chgData name="Frank Boucher" userId="dad1fedf-2f09-4f7f-ae87-7cf2e9fc4682" providerId="ADAL" clId="{2B43A0C7-4D79-49AE-B25F-9C7E50F887B5}" dt="2020-05-27T21:04:09.542" v="161" actId="478"/>
          <ac:spMkLst>
            <pc:docMk/>
            <pc:sldMk cId="1856914417" sldId="1594"/>
            <ac:spMk id="155" creationId="{4B81616B-E7D8-4869-8B18-23B3A91C10DB}"/>
          </ac:spMkLst>
        </pc:spChg>
        <pc:spChg chg="mod">
          <ac:chgData name="Frank Boucher" userId="dad1fedf-2f09-4f7f-ae87-7cf2e9fc4682" providerId="ADAL" clId="{2B43A0C7-4D79-49AE-B25F-9C7E50F887B5}" dt="2020-05-27T21:04:09.542" v="161" actId="478"/>
          <ac:spMkLst>
            <pc:docMk/>
            <pc:sldMk cId="1856914417" sldId="1594"/>
            <ac:spMk id="156" creationId="{FC0B6F42-D08F-44FA-903B-9973AB129BCF}"/>
          </ac:spMkLst>
        </pc:spChg>
        <pc:spChg chg="mod">
          <ac:chgData name="Frank Boucher" userId="dad1fedf-2f09-4f7f-ae87-7cf2e9fc4682" providerId="ADAL" clId="{2B43A0C7-4D79-49AE-B25F-9C7E50F887B5}" dt="2020-05-27T21:04:09.542" v="161" actId="478"/>
          <ac:spMkLst>
            <pc:docMk/>
            <pc:sldMk cId="1856914417" sldId="1594"/>
            <ac:spMk id="157" creationId="{A21F9502-22CB-420F-9007-E9635667293B}"/>
          </ac:spMkLst>
        </pc:spChg>
        <pc:spChg chg="mod">
          <ac:chgData name="Frank Boucher" userId="dad1fedf-2f09-4f7f-ae87-7cf2e9fc4682" providerId="ADAL" clId="{2B43A0C7-4D79-49AE-B25F-9C7E50F887B5}" dt="2020-05-27T21:04:09.542" v="161" actId="478"/>
          <ac:spMkLst>
            <pc:docMk/>
            <pc:sldMk cId="1856914417" sldId="1594"/>
            <ac:spMk id="158" creationId="{6D4D16BF-FCDB-4729-8D5D-93FCFF08BD57}"/>
          </ac:spMkLst>
        </pc:spChg>
        <pc:spChg chg="mod">
          <ac:chgData name="Frank Boucher" userId="dad1fedf-2f09-4f7f-ae87-7cf2e9fc4682" providerId="ADAL" clId="{2B43A0C7-4D79-49AE-B25F-9C7E50F887B5}" dt="2020-05-27T21:04:09.542" v="161" actId="478"/>
          <ac:spMkLst>
            <pc:docMk/>
            <pc:sldMk cId="1856914417" sldId="1594"/>
            <ac:spMk id="159" creationId="{61BDB978-0B25-477A-886C-4F31E216B2DC}"/>
          </ac:spMkLst>
        </pc:spChg>
        <pc:spChg chg="mod">
          <ac:chgData name="Frank Boucher" userId="dad1fedf-2f09-4f7f-ae87-7cf2e9fc4682" providerId="ADAL" clId="{2B43A0C7-4D79-49AE-B25F-9C7E50F887B5}" dt="2020-05-27T21:04:09.542" v="161" actId="478"/>
          <ac:spMkLst>
            <pc:docMk/>
            <pc:sldMk cId="1856914417" sldId="1594"/>
            <ac:spMk id="160" creationId="{2B436A07-F8C7-4004-8567-3F4F98E6A47A}"/>
          </ac:spMkLst>
        </pc:spChg>
        <pc:spChg chg="mod topLvl">
          <ac:chgData name="Frank Boucher" userId="dad1fedf-2f09-4f7f-ae87-7cf2e9fc4682" providerId="ADAL" clId="{2B43A0C7-4D79-49AE-B25F-9C7E50F887B5}" dt="2020-05-27T21:08:01.437" v="190" actId="165"/>
          <ac:spMkLst>
            <pc:docMk/>
            <pc:sldMk cId="1856914417" sldId="1594"/>
            <ac:spMk id="162" creationId="{593FC426-0860-446B-A91C-4E195494A3A6}"/>
          </ac:spMkLst>
        </pc:spChg>
        <pc:spChg chg="mod topLvl">
          <ac:chgData name="Frank Boucher" userId="dad1fedf-2f09-4f7f-ae87-7cf2e9fc4682" providerId="ADAL" clId="{2B43A0C7-4D79-49AE-B25F-9C7E50F887B5}" dt="2020-05-27T21:23:47.084" v="408" actId="20577"/>
          <ac:spMkLst>
            <pc:docMk/>
            <pc:sldMk cId="1856914417" sldId="1594"/>
            <ac:spMk id="163" creationId="{DA8BC6C3-2A8B-4BF1-8F19-377A2F22169B}"/>
          </ac:spMkLst>
        </pc:spChg>
        <pc:spChg chg="mod topLvl">
          <ac:chgData name="Frank Boucher" userId="dad1fedf-2f09-4f7f-ae87-7cf2e9fc4682" providerId="ADAL" clId="{2B43A0C7-4D79-49AE-B25F-9C7E50F887B5}" dt="2020-05-27T21:29:06.010" v="413" actId="1076"/>
          <ac:spMkLst>
            <pc:docMk/>
            <pc:sldMk cId="1856914417" sldId="1594"/>
            <ac:spMk id="164" creationId="{72428011-9DB6-4D71-8AD7-1AD7DFF51958}"/>
          </ac:spMkLst>
        </pc:spChg>
        <pc:spChg chg="mod topLvl">
          <ac:chgData name="Frank Boucher" userId="dad1fedf-2f09-4f7f-ae87-7cf2e9fc4682" providerId="ADAL" clId="{2B43A0C7-4D79-49AE-B25F-9C7E50F887B5}" dt="2020-05-27T21:29:06.010" v="413" actId="1076"/>
          <ac:spMkLst>
            <pc:docMk/>
            <pc:sldMk cId="1856914417" sldId="1594"/>
            <ac:spMk id="165" creationId="{B3C4FB0C-702C-4FD2-8B57-11BEB206BD58}"/>
          </ac:spMkLst>
        </pc:spChg>
        <pc:spChg chg="del mod topLvl">
          <ac:chgData name="Frank Boucher" userId="dad1fedf-2f09-4f7f-ae87-7cf2e9fc4682" providerId="ADAL" clId="{2B43A0C7-4D79-49AE-B25F-9C7E50F887B5}" dt="2020-05-27T21:08:06.146" v="191" actId="478"/>
          <ac:spMkLst>
            <pc:docMk/>
            <pc:sldMk cId="1856914417" sldId="1594"/>
            <ac:spMk id="166" creationId="{F3027891-269C-4886-8CC3-AA9A71DAB17F}"/>
          </ac:spMkLst>
        </pc:spChg>
        <pc:spChg chg="del mod topLvl">
          <ac:chgData name="Frank Boucher" userId="dad1fedf-2f09-4f7f-ae87-7cf2e9fc4682" providerId="ADAL" clId="{2B43A0C7-4D79-49AE-B25F-9C7E50F887B5}" dt="2020-05-27T21:08:06.146" v="191" actId="478"/>
          <ac:spMkLst>
            <pc:docMk/>
            <pc:sldMk cId="1856914417" sldId="1594"/>
            <ac:spMk id="167" creationId="{AFBF4E7B-2097-4967-9087-DD24E67C5E46}"/>
          </ac:spMkLst>
        </pc:spChg>
        <pc:spChg chg="del mod topLvl">
          <ac:chgData name="Frank Boucher" userId="dad1fedf-2f09-4f7f-ae87-7cf2e9fc4682" providerId="ADAL" clId="{2B43A0C7-4D79-49AE-B25F-9C7E50F887B5}" dt="2020-05-27T21:08:06.146" v="191" actId="478"/>
          <ac:spMkLst>
            <pc:docMk/>
            <pc:sldMk cId="1856914417" sldId="1594"/>
            <ac:spMk id="168" creationId="{5146D8CB-F4A1-4FD6-8E3F-F50EE73A531C}"/>
          </ac:spMkLst>
        </pc:spChg>
        <pc:spChg chg="del mod topLvl">
          <ac:chgData name="Frank Boucher" userId="dad1fedf-2f09-4f7f-ae87-7cf2e9fc4682" providerId="ADAL" clId="{2B43A0C7-4D79-49AE-B25F-9C7E50F887B5}" dt="2020-05-27T21:08:06.146" v="191" actId="478"/>
          <ac:spMkLst>
            <pc:docMk/>
            <pc:sldMk cId="1856914417" sldId="1594"/>
            <ac:spMk id="169" creationId="{3CBB0B77-90FA-4496-976F-EF0C384A8A92}"/>
          </ac:spMkLst>
        </pc:spChg>
        <pc:spChg chg="del mod topLvl">
          <ac:chgData name="Frank Boucher" userId="dad1fedf-2f09-4f7f-ae87-7cf2e9fc4682" providerId="ADAL" clId="{2B43A0C7-4D79-49AE-B25F-9C7E50F887B5}" dt="2020-05-27T21:08:06.146" v="191" actId="478"/>
          <ac:spMkLst>
            <pc:docMk/>
            <pc:sldMk cId="1856914417" sldId="1594"/>
            <ac:spMk id="170" creationId="{5C549C20-5FAD-445A-A482-7F3510842DBD}"/>
          </ac:spMkLst>
        </pc:spChg>
        <pc:spChg chg="del mod topLvl">
          <ac:chgData name="Frank Boucher" userId="dad1fedf-2f09-4f7f-ae87-7cf2e9fc4682" providerId="ADAL" clId="{2B43A0C7-4D79-49AE-B25F-9C7E50F887B5}" dt="2020-05-27T21:08:06.146" v="191" actId="478"/>
          <ac:spMkLst>
            <pc:docMk/>
            <pc:sldMk cId="1856914417" sldId="1594"/>
            <ac:spMk id="171" creationId="{87EB17E5-5BE9-413E-8781-F5A1E6670101}"/>
          </ac:spMkLst>
        </pc:spChg>
        <pc:spChg chg="del mod topLvl">
          <ac:chgData name="Frank Boucher" userId="dad1fedf-2f09-4f7f-ae87-7cf2e9fc4682" providerId="ADAL" clId="{2B43A0C7-4D79-49AE-B25F-9C7E50F887B5}" dt="2020-05-27T21:08:06.146" v="191" actId="478"/>
          <ac:spMkLst>
            <pc:docMk/>
            <pc:sldMk cId="1856914417" sldId="1594"/>
            <ac:spMk id="172" creationId="{68B6E063-8B3A-4D08-A4F1-43D1092EA410}"/>
          </ac:spMkLst>
        </pc:spChg>
        <pc:spChg chg="del mod topLvl">
          <ac:chgData name="Frank Boucher" userId="dad1fedf-2f09-4f7f-ae87-7cf2e9fc4682" providerId="ADAL" clId="{2B43A0C7-4D79-49AE-B25F-9C7E50F887B5}" dt="2020-05-27T21:08:06.146" v="191" actId="478"/>
          <ac:spMkLst>
            <pc:docMk/>
            <pc:sldMk cId="1856914417" sldId="1594"/>
            <ac:spMk id="173" creationId="{2701CD7D-8716-4FDB-8C4B-C5F767B42E4D}"/>
          </ac:spMkLst>
        </pc:spChg>
        <pc:spChg chg="del mod topLvl">
          <ac:chgData name="Frank Boucher" userId="dad1fedf-2f09-4f7f-ae87-7cf2e9fc4682" providerId="ADAL" clId="{2B43A0C7-4D79-49AE-B25F-9C7E50F887B5}" dt="2020-05-27T21:07:41.666" v="187" actId="478"/>
          <ac:spMkLst>
            <pc:docMk/>
            <pc:sldMk cId="1856914417" sldId="1594"/>
            <ac:spMk id="175" creationId="{6D73341D-5E33-43A7-9FA5-5D73ECA0F7C1}"/>
          </ac:spMkLst>
        </pc:spChg>
        <pc:spChg chg="del mod topLvl">
          <ac:chgData name="Frank Boucher" userId="dad1fedf-2f09-4f7f-ae87-7cf2e9fc4682" providerId="ADAL" clId="{2B43A0C7-4D79-49AE-B25F-9C7E50F887B5}" dt="2020-05-27T21:07:41.666" v="187" actId="478"/>
          <ac:spMkLst>
            <pc:docMk/>
            <pc:sldMk cId="1856914417" sldId="1594"/>
            <ac:spMk id="176" creationId="{A1FF0AB0-58C7-4494-B72C-C96D90DA9CB7}"/>
          </ac:spMkLst>
        </pc:spChg>
        <pc:spChg chg="del mod topLvl">
          <ac:chgData name="Frank Boucher" userId="dad1fedf-2f09-4f7f-ae87-7cf2e9fc4682" providerId="ADAL" clId="{2B43A0C7-4D79-49AE-B25F-9C7E50F887B5}" dt="2020-05-27T21:07:41.666" v="187" actId="478"/>
          <ac:spMkLst>
            <pc:docMk/>
            <pc:sldMk cId="1856914417" sldId="1594"/>
            <ac:spMk id="177" creationId="{B5D487A4-4E41-46AC-969C-B160642FFEC7}"/>
          </ac:spMkLst>
        </pc:spChg>
        <pc:spChg chg="del mod topLvl">
          <ac:chgData name="Frank Boucher" userId="dad1fedf-2f09-4f7f-ae87-7cf2e9fc4682" providerId="ADAL" clId="{2B43A0C7-4D79-49AE-B25F-9C7E50F887B5}" dt="2020-05-27T21:07:41.666" v="187" actId="478"/>
          <ac:spMkLst>
            <pc:docMk/>
            <pc:sldMk cId="1856914417" sldId="1594"/>
            <ac:spMk id="178" creationId="{2676CEFA-6DE3-493A-ACF9-BF55A56B916F}"/>
          </ac:spMkLst>
        </pc:spChg>
        <pc:spChg chg="mod topLvl">
          <ac:chgData name="Frank Boucher" userId="dad1fedf-2f09-4f7f-ae87-7cf2e9fc4682" providerId="ADAL" clId="{2B43A0C7-4D79-49AE-B25F-9C7E50F887B5}" dt="2020-05-27T21:17:16.322" v="224" actId="478"/>
          <ac:spMkLst>
            <pc:docMk/>
            <pc:sldMk cId="1856914417" sldId="1594"/>
            <ac:spMk id="179" creationId="{784869C5-6945-4DFA-A59D-B773B4D1A034}"/>
          </ac:spMkLst>
        </pc:spChg>
        <pc:spChg chg="mod topLvl">
          <ac:chgData name="Frank Boucher" userId="dad1fedf-2f09-4f7f-ae87-7cf2e9fc4682" providerId="ADAL" clId="{2B43A0C7-4D79-49AE-B25F-9C7E50F887B5}" dt="2020-05-27T21:17:16.322" v="224" actId="478"/>
          <ac:spMkLst>
            <pc:docMk/>
            <pc:sldMk cId="1856914417" sldId="1594"/>
            <ac:spMk id="180" creationId="{7FBC293F-86CF-4E88-AADB-C9459D019A02}"/>
          </ac:spMkLst>
        </pc:spChg>
        <pc:spChg chg="mod topLvl">
          <ac:chgData name="Frank Boucher" userId="dad1fedf-2f09-4f7f-ae87-7cf2e9fc4682" providerId="ADAL" clId="{2B43A0C7-4D79-49AE-B25F-9C7E50F887B5}" dt="2020-05-27T21:17:16.322" v="224" actId="478"/>
          <ac:spMkLst>
            <pc:docMk/>
            <pc:sldMk cId="1856914417" sldId="1594"/>
            <ac:spMk id="181" creationId="{C4C6472F-AF04-4CF9-B4C4-996332452A13}"/>
          </ac:spMkLst>
        </pc:spChg>
        <pc:spChg chg="del mod topLvl">
          <ac:chgData name="Frank Boucher" userId="dad1fedf-2f09-4f7f-ae87-7cf2e9fc4682" providerId="ADAL" clId="{2B43A0C7-4D79-49AE-B25F-9C7E50F887B5}" dt="2020-05-27T21:17:14.691" v="223" actId="478"/>
          <ac:spMkLst>
            <pc:docMk/>
            <pc:sldMk cId="1856914417" sldId="1594"/>
            <ac:spMk id="182" creationId="{140EB85A-6CBC-416C-A8CF-1F7BACCA5F00}"/>
          </ac:spMkLst>
        </pc:spChg>
        <pc:spChg chg="mod topLvl">
          <ac:chgData name="Frank Boucher" userId="dad1fedf-2f09-4f7f-ae87-7cf2e9fc4682" providerId="ADAL" clId="{2B43A0C7-4D79-49AE-B25F-9C7E50F887B5}" dt="2020-05-27T21:17:16.322" v="224" actId="478"/>
          <ac:spMkLst>
            <pc:docMk/>
            <pc:sldMk cId="1856914417" sldId="1594"/>
            <ac:spMk id="183" creationId="{67BFD8DF-39EE-4889-8B89-195223C56FB8}"/>
          </ac:spMkLst>
        </pc:spChg>
        <pc:spChg chg="del mod topLvl">
          <ac:chgData name="Frank Boucher" userId="dad1fedf-2f09-4f7f-ae87-7cf2e9fc4682" providerId="ADAL" clId="{2B43A0C7-4D79-49AE-B25F-9C7E50F887B5}" dt="2020-05-27T21:17:16.322" v="224" actId="478"/>
          <ac:spMkLst>
            <pc:docMk/>
            <pc:sldMk cId="1856914417" sldId="1594"/>
            <ac:spMk id="184" creationId="{95E34837-89FC-4218-84C1-76EDF46D75E7}"/>
          </ac:spMkLst>
        </pc:spChg>
        <pc:spChg chg="del mod topLvl">
          <ac:chgData name="Frank Boucher" userId="dad1fedf-2f09-4f7f-ae87-7cf2e9fc4682" providerId="ADAL" clId="{2B43A0C7-4D79-49AE-B25F-9C7E50F887B5}" dt="2020-05-27T21:07:41.666" v="187" actId="478"/>
          <ac:spMkLst>
            <pc:docMk/>
            <pc:sldMk cId="1856914417" sldId="1594"/>
            <ac:spMk id="185" creationId="{4C01958C-9E61-493C-9D0F-AF325359276A}"/>
          </ac:spMkLst>
        </pc:spChg>
        <pc:spChg chg="del mod topLvl">
          <ac:chgData name="Frank Boucher" userId="dad1fedf-2f09-4f7f-ae87-7cf2e9fc4682" providerId="ADAL" clId="{2B43A0C7-4D79-49AE-B25F-9C7E50F887B5}" dt="2020-05-27T21:07:41.666" v="187" actId="478"/>
          <ac:spMkLst>
            <pc:docMk/>
            <pc:sldMk cId="1856914417" sldId="1594"/>
            <ac:spMk id="186" creationId="{69F4FDE0-7170-4590-9368-F125E01C9CC4}"/>
          </ac:spMkLst>
        </pc:spChg>
        <pc:spChg chg="mod topLvl">
          <ac:chgData name="Frank Boucher" userId="dad1fedf-2f09-4f7f-ae87-7cf2e9fc4682" providerId="ADAL" clId="{2B43A0C7-4D79-49AE-B25F-9C7E50F887B5}" dt="2020-05-27T21:21:56.141" v="378" actId="1076"/>
          <ac:spMkLst>
            <pc:docMk/>
            <pc:sldMk cId="1856914417" sldId="1594"/>
            <ac:spMk id="187" creationId="{0741F569-592A-4DA1-A9AA-1A25B17D4B60}"/>
          </ac:spMkLst>
        </pc:spChg>
        <pc:spChg chg="del mod topLvl">
          <ac:chgData name="Frank Boucher" userId="dad1fedf-2f09-4f7f-ae87-7cf2e9fc4682" providerId="ADAL" clId="{2B43A0C7-4D79-49AE-B25F-9C7E50F887B5}" dt="2020-05-27T21:07:41.666" v="187" actId="478"/>
          <ac:spMkLst>
            <pc:docMk/>
            <pc:sldMk cId="1856914417" sldId="1594"/>
            <ac:spMk id="188" creationId="{A5A7D8F7-5AED-44FD-9ABE-B9EB6848A304}"/>
          </ac:spMkLst>
        </pc:spChg>
        <pc:spChg chg="del mod topLvl">
          <ac:chgData name="Frank Boucher" userId="dad1fedf-2f09-4f7f-ae87-7cf2e9fc4682" providerId="ADAL" clId="{2B43A0C7-4D79-49AE-B25F-9C7E50F887B5}" dt="2020-05-27T21:07:41.666" v="187" actId="478"/>
          <ac:spMkLst>
            <pc:docMk/>
            <pc:sldMk cId="1856914417" sldId="1594"/>
            <ac:spMk id="189" creationId="{B9C16E7E-3526-4646-8FE2-784FB469EA59}"/>
          </ac:spMkLst>
        </pc:spChg>
        <pc:spChg chg="del mod topLvl">
          <ac:chgData name="Frank Boucher" userId="dad1fedf-2f09-4f7f-ae87-7cf2e9fc4682" providerId="ADAL" clId="{2B43A0C7-4D79-49AE-B25F-9C7E50F887B5}" dt="2020-05-27T21:07:41.666" v="187" actId="478"/>
          <ac:spMkLst>
            <pc:docMk/>
            <pc:sldMk cId="1856914417" sldId="1594"/>
            <ac:spMk id="190" creationId="{130E6155-5FE1-4EF5-908E-C745F2BF533B}"/>
          </ac:spMkLst>
        </pc:spChg>
        <pc:spChg chg="mod topLvl">
          <ac:chgData name="Frank Boucher" userId="dad1fedf-2f09-4f7f-ae87-7cf2e9fc4682" providerId="ADAL" clId="{2B43A0C7-4D79-49AE-B25F-9C7E50F887B5}" dt="2020-05-27T21:17:16.322" v="224" actId="478"/>
          <ac:spMkLst>
            <pc:docMk/>
            <pc:sldMk cId="1856914417" sldId="1594"/>
            <ac:spMk id="191" creationId="{7381C4CC-285E-497E-B65C-E03A22CDC29F}"/>
          </ac:spMkLst>
        </pc:spChg>
        <pc:spChg chg="del mod topLvl">
          <ac:chgData name="Frank Boucher" userId="dad1fedf-2f09-4f7f-ae87-7cf2e9fc4682" providerId="ADAL" clId="{2B43A0C7-4D79-49AE-B25F-9C7E50F887B5}" dt="2020-05-27T21:07:41.666" v="187" actId="478"/>
          <ac:spMkLst>
            <pc:docMk/>
            <pc:sldMk cId="1856914417" sldId="1594"/>
            <ac:spMk id="192" creationId="{01E0D122-6585-45C9-9BFC-2445921785A9}"/>
          </ac:spMkLst>
        </pc:spChg>
        <pc:spChg chg="del mod topLvl">
          <ac:chgData name="Frank Boucher" userId="dad1fedf-2f09-4f7f-ae87-7cf2e9fc4682" providerId="ADAL" clId="{2B43A0C7-4D79-49AE-B25F-9C7E50F887B5}" dt="2020-05-27T21:07:41.666" v="187" actId="478"/>
          <ac:spMkLst>
            <pc:docMk/>
            <pc:sldMk cId="1856914417" sldId="1594"/>
            <ac:spMk id="193" creationId="{DD88F6B3-971D-4C5A-AF0B-59672629CE55}"/>
          </ac:spMkLst>
        </pc:spChg>
        <pc:spChg chg="del mod">
          <ac:chgData name="Frank Boucher" userId="dad1fedf-2f09-4f7f-ae87-7cf2e9fc4682" providerId="ADAL" clId="{2B43A0C7-4D79-49AE-B25F-9C7E50F887B5}" dt="2020-05-27T21:06:31.468" v="169" actId="478"/>
          <ac:spMkLst>
            <pc:docMk/>
            <pc:sldMk cId="1856914417" sldId="1594"/>
            <ac:spMk id="194" creationId="{D5B82AFE-A3F4-4DE1-AF02-57941546E80F}"/>
          </ac:spMkLst>
        </pc:spChg>
        <pc:spChg chg="del mod topLvl">
          <ac:chgData name="Frank Boucher" userId="dad1fedf-2f09-4f7f-ae87-7cf2e9fc4682" providerId="ADAL" clId="{2B43A0C7-4D79-49AE-B25F-9C7E50F887B5}" dt="2020-05-27T21:07:41.666" v="187" actId="478"/>
          <ac:spMkLst>
            <pc:docMk/>
            <pc:sldMk cId="1856914417" sldId="1594"/>
            <ac:spMk id="195" creationId="{AC42E4DA-3601-4A70-9CB8-D436E1472233}"/>
          </ac:spMkLst>
        </pc:spChg>
        <pc:spChg chg="del mod topLvl">
          <ac:chgData name="Frank Boucher" userId="dad1fedf-2f09-4f7f-ae87-7cf2e9fc4682" providerId="ADAL" clId="{2B43A0C7-4D79-49AE-B25F-9C7E50F887B5}" dt="2020-05-27T21:07:41.666" v="187" actId="478"/>
          <ac:spMkLst>
            <pc:docMk/>
            <pc:sldMk cId="1856914417" sldId="1594"/>
            <ac:spMk id="196" creationId="{54220E46-0907-4744-9C64-6EBE4CFCBF28}"/>
          </ac:spMkLst>
        </pc:spChg>
        <pc:spChg chg="del mod topLvl">
          <ac:chgData name="Frank Boucher" userId="dad1fedf-2f09-4f7f-ae87-7cf2e9fc4682" providerId="ADAL" clId="{2B43A0C7-4D79-49AE-B25F-9C7E50F887B5}" dt="2020-05-27T21:07:41.666" v="187" actId="478"/>
          <ac:spMkLst>
            <pc:docMk/>
            <pc:sldMk cId="1856914417" sldId="1594"/>
            <ac:spMk id="197" creationId="{A113AA3B-7BC9-4DB0-9188-D8E5F1352A69}"/>
          </ac:spMkLst>
        </pc:spChg>
        <pc:spChg chg="del mod">
          <ac:chgData name="Frank Boucher" userId="dad1fedf-2f09-4f7f-ae87-7cf2e9fc4682" providerId="ADAL" clId="{2B43A0C7-4D79-49AE-B25F-9C7E50F887B5}" dt="2020-05-27T21:06:34.276" v="171" actId="478"/>
          <ac:spMkLst>
            <pc:docMk/>
            <pc:sldMk cId="1856914417" sldId="1594"/>
            <ac:spMk id="198" creationId="{0B1373FB-A913-43C6-A602-5FD796814388}"/>
          </ac:spMkLst>
        </pc:spChg>
        <pc:spChg chg="del mod">
          <ac:chgData name="Frank Boucher" userId="dad1fedf-2f09-4f7f-ae87-7cf2e9fc4682" providerId="ADAL" clId="{2B43A0C7-4D79-49AE-B25F-9C7E50F887B5}" dt="2020-05-27T21:06:32.820" v="170" actId="478"/>
          <ac:spMkLst>
            <pc:docMk/>
            <pc:sldMk cId="1856914417" sldId="1594"/>
            <ac:spMk id="199" creationId="{2485CF5A-618F-4852-A3F7-1E7FB6F60938}"/>
          </ac:spMkLst>
        </pc:spChg>
        <pc:spChg chg="del mod topLvl">
          <ac:chgData name="Frank Boucher" userId="dad1fedf-2f09-4f7f-ae87-7cf2e9fc4682" providerId="ADAL" clId="{2B43A0C7-4D79-49AE-B25F-9C7E50F887B5}" dt="2020-05-27T21:07:41.666" v="187" actId="478"/>
          <ac:spMkLst>
            <pc:docMk/>
            <pc:sldMk cId="1856914417" sldId="1594"/>
            <ac:spMk id="200" creationId="{1B1766A0-5CB0-4C26-9606-F86BA2B799B4}"/>
          </ac:spMkLst>
        </pc:spChg>
        <pc:spChg chg="del mod topLvl">
          <ac:chgData name="Frank Boucher" userId="dad1fedf-2f09-4f7f-ae87-7cf2e9fc4682" providerId="ADAL" clId="{2B43A0C7-4D79-49AE-B25F-9C7E50F887B5}" dt="2020-05-27T21:07:41.666" v="187" actId="478"/>
          <ac:spMkLst>
            <pc:docMk/>
            <pc:sldMk cId="1856914417" sldId="1594"/>
            <ac:spMk id="201" creationId="{B483076E-BC9E-499F-8761-4DE9B2EF6B37}"/>
          </ac:spMkLst>
        </pc:spChg>
        <pc:spChg chg="del mod topLvl">
          <ac:chgData name="Frank Boucher" userId="dad1fedf-2f09-4f7f-ae87-7cf2e9fc4682" providerId="ADAL" clId="{2B43A0C7-4D79-49AE-B25F-9C7E50F887B5}" dt="2020-05-27T21:07:41.666" v="187" actId="478"/>
          <ac:spMkLst>
            <pc:docMk/>
            <pc:sldMk cId="1856914417" sldId="1594"/>
            <ac:spMk id="202" creationId="{AAF4F552-EB5E-4873-ABB4-EF1C03ACA244}"/>
          </ac:spMkLst>
        </pc:spChg>
        <pc:spChg chg="del mod topLvl">
          <ac:chgData name="Frank Boucher" userId="dad1fedf-2f09-4f7f-ae87-7cf2e9fc4682" providerId="ADAL" clId="{2B43A0C7-4D79-49AE-B25F-9C7E50F887B5}" dt="2020-05-27T21:07:41.666" v="187" actId="478"/>
          <ac:spMkLst>
            <pc:docMk/>
            <pc:sldMk cId="1856914417" sldId="1594"/>
            <ac:spMk id="203" creationId="{5D5DFE59-FF30-4F7E-BE40-252657B95749}"/>
          </ac:spMkLst>
        </pc:spChg>
        <pc:spChg chg="del mod">
          <ac:chgData name="Frank Boucher" userId="dad1fedf-2f09-4f7f-ae87-7cf2e9fc4682" providerId="ADAL" clId="{2B43A0C7-4D79-49AE-B25F-9C7E50F887B5}" dt="2020-05-27T21:06:24.340" v="168" actId="478"/>
          <ac:spMkLst>
            <pc:docMk/>
            <pc:sldMk cId="1856914417" sldId="1594"/>
            <ac:spMk id="204" creationId="{56D2D531-7403-404F-B9AF-3C7BADC1E998}"/>
          </ac:spMkLst>
        </pc:spChg>
        <pc:spChg chg="del mod">
          <ac:chgData name="Frank Boucher" userId="dad1fedf-2f09-4f7f-ae87-7cf2e9fc4682" providerId="ADAL" clId="{2B43A0C7-4D79-49AE-B25F-9C7E50F887B5}" dt="2020-05-27T21:06:24.340" v="168" actId="478"/>
          <ac:spMkLst>
            <pc:docMk/>
            <pc:sldMk cId="1856914417" sldId="1594"/>
            <ac:spMk id="205" creationId="{06399DD6-BB10-4954-814A-3FA08F119AC3}"/>
          </ac:spMkLst>
        </pc:spChg>
        <pc:spChg chg="del mod">
          <ac:chgData name="Frank Boucher" userId="dad1fedf-2f09-4f7f-ae87-7cf2e9fc4682" providerId="ADAL" clId="{2B43A0C7-4D79-49AE-B25F-9C7E50F887B5}" dt="2020-05-27T21:06:24.340" v="168" actId="478"/>
          <ac:spMkLst>
            <pc:docMk/>
            <pc:sldMk cId="1856914417" sldId="1594"/>
            <ac:spMk id="206" creationId="{1115AE93-7604-413D-B5DB-F93716AE68F0}"/>
          </ac:spMkLst>
        </pc:spChg>
        <pc:spChg chg="add mod">
          <ac:chgData name="Frank Boucher" userId="dad1fedf-2f09-4f7f-ae87-7cf2e9fc4682" providerId="ADAL" clId="{2B43A0C7-4D79-49AE-B25F-9C7E50F887B5}" dt="2020-05-27T21:08:25.062" v="192"/>
          <ac:spMkLst>
            <pc:docMk/>
            <pc:sldMk cId="1856914417" sldId="1594"/>
            <ac:spMk id="207" creationId="{9578E6CC-3566-4243-B166-56014E19B584}"/>
          </ac:spMkLst>
        </pc:spChg>
        <pc:spChg chg="add mod">
          <ac:chgData name="Frank Boucher" userId="dad1fedf-2f09-4f7f-ae87-7cf2e9fc4682" providerId="ADAL" clId="{2B43A0C7-4D79-49AE-B25F-9C7E50F887B5}" dt="2020-05-27T21:28:51.211" v="410" actId="1076"/>
          <ac:spMkLst>
            <pc:docMk/>
            <pc:sldMk cId="1856914417" sldId="1594"/>
            <ac:spMk id="208" creationId="{C7D8536F-9131-4928-BF4A-DAC0D5A16166}"/>
          </ac:spMkLst>
        </pc:spChg>
        <pc:spChg chg="add mod">
          <ac:chgData name="Frank Boucher" userId="dad1fedf-2f09-4f7f-ae87-7cf2e9fc4682" providerId="ADAL" clId="{2B43A0C7-4D79-49AE-B25F-9C7E50F887B5}" dt="2020-05-27T21:28:51.211" v="410" actId="1076"/>
          <ac:spMkLst>
            <pc:docMk/>
            <pc:sldMk cId="1856914417" sldId="1594"/>
            <ac:spMk id="209" creationId="{8B998228-F9CA-4893-9DA7-63D714A4D5D0}"/>
          </ac:spMkLst>
        </pc:spChg>
        <pc:spChg chg="add mod">
          <ac:chgData name="Frank Boucher" userId="dad1fedf-2f09-4f7f-ae87-7cf2e9fc4682" providerId="ADAL" clId="{2B43A0C7-4D79-49AE-B25F-9C7E50F887B5}" dt="2020-05-27T21:28:51.211" v="410" actId="1076"/>
          <ac:spMkLst>
            <pc:docMk/>
            <pc:sldMk cId="1856914417" sldId="1594"/>
            <ac:spMk id="210" creationId="{A62B5EE6-7080-41EE-BC82-57DC0E49B23E}"/>
          </ac:spMkLst>
        </pc:spChg>
        <pc:spChg chg="add mod">
          <ac:chgData name="Frank Boucher" userId="dad1fedf-2f09-4f7f-ae87-7cf2e9fc4682" providerId="ADAL" clId="{2B43A0C7-4D79-49AE-B25F-9C7E50F887B5}" dt="2020-05-27T21:28:51.211" v="410" actId="1076"/>
          <ac:spMkLst>
            <pc:docMk/>
            <pc:sldMk cId="1856914417" sldId="1594"/>
            <ac:spMk id="211" creationId="{83F7E65B-E996-4F44-9D91-C01FC16D1070}"/>
          </ac:spMkLst>
        </pc:spChg>
        <pc:spChg chg="add mod">
          <ac:chgData name="Frank Boucher" userId="dad1fedf-2f09-4f7f-ae87-7cf2e9fc4682" providerId="ADAL" clId="{2B43A0C7-4D79-49AE-B25F-9C7E50F887B5}" dt="2020-05-27T21:19:42.541" v="245" actId="692"/>
          <ac:spMkLst>
            <pc:docMk/>
            <pc:sldMk cId="1856914417" sldId="1594"/>
            <ac:spMk id="212" creationId="{8DDF3167-FB9C-4F33-B47D-4C059C953337}"/>
          </ac:spMkLst>
        </pc:spChg>
        <pc:spChg chg="add mod">
          <ac:chgData name="Frank Boucher" userId="dad1fedf-2f09-4f7f-ae87-7cf2e9fc4682" providerId="ADAL" clId="{2B43A0C7-4D79-49AE-B25F-9C7E50F887B5}" dt="2020-05-27T21:29:12.170" v="414" actId="1076"/>
          <ac:spMkLst>
            <pc:docMk/>
            <pc:sldMk cId="1856914417" sldId="1594"/>
            <ac:spMk id="214" creationId="{6B04C403-E5CB-4AE7-8F77-AF02DF4136E0}"/>
          </ac:spMkLst>
        </pc:spChg>
        <pc:spChg chg="add mod">
          <ac:chgData name="Frank Boucher" userId="dad1fedf-2f09-4f7f-ae87-7cf2e9fc4682" providerId="ADAL" clId="{2B43A0C7-4D79-49AE-B25F-9C7E50F887B5}" dt="2020-05-27T21:29:12.170" v="414" actId="1076"/>
          <ac:spMkLst>
            <pc:docMk/>
            <pc:sldMk cId="1856914417" sldId="1594"/>
            <ac:spMk id="215" creationId="{5F6F42C1-4D63-41DE-BDA3-EB266D506655}"/>
          </ac:spMkLst>
        </pc:spChg>
        <pc:spChg chg="add mod">
          <ac:chgData name="Frank Boucher" userId="dad1fedf-2f09-4f7f-ae87-7cf2e9fc4682" providerId="ADAL" clId="{2B43A0C7-4D79-49AE-B25F-9C7E50F887B5}" dt="2020-05-27T21:21:17.838" v="305" actId="20577"/>
          <ac:spMkLst>
            <pc:docMk/>
            <pc:sldMk cId="1856914417" sldId="1594"/>
            <ac:spMk id="216" creationId="{953AB75D-D208-4C89-AF2E-60B85B68BE11}"/>
          </ac:spMkLst>
        </pc:spChg>
        <pc:grpChg chg="add del mod">
          <ac:chgData name="Frank Boucher" userId="dad1fedf-2f09-4f7f-ae87-7cf2e9fc4682" providerId="ADAL" clId="{2B43A0C7-4D79-49AE-B25F-9C7E50F887B5}" dt="2020-05-27T21:17:18.505" v="225" actId="478"/>
          <ac:grpSpMkLst>
            <pc:docMk/>
            <pc:sldMk cId="1856914417" sldId="1594"/>
            <ac:grpSpMk id="6" creationId="{06C723BC-1693-4115-94CE-A721167AB7B0}"/>
          </ac:grpSpMkLst>
        </pc:grpChg>
        <pc:grpChg chg="del mod">
          <ac:chgData name="Frank Boucher" userId="dad1fedf-2f09-4f7f-ae87-7cf2e9fc4682" providerId="ADAL" clId="{2B43A0C7-4D79-49AE-B25F-9C7E50F887B5}" dt="2020-05-27T21:04:12.544" v="162" actId="478"/>
          <ac:grpSpMkLst>
            <pc:docMk/>
            <pc:sldMk cId="1856914417" sldId="1594"/>
            <ac:grpSpMk id="114" creationId="{97FB4E2E-61E6-4C72-9E79-C2D3ED3FAA47}"/>
          </ac:grpSpMkLst>
        </pc:grpChg>
        <pc:grpChg chg="del">
          <ac:chgData name="Frank Boucher" userId="dad1fedf-2f09-4f7f-ae87-7cf2e9fc4682" providerId="ADAL" clId="{2B43A0C7-4D79-49AE-B25F-9C7E50F887B5}" dt="2020-05-27T21:08:01.437" v="190" actId="165"/>
          <ac:grpSpMkLst>
            <pc:docMk/>
            <pc:sldMk cId="1856914417" sldId="1594"/>
            <ac:grpSpMk id="161" creationId="{37C729F2-FE9A-418C-9D06-9F6D0AD68E64}"/>
          </ac:grpSpMkLst>
        </pc:grpChg>
        <pc:grpChg chg="add del mod">
          <ac:chgData name="Frank Boucher" userId="dad1fedf-2f09-4f7f-ae87-7cf2e9fc4682" providerId="ADAL" clId="{2B43A0C7-4D79-49AE-B25F-9C7E50F887B5}" dt="2020-05-27T21:07:37.172" v="186" actId="165"/>
          <ac:grpSpMkLst>
            <pc:docMk/>
            <pc:sldMk cId="1856914417" sldId="1594"/>
            <ac:grpSpMk id="174" creationId="{BEF524FC-E7CD-49F5-A867-F0B4DC75D5A0}"/>
          </ac:grpSpMkLst>
        </pc:grpChg>
        <pc:grpChg chg="add mod">
          <ac:chgData name="Frank Boucher" userId="dad1fedf-2f09-4f7f-ae87-7cf2e9fc4682" providerId="ADAL" clId="{2B43A0C7-4D79-49AE-B25F-9C7E50F887B5}" dt="2020-05-27T21:28:51.211" v="410" actId="1076"/>
          <ac:grpSpMkLst>
            <pc:docMk/>
            <pc:sldMk cId="1856914417" sldId="1594"/>
            <ac:grpSpMk id="213" creationId="{D55C494D-B008-4953-9CBD-391105F74398}"/>
          </ac:grpSpMkLst>
        </pc:grpChg>
        <pc:picChg chg="add mod">
          <ac:chgData name="Frank Boucher" userId="dad1fedf-2f09-4f7f-ae87-7cf2e9fc4682" providerId="ADAL" clId="{2B43A0C7-4D79-49AE-B25F-9C7E50F887B5}" dt="2020-05-27T21:20:03.727" v="249" actId="1076"/>
          <ac:picMkLst>
            <pc:docMk/>
            <pc:sldMk cId="1856914417" sldId="1594"/>
            <ac:picMk id="116" creationId="{B8575746-E64D-49B5-89EA-8BE3199FDC83}"/>
          </ac:picMkLst>
        </pc:picChg>
        <pc:picChg chg="add mod">
          <ac:chgData name="Frank Boucher" userId="dad1fedf-2f09-4f7f-ae87-7cf2e9fc4682" providerId="ADAL" clId="{2B43A0C7-4D79-49AE-B25F-9C7E50F887B5}" dt="2020-05-27T21:28:49.121" v="409" actId="1076"/>
          <ac:picMkLst>
            <pc:docMk/>
            <pc:sldMk cId="1856914417" sldId="1594"/>
            <ac:picMk id="118" creationId="{770CCF5A-188C-4A88-B2F6-B893723CBBA6}"/>
          </ac:picMkLst>
        </pc:picChg>
        <pc:picChg chg="add mod">
          <ac:chgData name="Frank Boucher" userId="dad1fedf-2f09-4f7f-ae87-7cf2e9fc4682" providerId="ADAL" clId="{2B43A0C7-4D79-49AE-B25F-9C7E50F887B5}" dt="2020-05-27T21:23:33.994" v="388" actId="1076"/>
          <ac:picMkLst>
            <pc:docMk/>
            <pc:sldMk cId="1856914417" sldId="1594"/>
            <ac:picMk id="1026" creationId="{4B397999-64C9-404B-9BD5-1CB43C1E0D5E}"/>
          </ac:picMkLst>
        </pc:picChg>
      </pc:sldChg>
      <pc:sldChg chg="del">
        <pc:chgData name="Frank Boucher" userId="dad1fedf-2f09-4f7f-ae87-7cf2e9fc4682" providerId="ADAL" clId="{2B43A0C7-4D79-49AE-B25F-9C7E50F887B5}" dt="2020-05-27T20:09:42.059" v="31" actId="2696"/>
        <pc:sldMkLst>
          <pc:docMk/>
          <pc:sldMk cId="3192902768" sldId="1909"/>
        </pc:sldMkLst>
      </pc:sldChg>
      <pc:sldChg chg="addSp delSp modSp mod">
        <pc:chgData name="Frank Boucher" userId="dad1fedf-2f09-4f7f-ae87-7cf2e9fc4682" providerId="ADAL" clId="{2B43A0C7-4D79-49AE-B25F-9C7E50F887B5}" dt="2020-05-27T20:09:30.455" v="30" actId="478"/>
        <pc:sldMkLst>
          <pc:docMk/>
          <pc:sldMk cId="1984399700" sldId="1910"/>
        </pc:sldMkLst>
        <pc:picChg chg="add del mod modCrop">
          <ac:chgData name="Frank Boucher" userId="dad1fedf-2f09-4f7f-ae87-7cf2e9fc4682" providerId="ADAL" clId="{2B43A0C7-4D79-49AE-B25F-9C7E50F887B5}" dt="2020-05-27T20:09:30.455" v="30" actId="478"/>
          <ac:picMkLst>
            <pc:docMk/>
            <pc:sldMk cId="1984399700" sldId="1910"/>
            <ac:picMk id="4" creationId="{4C92EE5F-1781-489E-8611-B46A9108A399}"/>
          </ac:picMkLst>
        </pc:picChg>
      </pc:sldChg>
      <pc:sldChg chg="add">
        <pc:chgData name="Frank Boucher" userId="dad1fedf-2f09-4f7f-ae87-7cf2e9fc4682" providerId="ADAL" clId="{2B43A0C7-4D79-49AE-B25F-9C7E50F887B5}" dt="2020-05-27T20:13:35.843" v="93"/>
        <pc:sldMkLst>
          <pc:docMk/>
          <pc:sldMk cId="37722484" sldId="1918"/>
        </pc:sldMkLst>
      </pc:sldChg>
      <pc:sldChg chg="modSp del mod">
        <pc:chgData name="Frank Boucher" userId="dad1fedf-2f09-4f7f-ae87-7cf2e9fc4682" providerId="ADAL" clId="{2B43A0C7-4D79-49AE-B25F-9C7E50F887B5}" dt="2020-05-27T20:13:19.225" v="92" actId="2696"/>
        <pc:sldMkLst>
          <pc:docMk/>
          <pc:sldMk cId="3986088038" sldId="1918"/>
        </pc:sldMkLst>
        <pc:spChg chg="mod">
          <ac:chgData name="Frank Boucher" userId="dad1fedf-2f09-4f7f-ae87-7cf2e9fc4682" providerId="ADAL" clId="{2B43A0C7-4D79-49AE-B25F-9C7E50F887B5}" dt="2020-05-27T20:12:15.108" v="91" actId="6549"/>
          <ac:spMkLst>
            <pc:docMk/>
            <pc:sldMk cId="3986088038" sldId="1918"/>
            <ac:spMk id="199" creationId="{3EEE18A2-BBDB-484E-9A2B-90522B5ED908}"/>
          </ac:spMkLst>
        </pc:spChg>
        <pc:spChg chg="mod">
          <ac:chgData name="Frank Boucher" userId="dad1fedf-2f09-4f7f-ae87-7cf2e9fc4682" providerId="ADAL" clId="{2B43A0C7-4D79-49AE-B25F-9C7E50F887B5}" dt="2020-05-27T20:11:56.934" v="58" actId="20577"/>
          <ac:spMkLst>
            <pc:docMk/>
            <pc:sldMk cId="3986088038" sldId="1918"/>
            <ac:spMk id="201" creationId="{02C015A2-2D31-4CF1-BE1E-C001847F6FC5}"/>
          </ac:spMkLst>
        </pc:spChg>
        <pc:spChg chg="mod">
          <ac:chgData name="Frank Boucher" userId="dad1fedf-2f09-4f7f-ae87-7cf2e9fc4682" providerId="ADAL" clId="{2B43A0C7-4D79-49AE-B25F-9C7E50F887B5}" dt="2020-05-27T20:11:46.469" v="40" actId="20577"/>
          <ac:spMkLst>
            <pc:docMk/>
            <pc:sldMk cId="3986088038" sldId="1918"/>
            <ac:spMk id="202" creationId="{F8A0E9F1-F7AE-4240-A91D-8E80440578D6}"/>
          </ac:spMkLst>
        </pc:spChg>
      </pc:sldChg>
      <pc:sldChg chg="modSp del mod modClrScheme chgLayout">
        <pc:chgData name="Frank Boucher" userId="dad1fedf-2f09-4f7f-ae87-7cf2e9fc4682" providerId="ADAL" clId="{2B43A0C7-4D79-49AE-B25F-9C7E50F887B5}" dt="2020-05-27T21:39:57.321" v="480" actId="2696"/>
        <pc:sldMkLst>
          <pc:docMk/>
          <pc:sldMk cId="752429214" sldId="2110"/>
        </pc:sldMkLst>
        <pc:spChg chg="mod ord">
          <ac:chgData name="Frank Boucher" userId="dad1fedf-2f09-4f7f-ae87-7cf2e9fc4682" providerId="ADAL" clId="{2B43A0C7-4D79-49AE-B25F-9C7E50F887B5}" dt="2020-05-27T20:11:15.148" v="33" actId="700"/>
          <ac:spMkLst>
            <pc:docMk/>
            <pc:sldMk cId="752429214" sldId="2110"/>
            <ac:spMk id="2" creationId="{94AF4099-B6A7-4D4B-A813-35624F567087}"/>
          </ac:spMkLst>
        </pc:spChg>
        <pc:spChg chg="mod ord">
          <ac:chgData name="Frank Boucher" userId="dad1fedf-2f09-4f7f-ae87-7cf2e9fc4682" providerId="ADAL" clId="{2B43A0C7-4D79-49AE-B25F-9C7E50F887B5}" dt="2020-05-27T20:11:15.148" v="33" actId="700"/>
          <ac:spMkLst>
            <pc:docMk/>
            <pc:sldMk cId="752429214" sldId="2110"/>
            <ac:spMk id="12" creationId="{79D5075E-16FF-4D75-98C9-E9D6EA03427B}"/>
          </ac:spMkLst>
        </pc:spChg>
      </pc:sldChg>
      <pc:sldChg chg="addSp delSp modSp mod">
        <pc:chgData name="Frank Boucher" userId="dad1fedf-2f09-4f7f-ae87-7cf2e9fc4682" providerId="ADAL" clId="{2B43A0C7-4D79-49AE-B25F-9C7E50F887B5}" dt="2020-05-27T20:35:21.333" v="151" actId="1076"/>
        <pc:sldMkLst>
          <pc:docMk/>
          <pc:sldMk cId="3008904055" sldId="4770"/>
        </pc:sldMkLst>
        <pc:spChg chg="mod">
          <ac:chgData name="Frank Boucher" userId="dad1fedf-2f09-4f7f-ae87-7cf2e9fc4682" providerId="ADAL" clId="{2B43A0C7-4D79-49AE-B25F-9C7E50F887B5}" dt="2020-05-27T20:35:17.469" v="150" actId="1076"/>
          <ac:spMkLst>
            <pc:docMk/>
            <pc:sldMk cId="3008904055" sldId="4770"/>
            <ac:spMk id="2" creationId="{94AF4099-B6A7-4D4B-A813-35624F567087}"/>
          </ac:spMkLst>
        </pc:spChg>
        <pc:spChg chg="add mod">
          <ac:chgData name="Frank Boucher" userId="dad1fedf-2f09-4f7f-ae87-7cf2e9fc4682" providerId="ADAL" clId="{2B43A0C7-4D79-49AE-B25F-9C7E50F887B5}" dt="2020-05-27T20:34:54.815" v="147" actId="113"/>
          <ac:spMkLst>
            <pc:docMk/>
            <pc:sldMk cId="3008904055" sldId="4770"/>
            <ac:spMk id="7" creationId="{2956D58F-4C6F-4A36-AA2F-0F3DE33B30C7}"/>
          </ac:spMkLst>
        </pc:spChg>
        <pc:spChg chg="add del mod">
          <ac:chgData name="Frank Boucher" userId="dad1fedf-2f09-4f7f-ae87-7cf2e9fc4682" providerId="ADAL" clId="{2B43A0C7-4D79-49AE-B25F-9C7E50F887B5}" dt="2020-05-27T20:19:30.736" v="128" actId="47"/>
          <ac:spMkLst>
            <pc:docMk/>
            <pc:sldMk cId="3008904055" sldId="4770"/>
            <ac:spMk id="11" creationId="{7890CE0F-8A76-4109-81A0-4BECFC436410}"/>
          </ac:spMkLst>
        </pc:spChg>
        <pc:spChg chg="mod">
          <ac:chgData name="Frank Boucher" userId="dad1fedf-2f09-4f7f-ae87-7cf2e9fc4682" providerId="ADAL" clId="{2B43A0C7-4D79-49AE-B25F-9C7E50F887B5}" dt="2020-05-27T20:35:21.333" v="151" actId="1076"/>
          <ac:spMkLst>
            <pc:docMk/>
            <pc:sldMk cId="3008904055" sldId="4770"/>
            <ac:spMk id="12" creationId="{79D5075E-16FF-4D75-98C9-E9D6EA03427B}"/>
          </ac:spMkLst>
        </pc:spChg>
        <pc:picChg chg="del">
          <ac:chgData name="Frank Boucher" userId="dad1fedf-2f09-4f7f-ae87-7cf2e9fc4682" providerId="ADAL" clId="{2B43A0C7-4D79-49AE-B25F-9C7E50F887B5}" dt="2020-05-27T20:17:51.158" v="94" actId="478"/>
          <ac:picMkLst>
            <pc:docMk/>
            <pc:sldMk cId="3008904055" sldId="4770"/>
            <ac:picMk id="3" creationId="{9B0D85EF-9CC3-428F-BD85-975B8D1BD82B}"/>
          </ac:picMkLst>
        </pc:picChg>
        <pc:picChg chg="add del mod">
          <ac:chgData name="Frank Boucher" userId="dad1fedf-2f09-4f7f-ae87-7cf2e9fc4682" providerId="ADAL" clId="{2B43A0C7-4D79-49AE-B25F-9C7E50F887B5}" dt="2020-05-27T20:19:33.964" v="129" actId="478"/>
          <ac:picMkLst>
            <pc:docMk/>
            <pc:sldMk cId="3008904055" sldId="4770"/>
            <ac:picMk id="4" creationId="{C500916D-84C8-48C7-A4A5-95FE4BB3FACB}"/>
          </ac:picMkLst>
        </pc:picChg>
        <pc:picChg chg="add mod">
          <ac:chgData name="Frank Boucher" userId="dad1fedf-2f09-4f7f-ae87-7cf2e9fc4682" providerId="ADAL" clId="{2B43A0C7-4D79-49AE-B25F-9C7E50F887B5}" dt="2020-05-27T20:20:29.469" v="140" actId="1440"/>
          <ac:picMkLst>
            <pc:docMk/>
            <pc:sldMk cId="3008904055" sldId="4770"/>
            <ac:picMk id="5" creationId="{15601469-5D0D-4389-8677-57E6FFFAE0B9}"/>
          </ac:picMkLst>
        </pc:picChg>
        <pc:picChg chg="add mod">
          <ac:chgData name="Frank Boucher" userId="dad1fedf-2f09-4f7f-ae87-7cf2e9fc4682" providerId="ADAL" clId="{2B43A0C7-4D79-49AE-B25F-9C7E50F887B5}" dt="2020-05-27T20:20:25.205" v="139" actId="1440"/>
          <ac:picMkLst>
            <pc:docMk/>
            <pc:sldMk cId="3008904055" sldId="4770"/>
            <ac:picMk id="6" creationId="{CC30D114-7668-43B4-91B4-2DEFC126AF0F}"/>
          </ac:picMkLst>
        </pc:picChg>
      </pc:sldChg>
      <pc:sldChg chg="modSp mod">
        <pc:chgData name="Frank Boucher" userId="dad1fedf-2f09-4f7f-ae87-7cf2e9fc4682" providerId="ADAL" clId="{2B43A0C7-4D79-49AE-B25F-9C7E50F887B5}" dt="2020-05-27T21:40:37.062" v="488" actId="20577"/>
        <pc:sldMkLst>
          <pc:docMk/>
          <pc:sldMk cId="3846960801" sldId="10654"/>
        </pc:sldMkLst>
        <pc:spChg chg="mod">
          <ac:chgData name="Frank Boucher" userId="dad1fedf-2f09-4f7f-ae87-7cf2e9fc4682" providerId="ADAL" clId="{2B43A0C7-4D79-49AE-B25F-9C7E50F887B5}" dt="2020-05-27T21:40:37.062" v="488" actId="20577"/>
          <ac:spMkLst>
            <pc:docMk/>
            <pc:sldMk cId="3846960801" sldId="10654"/>
            <ac:spMk id="4" creationId="{BB83B735-DC4F-7A49-81A8-AF3003C73E61}"/>
          </ac:spMkLst>
        </pc:spChg>
      </pc:sldChg>
    </pc:docChg>
  </pc:docChgLst>
</pc:chgInfo>
</file>

<file path=ppt/comments/modernComment_64F_B36EA37A.xml><?xml version="1.0" encoding="utf-8"?>
<p188:cmLst xmlns:a="http://schemas.openxmlformats.org/drawingml/2006/main" xmlns:r="http://schemas.openxmlformats.org/officeDocument/2006/relationships" xmlns:p188="http://schemas.microsoft.com/office/powerpoint/2018/8/main">
  <p188:cm id="{C0478C52-81B0-4419-B2E5-EDE568CF6CB6}" authorId="{2023349B-CAFF-74E6-6121-D767A4F4B0D7}" status="closed" created="2019-10-02T19:32:32.393" complete="100000">
    <pc:sldMkLst xmlns:pc="http://schemas.microsoft.com/office/powerpoint/2013/main/command">
      <pc:docMk/>
      <pc:sldMk cId="3010372474" sldId="1615"/>
    </pc:sldMkLst>
    <p188:replyLst>
      <p188:reply id="{0FD1D497-4F40-4D80-962B-832C585B5982}" authorId="{8C717C49-6D1C-F283-04BB-0C33EE7C4815}" created="2019-10-08T21:40:26.060">
        <p188:txBody>
          <a:bodyPr/>
          <a:lstStyle/>
          <a:p>
            <a:r>
              <a:rPr lang="en-US"/>
              <a:t>just to show complexity</a:t>
            </a:r>
          </a:p>
        </p188:txBody>
      </p188:reply>
    </p188:replyLst>
    <p188:txBody>
      <a:bodyPr/>
      <a:lstStyle/>
      <a:p>
        <a:r>
          <a:rPr lang="en-US"/>
          <a:t>Changed blue text font to 20 pt, but left remainder small as it's more so to reiterate/demonstrate the complexity/# of questions :)</a:t>
        </a:r>
      </a:p>
    </p188:txBody>
  </p188:cm>
</p188:cmLst>
</file>

<file path=ppt/comments/modernComment_650_D57BE040.xml><?xml version="1.0" encoding="utf-8"?>
<p188:cmLst xmlns:a="http://schemas.openxmlformats.org/drawingml/2006/main" xmlns:r="http://schemas.openxmlformats.org/officeDocument/2006/relationships" xmlns:p188="http://schemas.microsoft.com/office/powerpoint/2018/8/main">
  <p188:cm id="{E5B23FAC-23A5-4302-A5B6-614644ECC405}" authorId="{2023349B-CAFF-74E6-6121-D767A4F4B0D7}" status="closed" created="2019-10-02T19:32:49.550" complete="100000">
    <ac:deMkLst xmlns:ac="http://schemas.microsoft.com/office/drawing/2013/main/command">
      <pc:docMk xmlns:pc="http://schemas.microsoft.com/office/powerpoint/2013/main/command"/>
      <pc:sldMk xmlns:pc="http://schemas.microsoft.com/office/powerpoint/2013/main/command" cId="3581665344" sldId="1616"/>
      <ac:spMk id="145" creationId="{95A82C52-E907-4381-8EAC-67D2E2F60276}"/>
    </ac:deMkLst>
    <p188:txBody>
      <a:bodyPr/>
      <a:lstStyle/>
      <a:p>
        <a:r>
          <a:rPr lang="en-US"/>
          <a:t>Ditto notes on #9.</a:t>
        </a:r>
      </a:p>
    </p188:txBody>
  </p188:cm>
</p188:cmLst>
</file>

<file path=ppt/comments/modernComment_651_5639F3AD.xml><?xml version="1.0" encoding="utf-8"?>
<p188:cmLst xmlns:a="http://schemas.openxmlformats.org/drawingml/2006/main" xmlns:r="http://schemas.openxmlformats.org/officeDocument/2006/relationships" xmlns:p188="http://schemas.microsoft.com/office/powerpoint/2018/8/main">
  <p188:cm id="{7A56806D-D447-463C-B015-C7BB5FEF5825}" authorId="{2023349B-CAFF-74E6-6121-D767A4F4B0D7}" status="closed" created="2019-10-02T19:33:16.550" complete="100000">
    <pc:sldMkLst xmlns:pc="http://schemas.microsoft.com/office/powerpoint/2013/main/command">
      <pc:docMk/>
      <pc:sldMk cId="1446638509" sldId="1617"/>
    </pc:sldMkLst>
    <p188:txBody>
      <a:bodyPr/>
      <a:lstStyle/>
      <a:p>
        <a:r>
          <a:rPr lang="en-US"/>
          <a:t>Ditto notes on #9</a:t>
        </a:r>
      </a:p>
    </p188:txBody>
  </p188:cm>
</p188:cmLst>
</file>

<file path=ppt/comments/modernComment_652_B0C0F558.xml><?xml version="1.0" encoding="utf-8"?>
<p188:cmLst xmlns:a="http://schemas.openxmlformats.org/drawingml/2006/main" xmlns:r="http://schemas.openxmlformats.org/officeDocument/2006/relationships" xmlns:p188="http://schemas.microsoft.com/office/powerpoint/2018/8/main">
  <p188:cm id="{896F3869-830A-40C4-92F0-D0B0A8D3A2F1}" authorId="{2023349B-CAFF-74E6-6121-D767A4F4B0D7}" status="closed" created="2019-10-02T19:34:02.754" complete="100000">
    <ac:deMkLst xmlns:ac="http://schemas.microsoft.com/office/drawing/2013/main/command">
      <pc:docMk xmlns:pc="http://schemas.microsoft.com/office/powerpoint/2013/main/command"/>
      <pc:sldMk xmlns:pc="http://schemas.microsoft.com/office/powerpoint/2013/main/command" cId="2965435736" sldId="1618"/>
      <ac:spMk id="140" creationId="{008C5D32-0218-437E-A473-5F7E316C3959}"/>
    </ac:deMkLst>
    <p188:txBody>
      <a:bodyPr/>
      <a:lstStyle/>
      <a:p>
        <a:r>
          <a:rPr lang="en-US"/>
          <a:t>Updated all font to 20 pt</a:t>
        </a:r>
      </a:p>
    </p188:txBody>
  </p188:cm>
</p188:cmLst>
</file>

<file path=ppt/comments/modernComment_653_4CC24822.xml><?xml version="1.0" encoding="utf-8"?>
<p188:cmLst xmlns:a="http://schemas.openxmlformats.org/drawingml/2006/main" xmlns:r="http://schemas.openxmlformats.org/officeDocument/2006/relationships" xmlns:p188="http://schemas.microsoft.com/office/powerpoint/2018/8/main">
  <p188:cm id="{EB19A3F8-3796-49BA-8DBC-FEA11C39D34C}" authorId="{2023349B-CAFF-74E6-6121-D767A4F4B0D7}" status="closed" created="2019-10-02T19:35:07.895" complete="100000">
    <pc:sldMkLst xmlns:pc="http://schemas.microsoft.com/office/powerpoint/2013/main/command">
      <pc:docMk/>
      <pc:sldMk cId="1287800866" sldId="1619"/>
    </pc:sldMkLst>
    <p188:txBody>
      <a:bodyPr/>
      <a:lstStyle/>
      <a:p>
        <a:r>
          <a:rPr lang="en-US"/>
          <a:t>Updated to 20 pt (#14-18, bar a few instances where I made slightly smaller to make images/tables work)</a:t>
        </a:r>
      </a:p>
    </p188:txBody>
  </p188:cm>
</p188:cmLst>
</file>

<file path=ppt/comments/modernComment_776_76478954.xml><?xml version="1.0" encoding="utf-8"?>
<p188:cmLst xmlns:a="http://schemas.openxmlformats.org/drawingml/2006/main" xmlns:r="http://schemas.openxmlformats.org/officeDocument/2006/relationships" xmlns:p188="http://schemas.microsoft.com/office/powerpoint/2018/8/main">
  <p188:cm id="{7AC448A7-6D8B-42A3-BAAF-705B6186446C}" authorId="{2023349B-CAFF-74E6-6121-D767A4F4B0D7}" status="closed" created="2019-10-02T19:36:46.333" complete="100000">
    <ac:deMkLst xmlns:ac="http://schemas.microsoft.com/office/drawing/2013/main/command">
      <pc:docMk xmlns:pc="http://schemas.microsoft.com/office/powerpoint/2013/main/command"/>
      <pc:sldMk xmlns:pc="http://schemas.microsoft.com/office/powerpoint/2013/main/command" cId="1984399700" sldId="1910"/>
      <ac:picMk id="5" creationId="{C26CF669-9AC2-41E9-8800-535AB44D6BEC}"/>
    </ac:deMkLst>
    <p188:txBody>
      <a:bodyPr/>
      <a:lstStyle/>
      <a:p>
        <a:r>
          <a:rPr lang="en-US"/>
          <a:t>Reminder to add Alt Text for all images, icons, and screenshots.</a:t>
        </a:r>
      </a:p>
    </p188:txBody>
  </p188:cm>
</p188:cmLst>
</file>

<file path=ppt/comments/modernComment_77D_2F99A9A4.xml><?xml version="1.0" encoding="utf-8"?>
<p188:cmLst xmlns:a="http://schemas.openxmlformats.org/drawingml/2006/main" xmlns:r="http://schemas.openxmlformats.org/officeDocument/2006/relationships" xmlns:p188="http://schemas.microsoft.com/office/powerpoint/2018/8/main">
  <p188:cm id="{22F76181-D354-4D02-B411-E28ADABF317B}" authorId="{2023349B-CAFF-74E6-6121-D767A4F4B0D7}" status="closed" created="2019-10-02T19:37:45.225" complete="100000">
    <pc:sldMkLst xmlns:pc="http://schemas.microsoft.com/office/powerpoint/2013/main/command">
      <pc:docMk/>
      <pc:sldMk cId="798599588" sldId="1917"/>
    </pc:sldMkLst>
    <p188:txBody>
      <a:bodyPr/>
      <a:lstStyle/>
      <a:p>
        <a:r>
          <a:rPr lang="en-US"/>
          <a:t>Left this as &lt;20 pt font b/c it's more illustrative for the audience v. "consume all of this info!"</a:t>
        </a:r>
      </a:p>
    </p188:txBody>
  </p188:cm>
</p188:cmLst>
</file>

<file path=ppt/comments/modernComment_853_3885DC78.xml><?xml version="1.0" encoding="utf-8"?>
<p188:cmLst xmlns:a="http://schemas.openxmlformats.org/drawingml/2006/main" xmlns:r="http://schemas.openxmlformats.org/officeDocument/2006/relationships" xmlns:p188="http://schemas.microsoft.com/office/powerpoint/2018/8/main">
  <p188:cm id="{9E2E0D41-C761-4DFD-931F-D11398C4FF18}" authorId="{2023349B-CAFF-74E6-6121-D767A4F4B0D7}" status="closed" created="2019-10-02T19:38:39.960" complete="100000">
    <ac:deMkLst xmlns:ac="http://schemas.microsoft.com/office/drawing/2013/main/command">
      <pc:docMk xmlns:pc="http://schemas.microsoft.com/office/powerpoint/2013/main/command"/>
      <pc:sldMk xmlns:pc="http://schemas.microsoft.com/office/powerpoint/2013/main/command" cId="948296824" sldId="2131"/>
      <ac:spMk id="5" creationId="{CE4EF4B3-31A5-4579-BE84-577D4E45D700}"/>
    </ac:deMkLst>
    <p188:txBody>
      <a:bodyPr/>
      <a:lstStyle/>
      <a:p>
        <a:r>
          <a:rPr lang="en-US"/>
          <a:t>Are all of the below acronymns widely known across all regions/locales - or would it be beneficial to spell them out for the audience?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5/27/2020 4:00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5/27/2020 4:00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6CB6AA9-3CC1-4465-AB79-459A497E7799}" type="datetime8">
              <a:rPr lang="en-US" smtClean="0"/>
              <a:t>5/27/2020 5:37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52943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4:00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14473193-ECCC-464B-99B5-16C6D3920647}"/>
              </a:ext>
            </a:extLst>
          </p:cNvPr>
          <p:cNvSpPr>
            <a:spLocks noGrp="1"/>
          </p:cNvSpPr>
          <p:nvPr>
            <p:ph type="body" idx="1"/>
          </p:nvPr>
        </p:nvSpPr>
        <p:spPr/>
        <p:txBody>
          <a:bodyPr/>
          <a:lstStyle/>
          <a:p>
            <a:r>
              <a:rPr lang="en-US"/>
              <a:t>Of course Azure offer multiple services in the Serverless ecosystem.</a:t>
            </a:r>
          </a:p>
          <a:p>
            <a:endParaRPr lang="en-US"/>
          </a:p>
          <a:p>
            <a:r>
              <a:rPr lang="en-US"/>
              <a:t>One of the most popular is Azure Function. Briefly since we will go more in detail later, Function are code-based service. It’s like a tiny piece of code “a function”… that get executed. Doing is thing, scaling automatically.</a:t>
            </a:r>
          </a:p>
        </p:txBody>
      </p:sp>
    </p:spTree>
    <p:extLst>
      <p:ext uri="{BB962C8B-B14F-4D97-AF65-F5344CB8AC3E}">
        <p14:creationId xmlns:p14="http://schemas.microsoft.com/office/powerpoint/2010/main" val="6232297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4:00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57F7E29D-F993-49FF-B192-8FD87F5F779F}"/>
              </a:ext>
            </a:extLst>
          </p:cNvPr>
          <p:cNvSpPr>
            <a:spLocks noGrp="1"/>
          </p:cNvSpPr>
          <p:nvPr>
            <p:ph type="body" idx="1"/>
          </p:nvPr>
        </p:nvSpPr>
        <p:spPr/>
        <p:txBody>
          <a:bodyPr/>
          <a:lstStyle/>
          <a:p>
            <a:r>
              <a:rPr lang="en-US"/>
              <a:t>Then you have </a:t>
            </a:r>
            <a:r>
              <a:rPr lang="en-US" err="1"/>
              <a:t>yhe</a:t>
            </a:r>
            <a:r>
              <a:rPr lang="en-US"/>
              <a:t> Azure Logic apps.</a:t>
            </a:r>
          </a:p>
          <a:p>
            <a:r>
              <a:rPr lang="en-US"/>
              <a:t>They are more focus on workflows then code. They are a very powerful tool in integrations because with them you can connect may different cloud services and on-prem services together. </a:t>
            </a:r>
          </a:p>
          <a:p>
            <a:r>
              <a:rPr lang="en-US"/>
              <a:t>There are also very good to orchestrate Functions.</a:t>
            </a:r>
          </a:p>
          <a:p>
            <a:endParaRPr lang="en-US"/>
          </a:p>
          <a:p>
            <a:r>
              <a:rPr lang="en-US"/>
              <a:t>And just like functions, Azure Logic apps can be triggered by a tons of events.</a:t>
            </a:r>
          </a:p>
        </p:txBody>
      </p:sp>
    </p:spTree>
    <p:extLst>
      <p:ext uri="{BB962C8B-B14F-4D97-AF65-F5344CB8AC3E}">
        <p14:creationId xmlns:p14="http://schemas.microsoft.com/office/powerpoint/2010/main" val="1750973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4:00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F4B0E94B-0100-4949-A275-1A2954342023}"/>
              </a:ext>
            </a:extLst>
          </p:cNvPr>
          <p:cNvSpPr>
            <a:spLocks noGrp="1"/>
          </p:cNvSpPr>
          <p:nvPr>
            <p:ph type="body" idx="1"/>
          </p:nvPr>
        </p:nvSpPr>
        <p:spPr/>
        <p:txBody>
          <a:bodyPr/>
          <a:lstStyle/>
          <a:p>
            <a:r>
              <a:rPr lang="en-US"/>
              <a:t>All of these services interoperate seamlessly with other Azure platform components, including databases like Azure SQL and Cosmos DB, storage services, security and identity, IoT, analytics, and even artificial intelligence. We’ll explore a machine learning integration later on.</a:t>
            </a:r>
          </a:p>
        </p:txBody>
      </p:sp>
    </p:spTree>
    <p:extLst>
      <p:ext uri="{BB962C8B-B14F-4D97-AF65-F5344CB8AC3E}">
        <p14:creationId xmlns:p14="http://schemas.microsoft.com/office/powerpoint/2010/main" val="860770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834E39C7-B244-4AD1-BF37-284BD542741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600935F5-72C9-41E1-B9FF-0DDA43622458}"/>
              </a:ext>
            </a:extLst>
          </p:cNvPr>
          <p:cNvSpPr>
            <a:spLocks noGrp="1"/>
          </p:cNvSpPr>
          <p:nvPr>
            <p:ph type="body" idx="1"/>
          </p:nvPr>
        </p:nvSpPr>
        <p:spPr/>
        <p:txBody>
          <a:bodyPr/>
          <a:lstStyle/>
          <a:p>
            <a:r>
              <a:rPr lang="en-US"/>
              <a:t>Of course developers want to be able to develop and test services locally, without an Internet connection, integrate these services with a mature DevOps pipeline and be able to both monitor and debug services that are already deployed to production. All of the Azure serverless platform components plug into your favorite development environment and enable local testing and remote debugging and telemetry.</a:t>
            </a:r>
          </a:p>
        </p:txBody>
      </p:sp>
    </p:spTree>
    <p:extLst>
      <p:ext uri="{BB962C8B-B14F-4D97-AF65-F5344CB8AC3E}">
        <p14:creationId xmlns:p14="http://schemas.microsoft.com/office/powerpoint/2010/main" val="531901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Let’s see what make Flow different then Azure Logic App.</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465196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Azure Logic App, is in Azure. It required an Azure subscription to get started and some functionalities will also require an integration account. With that special account it become a tool as powerful as BizTalk Servers that is well use in the big enterprises integration solutions.</a:t>
            </a:r>
          </a:p>
          <a:p>
            <a:r>
              <a:rPr lang="en-US"/>
              <a:t>Azure Logic Apps yes is more about workflow through a visual designer, but you will also be able to add pieces of code, have a control on the scalability and other more advanced features.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5/27/2020 4:00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6928960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integrations and workflows are all done within a visual designer that makes it easy to integrate, but also loop and branch on decisions so that you can manage different scenarios and edge cases.</a:t>
            </a:r>
          </a:p>
          <a:p>
            <a:endParaRPr lang="en-US"/>
          </a:p>
          <a:p>
            <a:r>
              <a:rPr lang="en-US"/>
              <a:t>It always start with a trigger. Here for example it start with a time trigger. SO let’s say every 2 minutes the workflow will start and initialize a few variables, execute a query in a Cosmo Database and if it found something will loop through the result connect to Twitter, do some HTTP call…. Etc. </a:t>
            </a:r>
            <a:r>
              <a:rPr lang="en-US" err="1"/>
              <a:t>etc</a:t>
            </a:r>
            <a:r>
              <a:rPr lang="en-US"/>
              <a:t>… </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4:08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00177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sz="1200" b="0"/>
              <a:t>Logic apps are great at connecting resources across the cloud, but they are also capable of integrating with on-premises resources with the on-premises data gateway. That means you can, for example, kick off a workflow in the cloud that results in the execution of a store procedure on your SQL database tucked away in your corporate data </a:t>
            </a:r>
            <a:r>
              <a:rPr lang="en-NZ" sz="1200" b="0" err="1"/>
              <a:t>center</a:t>
            </a:r>
            <a:r>
              <a:rPr lang="en-NZ" sz="1200" b="0"/>
              <a:t>.</a:t>
            </a:r>
            <a:endParaRPr lang="en-NZ" sz="1200" baseline="0"/>
          </a:p>
          <a:p>
            <a:endParaRPr lang="en-NZ" baseline="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t>Microsoft Worldwide Partner Conference 2016</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5/27/2020 4:00 PM</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5916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Let me show you a nice demo of an Azure Logic App</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9896695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850">
                <a:latin typeface="Segoe UI"/>
                <a:cs typeface="Segoe UI"/>
              </a:rPr>
              <a:t>Now that we cover the workflows, let’s jump into something more code related with Azure Functions </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689250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5/27/2020 4:00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4651736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example you saw was functions. Functions are literally code and events. And now I’ve revealed a carefully guarded secret: you know where the functions logo came from!</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30E1739-70A2-467C-A0CA-F4330F170094}"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494239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Why should you care about Azure Function.</a:t>
            </a:r>
          </a:p>
          <a:p>
            <a:endParaRPr lang="en-CA"/>
          </a:p>
          <a:p>
            <a:r>
              <a:rPr lang="en-CA"/>
              <a:t>- First, what languages are you coding? C#, JavaScript/ node, python, php, or “just” some bash? There is tons of languages already supported in Function and the product team continue to add new one. Recently PowerShell was added to the mixt. There is some demo online that shows how you can monitor your own subscription using a few line of PowerShell executed in an Azure Function.</a:t>
            </a:r>
          </a:p>
          <a:p>
            <a:endParaRPr lang="en-CA"/>
          </a:p>
          <a:p>
            <a:r>
              <a:rPr lang="en-CA"/>
              <a:t>- The beauty of coding these day is that there is many library available online. Why re-inventing something if it already exist? Azure function support NuGet and NPM, so you can get all the package you need. </a:t>
            </a:r>
          </a:p>
          <a:p>
            <a:endParaRPr lang="en-CA"/>
          </a:p>
          <a:p>
            <a:r>
              <a:rPr lang="en-CA"/>
              <a:t> - Of course, not all packages are external. You can </a:t>
            </a:r>
            <a:r>
              <a:rPr lang="en-CA" err="1"/>
              <a:t>easelly</a:t>
            </a:r>
            <a:r>
              <a:rPr lang="en-CA"/>
              <a:t> refer to your DLL or even run some EXE (executable) from inside your Azure Function.</a:t>
            </a:r>
          </a:p>
          <a:p>
            <a:endParaRPr lang="en-CA"/>
          </a:p>
          <a:p>
            <a:endParaRPr lang="en-CA"/>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5/27/2020 4:00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1636494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 need more?!</a:t>
            </a:r>
          </a:p>
          <a:p>
            <a:r>
              <a:rPr lang="en-US"/>
              <a:t>Although functions are great because they run at scale and only bill when they are active, the “secret sauce” is in triggers and bindings. This is what made it so easy to access the data from table storage and respond to a web event. Instead of standing up a web server, we simply wrote code that responded to a web trigger and were passed a class with all of the information we needed. Instead of scanning for a connection string, opening a database connection, and navigating to table, our binding passed us a class that was already primed to interact with table storage. There are dozens of triggers and bindings available and you can write your extensions as well.</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4:00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346870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I talk a lot about the Azure Function now It’s time to go in a demo and see them in action.</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26685155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b="0" i="0">
                <a:solidFill>
                  <a:srgbClr val="000000"/>
                </a:solidFill>
                <a:effectLst/>
                <a:latin typeface="Trebuchet MS" panose="020B0603020202020204" pitchFamily="34" charset="0"/>
              </a:rPr>
              <a:t>IF  you have time go in details, otherwise you can just mention that Logic App can be more </a:t>
            </a:r>
            <a:r>
              <a:rPr lang="en-US" b="0" i="0" err="1">
                <a:solidFill>
                  <a:srgbClr val="000000"/>
                </a:solidFill>
                <a:effectLst/>
                <a:latin typeface="Trebuchet MS" panose="020B0603020202020204" pitchFamily="34" charset="0"/>
              </a:rPr>
              <a:t>complexe</a:t>
            </a:r>
            <a:r>
              <a:rPr lang="en-US" b="0" i="0">
                <a:solidFill>
                  <a:srgbClr val="000000"/>
                </a:solidFill>
                <a:effectLst/>
                <a:latin typeface="Trebuchet MS" panose="020B0603020202020204" pitchFamily="34" charset="0"/>
              </a:rPr>
              <a:t> and event call other logic Apps.</a:t>
            </a:r>
          </a:p>
          <a:p>
            <a:pPr algn="l">
              <a:buFont typeface="+mj-lt"/>
              <a:buNone/>
            </a:pPr>
            <a:endParaRPr lang="en-US" b="0" i="0">
              <a:solidFill>
                <a:srgbClr val="000000"/>
              </a:solidFill>
              <a:effectLst/>
              <a:latin typeface="Trebuchet MS" panose="020B0603020202020204" pitchFamily="34" charset="0"/>
            </a:endParaRPr>
          </a:p>
          <a:p>
            <a:pPr algn="l">
              <a:buFont typeface="+mj-lt"/>
              <a:buNone/>
            </a:pPr>
            <a:r>
              <a:rPr lang="en-US" b="0" i="0">
                <a:solidFill>
                  <a:srgbClr val="000000"/>
                </a:solidFill>
                <a:effectLst/>
                <a:latin typeface="Trebuchet MS" panose="020B0603020202020204" pitchFamily="34" charset="0"/>
              </a:rPr>
              <a:t>TO show you how all those services work all very well together…</a:t>
            </a:r>
          </a:p>
          <a:p>
            <a:pPr algn="l">
              <a:buFont typeface="+mj-lt"/>
              <a:buNone/>
            </a:pPr>
            <a:r>
              <a:rPr lang="en-US" b="0" i="0">
                <a:solidFill>
                  <a:srgbClr val="000000"/>
                </a:solidFill>
                <a:effectLst/>
                <a:latin typeface="Trebuchet MS" panose="020B0603020202020204" pitchFamily="34" charset="0"/>
              </a:rPr>
              <a:t>Here an Azure Logic App created by an MVP to regroup reading notes saved in an </a:t>
            </a:r>
            <a:r>
              <a:rPr lang="en-US" b="0" i="0" err="1">
                <a:solidFill>
                  <a:srgbClr val="000000"/>
                </a:solidFill>
                <a:effectLst/>
                <a:latin typeface="Trebuchet MS" panose="020B0603020202020204" pitchFamily="34" charset="0"/>
              </a:rPr>
              <a:t>eReader</a:t>
            </a:r>
            <a:r>
              <a:rPr lang="en-US" b="0" i="0">
                <a:solidFill>
                  <a:srgbClr val="000000"/>
                </a:solidFill>
                <a:effectLst/>
                <a:latin typeface="Trebuchet MS" panose="020B0603020202020204" pitchFamily="34" charset="0"/>
              </a:rPr>
              <a:t> (in this case a Kindle) to generate a blog post automatically.</a:t>
            </a:r>
          </a:p>
          <a:p>
            <a:pPr algn="l">
              <a:buFont typeface="+mj-lt"/>
              <a:buNone/>
            </a:pPr>
            <a:endParaRPr lang="en-US" b="0" i="0">
              <a:solidFill>
                <a:srgbClr val="000000"/>
              </a:solidFill>
              <a:effectLst/>
              <a:latin typeface="Trebuchet MS" panose="020B0603020202020204" pitchFamily="34" charset="0"/>
            </a:endParaRPr>
          </a:p>
          <a:p>
            <a:pPr algn="l">
              <a:buFont typeface="+mj-lt"/>
              <a:buNone/>
            </a:pPr>
            <a:r>
              <a:rPr lang="en-US" b="0" i="0">
                <a:solidFill>
                  <a:srgbClr val="000000"/>
                </a:solidFill>
                <a:effectLst/>
                <a:latin typeface="Trebuchet MS" panose="020B0603020202020204" pitchFamily="34" charset="0"/>
              </a:rPr>
              <a:t>(it get trigger by a new file into a OneDrive folder, execute some Azure Function, even call another Logic App creates files into blob storage…. Etc.</a:t>
            </a:r>
          </a:p>
          <a:p>
            <a:pPr algn="l">
              <a:buFont typeface="+mj-lt"/>
              <a:buAutoNum type="arabicPeriod"/>
            </a:pPr>
            <a:endParaRPr lang="en-US" b="0" i="0">
              <a:solidFill>
                <a:srgbClr val="000000"/>
              </a:solidFill>
              <a:effectLst/>
              <a:latin typeface="Trebuchet MS" panose="020B0603020202020204" pitchFamily="34" charset="0"/>
            </a:endParaRPr>
          </a:p>
          <a:p>
            <a:pPr algn="l">
              <a:buFont typeface="+mj-lt"/>
              <a:buAutoNum type="arabicPeriod"/>
            </a:pPr>
            <a:r>
              <a:rPr lang="en-US" b="0" i="0">
                <a:solidFill>
                  <a:srgbClr val="000000"/>
                </a:solidFill>
                <a:effectLst/>
                <a:latin typeface="Trebuchet MS" panose="020B0603020202020204" pitchFamily="34" charset="0"/>
              </a:rPr>
              <a:t>The </a:t>
            </a:r>
            <a:r>
              <a:rPr lang="en-US" b="0" i="0" err="1">
                <a:solidFill>
                  <a:srgbClr val="000000"/>
                </a:solidFill>
                <a:effectLst/>
                <a:latin typeface="Trebuchet MS" panose="020B0603020202020204" pitchFamily="34" charset="0"/>
              </a:rPr>
              <a:t>ReadingNotes</a:t>
            </a:r>
            <a:r>
              <a:rPr lang="en-US" b="0" i="0">
                <a:solidFill>
                  <a:srgbClr val="000000"/>
                </a:solidFill>
                <a:effectLst/>
                <a:latin typeface="Trebuchet MS" panose="020B0603020202020204" pitchFamily="34" charset="0"/>
              </a:rPr>
              <a:t> Builder contains:</a:t>
            </a:r>
            <a:br>
              <a:rPr lang="en-US"/>
            </a:br>
            <a:r>
              <a:rPr lang="en-US" b="0" i="0">
                <a:solidFill>
                  <a:srgbClr val="000000"/>
                </a:solidFill>
                <a:effectLst/>
                <a:latin typeface="Trebuchet MS" panose="020B0603020202020204" pitchFamily="34" charset="0"/>
              </a:rPr>
              <a:t>Initial Trigger when a file is created in an OneDrive folder.</a:t>
            </a:r>
          </a:p>
          <a:p>
            <a:pPr algn="l">
              <a:buFont typeface="+mj-lt"/>
              <a:buAutoNum type="arabicPeriod"/>
            </a:pPr>
            <a:r>
              <a:rPr lang="en-US" b="0" i="0">
                <a:solidFill>
                  <a:srgbClr val="000000"/>
                </a:solidFill>
                <a:effectLst/>
                <a:latin typeface="Trebuchet MS" panose="020B0603020202020204" pitchFamily="34" charset="0"/>
              </a:rPr>
              <a:t>Create a copy of the file in an Azure Blob storage.</a:t>
            </a:r>
          </a:p>
          <a:p>
            <a:pPr algn="l">
              <a:buFont typeface="+mj-lt"/>
              <a:buAutoNum type="arabicPeriod"/>
            </a:pPr>
            <a:r>
              <a:rPr lang="en-US" b="0" i="0">
                <a:solidFill>
                  <a:srgbClr val="000000"/>
                </a:solidFill>
                <a:effectLst/>
                <a:latin typeface="Trebuchet MS" panose="020B0603020202020204" pitchFamily="34" charset="0"/>
              </a:rPr>
              <a:t>Delete the file in OneDrive.</a:t>
            </a:r>
          </a:p>
          <a:p>
            <a:pPr algn="l">
              <a:buFont typeface="+mj-lt"/>
              <a:buAutoNum type="arabicPeriod"/>
            </a:pPr>
            <a:r>
              <a:rPr lang="en-US" b="0" i="0">
                <a:solidFill>
                  <a:srgbClr val="000000"/>
                </a:solidFill>
                <a:effectLst/>
                <a:latin typeface="Trebuchet MS" panose="020B0603020202020204" pitchFamily="34" charset="0"/>
              </a:rPr>
              <a:t>Get the configuration file from Azure blob storage.</a:t>
            </a:r>
          </a:p>
          <a:p>
            <a:pPr algn="l">
              <a:buFont typeface="+mj-lt"/>
              <a:buAutoNum type="arabicPeriod"/>
            </a:pPr>
            <a:r>
              <a:rPr lang="en-US" b="0" i="0">
                <a:solidFill>
                  <a:srgbClr val="000000"/>
                </a:solidFill>
                <a:effectLst/>
                <a:latin typeface="Trebuchet MS" panose="020B0603020202020204" pitchFamily="34" charset="0"/>
              </a:rPr>
              <a:t>Call the API App responsible for parsing the file and extract the recent clippings.</a:t>
            </a:r>
          </a:p>
          <a:p>
            <a:pPr algn="l">
              <a:buFont typeface="+mj-lt"/>
              <a:buAutoNum type="arabicPeriod"/>
            </a:pPr>
            <a:r>
              <a:rPr lang="en-US" b="0" i="0">
                <a:solidFill>
                  <a:srgbClr val="000000"/>
                </a:solidFill>
                <a:effectLst/>
                <a:latin typeface="Trebuchet MS" panose="020B0603020202020204" pitchFamily="34" charset="0"/>
              </a:rPr>
              <a:t>Call the child Logic App for every clipping returned in the previous steps (foreach loop).</a:t>
            </a:r>
          </a:p>
          <a:p>
            <a:pPr marL="742950" lvl="1" indent="-285750" algn="l">
              <a:buFont typeface="+mj-lt"/>
              <a:buAutoNum type="arabicPeriod"/>
            </a:pPr>
            <a:r>
              <a:rPr lang="en-US" b="0" i="0">
                <a:solidFill>
                  <a:srgbClr val="000000"/>
                </a:solidFill>
                <a:effectLst/>
                <a:latin typeface="Trebuchet MS" panose="020B0603020202020204" pitchFamily="34" charset="0"/>
              </a:rPr>
              <a:t>A. Trigger of the Child Logic App.</a:t>
            </a:r>
          </a:p>
          <a:p>
            <a:pPr marL="742950" lvl="1" indent="-285750" algn="l">
              <a:buFont typeface="+mj-lt"/>
              <a:buAutoNum type="arabicPeriod"/>
            </a:pPr>
            <a:r>
              <a:rPr lang="en-US" b="0" i="0">
                <a:solidFill>
                  <a:srgbClr val="000000"/>
                </a:solidFill>
                <a:effectLst/>
                <a:latin typeface="Trebuchet MS" panose="020B0603020202020204" pitchFamily="34" charset="0"/>
              </a:rPr>
              <a:t>B. Call the API App responsible for searching in the online bookmark collection and return the URL of the article/ post.</a:t>
            </a:r>
          </a:p>
          <a:p>
            <a:pPr marL="742950" lvl="1" indent="-285750" algn="l">
              <a:buFont typeface="+mj-lt"/>
              <a:buAutoNum type="arabicPeriod"/>
            </a:pPr>
            <a:r>
              <a:rPr lang="en-US" b="0" i="0">
                <a:solidFill>
                  <a:srgbClr val="000000"/>
                </a:solidFill>
                <a:effectLst/>
                <a:latin typeface="Trebuchet MS" panose="020B0603020202020204" pitchFamily="34" charset="0"/>
              </a:rPr>
              <a:t>C. Call Azure Function App responsible for extracting tags from the note.</a:t>
            </a:r>
          </a:p>
          <a:p>
            <a:pPr marL="742950" lvl="1" indent="-285750" algn="l">
              <a:buFont typeface="+mj-lt"/>
              <a:buAutoNum type="arabicPeriod"/>
            </a:pPr>
            <a:r>
              <a:rPr lang="en-US" b="0" i="0">
                <a:solidFill>
                  <a:srgbClr val="000000"/>
                </a:solidFill>
                <a:effectLst/>
                <a:latin typeface="Trebuchet MS" panose="020B0603020202020204" pitchFamily="34" charset="0"/>
              </a:rPr>
              <a:t>D. Call Azure Function App responsible for converting the object in json.</a:t>
            </a:r>
          </a:p>
          <a:p>
            <a:pPr marL="742950" lvl="1" indent="-285750" algn="l">
              <a:buFont typeface="+mj-lt"/>
              <a:buAutoNum type="arabicPeriod"/>
            </a:pPr>
            <a:r>
              <a:rPr lang="en-US" b="0" i="0">
                <a:solidFill>
                  <a:srgbClr val="000000"/>
                </a:solidFill>
                <a:effectLst/>
                <a:latin typeface="Trebuchet MS" panose="020B0603020202020204" pitchFamily="34" charset="0"/>
              </a:rPr>
              <a:t>E. Saves the json object in a file in Azure blob storage.</a:t>
            </a:r>
          </a:p>
          <a:p>
            <a:pPr marL="742950" lvl="1" indent="-285750" algn="l">
              <a:buFont typeface="+mj-lt"/>
              <a:buAutoNum type="arabicPeriod"/>
            </a:pPr>
            <a:r>
              <a:rPr lang="en-US" b="0" i="0">
                <a:solidFill>
                  <a:srgbClr val="000000"/>
                </a:solidFill>
                <a:effectLst/>
                <a:latin typeface="Trebuchet MS" panose="020B0603020202020204" pitchFamily="34" charset="0"/>
              </a:rPr>
              <a:t>F. Gets the updated configuration file.</a:t>
            </a:r>
          </a:p>
          <a:p>
            <a:pPr marL="742950" lvl="1" indent="-285750" algn="l">
              <a:buFont typeface="+mj-lt"/>
              <a:buAutoNum type="arabicPeriod"/>
            </a:pPr>
            <a:r>
              <a:rPr lang="en-US" b="0" i="0">
                <a:solidFill>
                  <a:srgbClr val="000000"/>
                </a:solidFill>
                <a:effectLst/>
                <a:latin typeface="Trebuchet MS" panose="020B0603020202020204" pitchFamily="34" charset="0"/>
              </a:rPr>
              <a:t>G. Call Azure Function App responsible for keeping the latest note date.</a:t>
            </a:r>
          </a:p>
          <a:p>
            <a:pPr marL="742950" lvl="1" indent="-285750" algn="l">
              <a:buFont typeface="+mj-lt"/>
              <a:buAutoNum type="arabicPeriod"/>
            </a:pPr>
            <a:r>
              <a:rPr lang="en-US" b="0" i="0">
                <a:solidFill>
                  <a:srgbClr val="000000"/>
                </a:solidFill>
                <a:effectLst/>
                <a:latin typeface="Trebuchet MS" panose="020B0603020202020204" pitchFamily="34" charset="0"/>
              </a:rPr>
              <a:t>H. Update the configuration with the latest date.</a:t>
            </a:r>
          </a:p>
          <a:p>
            <a:pPr marL="742950" lvl="1" indent="-285750" algn="l">
              <a:buFont typeface="+mj-lt"/>
              <a:buAutoNum type="arabicPeriod"/>
            </a:pPr>
            <a:r>
              <a:rPr lang="en-US" b="0" i="0">
                <a:solidFill>
                  <a:srgbClr val="000000"/>
                </a:solidFill>
                <a:effectLst/>
                <a:latin typeface="Trebuchet MS" panose="020B0603020202020204" pitchFamily="34" charset="0"/>
              </a:rPr>
              <a:t>I. Return an HTTP 200 code, so the parent Logic App knows the work is done.</a:t>
            </a:r>
          </a:p>
          <a:p>
            <a:pPr algn="l">
              <a:buFont typeface="+mj-lt"/>
              <a:buAutoNum type="arabicPeriod"/>
            </a:pPr>
            <a:r>
              <a:rPr lang="en-US" b="0" i="0">
                <a:solidFill>
                  <a:srgbClr val="000000"/>
                </a:solidFill>
                <a:effectLst/>
                <a:latin typeface="Trebuchet MS" panose="020B0603020202020204" pitchFamily="34" charset="0"/>
              </a:rPr>
              <a:t>Call the API App responsible for building the final markdown file.</a:t>
            </a:r>
          </a:p>
          <a:p>
            <a:pPr algn="l">
              <a:buFont typeface="+mj-lt"/>
              <a:buAutoNum type="arabicPeriod"/>
            </a:pPr>
            <a:r>
              <a:rPr lang="en-US" b="0" i="0">
                <a:solidFill>
                  <a:srgbClr val="000000"/>
                </a:solidFill>
                <a:effectLst/>
                <a:latin typeface="Trebuchet MS" panose="020B0603020202020204" pitchFamily="34" charset="0"/>
              </a:rPr>
              <a:t>Save the markdown file to an Azure blob storage that was returned at the previous step.</a:t>
            </a:r>
          </a:p>
          <a:p>
            <a:pPr algn="l">
              <a:buFont typeface="+mj-lt"/>
              <a:buAutoNum type="arabicPeriod"/>
            </a:pPr>
            <a:r>
              <a:rPr lang="en-US" b="0" i="0">
                <a:solidFill>
                  <a:srgbClr val="000000"/>
                </a:solidFill>
                <a:effectLst/>
                <a:latin typeface="Trebuchet MS" panose="020B0603020202020204" pitchFamily="34" charset="0"/>
              </a:rPr>
              <a:t>Update the config final.</a:t>
            </a:r>
          </a:p>
          <a:p>
            <a:endParaRPr lang="en-CA"/>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5/27/2020 4:00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7809068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of the scenarios we see serverless being used for. Have you ever had to find a scheduling service or install a special service just to run a job at a regular interval? You can trigger functions with a timer trigger and do things like purge expired web sessions from a table. Another common scenario is to trigger a function based on a blob storage event. For example, an ETL process may upload a CSV file that is then parsed, transformed into database rows and then analyzed with a Power BI dashboard.</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4:13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989440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Another scenario might trigger from a photograph that is uploaded and this triggers code that automatically generates thumbnails. The last scenario is my personal favorite. You visit a web page, the page calls a function with your user profile and this gathers all of the data collected to deliver a personalized ad. This is why you do a web search for smart thermostat and suddenly see IoT ads everywhere you visit.</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5/27/2020 5:20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2126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Of course you could deploy manually using right-click and a few manual way. It worked well and it’s perfectly fine when developing, nut it doesn’t scale very well.</a:t>
            </a:r>
          </a:p>
          <a:p>
            <a:r>
              <a:rPr lang="en-CA"/>
              <a:t>Let’s me show you how easy it is to setup quickly a Continuous integration, and continuous deployment (CI/CD) with GitHub.</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4967585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There is an excellent Learning path on MS learn if you are interested to know more about how to create Serverless applications in Azure.</a:t>
            </a:r>
            <a:endParaRPr/>
          </a:p>
        </p:txBody>
      </p:sp>
    </p:spTree>
    <p:extLst>
      <p:ext uri="{BB962C8B-B14F-4D97-AF65-F5344CB8AC3E}">
        <p14:creationId xmlns:p14="http://schemas.microsoft.com/office/powerpoint/2010/main" val="900996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5E23CFC-C3E8-49B9-B877-0038CDCB9D88}" type="datetime8">
              <a:rPr lang="en-US" smtClean="0"/>
              <a:t>5/27/2020 5:34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2867976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5E23CFC-C3E8-49B9-B877-0038CDCB9D88}" type="datetime8">
              <a:rPr lang="en-US" smtClean="0"/>
              <a:t>5/27/2020 4:00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5988458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669DC94B-DB72-488C-A100-9C8F7341285A}" type="datetime8">
              <a:rPr lang="en-US" smtClean="0">
                <a:solidFill>
                  <a:prstClr val="black"/>
                </a:solidFill>
              </a:rPr>
              <a:t>5/27/2020 4:00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32</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594529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What we should understand in “serverless” it’s that it just mean less server… NOT no server.</a:t>
            </a:r>
          </a:p>
          <a:p>
            <a:endParaRPr lang="en-US"/>
          </a:p>
          <a:p>
            <a:r>
              <a:rPr lang="en-US"/>
              <a:t>There will always have servers, it’s just that we will be able to focus more on the code instead of the infrastructure.</a:t>
            </a:r>
          </a:p>
          <a:p>
            <a:endParaRPr lang="en-US"/>
          </a:p>
          <a:p>
            <a:r>
              <a:rPr lang="en-US"/>
              <a:t>Let me explain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5/27/2020 4:00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499901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5/27/2020 4:00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559F21BF-3968-4A49-B271-C4248F49EC83}"/>
              </a:ext>
            </a:extLst>
          </p:cNvPr>
          <p:cNvSpPr>
            <a:spLocks noGrp="1"/>
          </p:cNvSpPr>
          <p:nvPr>
            <p:ph type="body" idx="1"/>
          </p:nvPr>
        </p:nvSpPr>
        <p:spPr/>
        <p:txBody>
          <a:bodyPr/>
          <a:lstStyle/>
          <a:p>
            <a:r>
              <a:rPr lang="en-US"/>
              <a:t>There is so much talk about the cloud that sometimes it’s easy to forget it all began (and still exists) in the data center. Fortunately, not many of us have to configure physical servers and install them in the data center. Taking on that responsibility means a lot of questions to answer. Everything from “how do I secure physical access” to “what happens when the power goes out?” These are questions and steps that distract from the focus of building good software but must be addressed for on-premises installations to be successful.</a:t>
            </a:r>
          </a:p>
        </p:txBody>
      </p:sp>
    </p:spTree>
    <p:extLst>
      <p:ext uri="{BB962C8B-B14F-4D97-AF65-F5344CB8AC3E}">
        <p14:creationId xmlns:p14="http://schemas.microsoft.com/office/powerpoint/2010/main" val="4015376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5/27/2020 4:00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B92E6369-9C9B-4A4E-8941-1C379EE46386}"/>
              </a:ext>
            </a:extLst>
          </p:cNvPr>
          <p:cNvSpPr>
            <a:spLocks noGrp="1"/>
          </p:cNvSpPr>
          <p:nvPr>
            <p:ph type="body" idx="1"/>
          </p:nvPr>
        </p:nvSpPr>
        <p:spPr/>
        <p:txBody>
          <a:bodyPr/>
          <a:lstStyle/>
          <a:p>
            <a:r>
              <a:rPr lang="en-US"/>
              <a:t>Fortunately virtualization came to the rescue. One great thing about the cloud evolution is that each phase leads to less waste. Infrastructure as a Service leverages hardware in a way that you can stop worrying about the hardware and focus on the operating system and your virtual machines. You can get better utilization of your resources and it’s faster and easier to provision new instances. IaaS addresses many of the questions we dealt with on-premises, and more importantly paves the way to the cloud.</a:t>
            </a:r>
          </a:p>
        </p:txBody>
      </p:sp>
    </p:spTree>
    <p:extLst>
      <p:ext uri="{BB962C8B-B14F-4D97-AF65-F5344CB8AC3E}">
        <p14:creationId xmlns:p14="http://schemas.microsoft.com/office/powerpoint/2010/main" val="3579738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5/27/2020 4:00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443EED12-8825-4697-B203-E51624E91D48}"/>
              </a:ext>
            </a:extLst>
          </p:cNvPr>
          <p:cNvSpPr>
            <a:spLocks noGrp="1"/>
          </p:cNvSpPr>
          <p:nvPr>
            <p:ph type="body" idx="1"/>
          </p:nvPr>
        </p:nvSpPr>
        <p:spPr/>
        <p:txBody>
          <a:bodyPr/>
          <a:lstStyle/>
          <a:p>
            <a:r>
              <a:rPr lang="en-US"/>
              <a:t>Platform-as-a-Service is the next evolution: host a runtime, so we stop worrying about hardware and operating system and even dependencies and just focus on our project. We’re no longer in the business of constantly patching an OS or even making sure dependencies are installed to run a web server or host a process. PaaS simplifies the process even more and provides a mature platform for code that must run at scale because you can still size (scale up) and specify instances (scale out) to manage your workloads.</a:t>
            </a:r>
          </a:p>
        </p:txBody>
      </p:sp>
    </p:spTree>
    <p:extLst>
      <p:ext uri="{BB962C8B-B14F-4D97-AF65-F5344CB8AC3E}">
        <p14:creationId xmlns:p14="http://schemas.microsoft.com/office/powerpoint/2010/main" val="3906582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Tech Summit FY17</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5/27/2020 4:00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E364B789-4042-4CC6-87E2-F63BFF6DDEC2}"/>
              </a:ext>
            </a:extLst>
          </p:cNvPr>
          <p:cNvSpPr>
            <a:spLocks noGrp="1"/>
          </p:cNvSpPr>
          <p:nvPr>
            <p:ph type="body" idx="1"/>
          </p:nvPr>
        </p:nvSpPr>
        <p:spPr/>
        <p:txBody>
          <a:bodyPr/>
          <a:lstStyle/>
          <a:p>
            <a:r>
              <a:rPr lang="en-US"/>
              <a:t>Serverless takes us to the ultimate cloud native experience: we simply focus on code. It doesn’t mean there is no server, because we still need to run on infrastructure, but the infrastructure is further abstracted so there is less server in our scope of responsibility and more code. We focus on what is unique for our business and spend more time on innovation, less time on answering the myriad questions that exist with the previous phases. Serverless is cloud native. But what does that really mean?</a:t>
            </a:r>
          </a:p>
        </p:txBody>
      </p:sp>
    </p:spTree>
    <p:extLst>
      <p:ext uri="{BB962C8B-B14F-4D97-AF65-F5344CB8AC3E}">
        <p14:creationId xmlns:p14="http://schemas.microsoft.com/office/powerpoint/2010/main" val="1830099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serverless, the server, including hardware, infrastructure and configuration of the operating system are all abstracted away. You don’t even have to worry about a web service because it’s provided as part of the platform. </a:t>
            </a:r>
          </a:p>
          <a:p>
            <a:pPr lvl="0" rtl="0"/>
            <a:r>
              <a:rPr lang="en-US" sz="1200" kern="1200">
                <a:solidFill>
                  <a:schemeClr val="tx1"/>
                </a:solidFill>
                <a:effectLst/>
                <a:latin typeface="+mn-lt"/>
                <a:ea typeface="+mn-ea"/>
                <a:cs typeface="+mn-cs"/>
              </a:rPr>
              <a:t>Serverless compute is a </a:t>
            </a:r>
            <a:r>
              <a:rPr lang="en-US" sz="1200" b="1" kern="1200">
                <a:solidFill>
                  <a:schemeClr val="tx1"/>
                </a:solidFill>
                <a:effectLst/>
                <a:latin typeface="+mn-lt"/>
                <a:ea typeface="+mn-ea"/>
                <a:cs typeface="+mn-cs"/>
              </a:rPr>
              <a:t>fully managed</a:t>
            </a:r>
            <a:r>
              <a:rPr lang="en-US" sz="1200" kern="1200">
                <a:solidFill>
                  <a:schemeClr val="tx1"/>
                </a:solidFill>
                <a:effectLst/>
                <a:latin typeface="+mn-lt"/>
                <a:ea typeface="+mn-ea"/>
                <a:cs typeface="+mn-cs"/>
              </a:rPr>
              <a:t> service. Some refer to it as Functions as a Service</a:t>
            </a:r>
          </a:p>
          <a:p>
            <a:pPr lvl="1"/>
            <a:r>
              <a:rPr lang="en-US" sz="1200" kern="1200">
                <a:solidFill>
                  <a:schemeClr val="tx1"/>
                </a:solidFill>
                <a:effectLst/>
                <a:latin typeface="+mn-lt"/>
                <a:ea typeface="+mn-ea"/>
                <a:cs typeface="+mn-cs"/>
              </a:rPr>
              <a:t>OS and Framework patching is performed for you</a:t>
            </a:r>
          </a:p>
          <a:p>
            <a:pPr lvl="1"/>
            <a:r>
              <a:rPr lang="en-US" sz="1200" kern="1200">
                <a:solidFill>
                  <a:schemeClr val="tx1"/>
                </a:solidFill>
                <a:effectLst/>
                <a:latin typeface="+mn-lt"/>
                <a:ea typeface="+mn-ea"/>
                <a:cs typeface="+mn-cs"/>
              </a:rPr>
              <a:t>There is zero administrative tasks and no need to manage any infrastructure </a:t>
            </a:r>
          </a:p>
          <a:p>
            <a:pPr lvl="1"/>
            <a:r>
              <a:rPr lang="en-US" sz="1200" kern="1200">
                <a:solidFill>
                  <a:schemeClr val="tx1"/>
                </a:solidFill>
                <a:effectLst/>
                <a:latin typeface="+mn-lt"/>
                <a:ea typeface="+mn-ea"/>
                <a:cs typeface="+mn-cs"/>
              </a:rPr>
              <a:t>You just deploy your code (function) and it runs</a:t>
            </a:r>
          </a:p>
          <a:p>
            <a:pPr lvl="1"/>
            <a:r>
              <a:rPr lang="en-US" sz="1200" kern="1200">
                <a:solidFill>
                  <a:schemeClr val="tx1"/>
                </a:solidFill>
                <a:effectLst/>
                <a:latin typeface="+mn-lt"/>
                <a:ea typeface="+mn-ea"/>
                <a:cs typeface="+mn-cs"/>
              </a:rPr>
              <a:t>Your code runs within seconds and for typically shorter periods of times (minutes vs. hours or days)</a:t>
            </a:r>
          </a:p>
          <a:p>
            <a:pPr lvl="0"/>
            <a:r>
              <a:rPr lang="en-US" sz="1200" kern="1200">
                <a:solidFill>
                  <a:schemeClr val="tx1"/>
                </a:solidFill>
                <a:effectLst/>
                <a:latin typeface="+mn-lt"/>
                <a:ea typeface="+mn-ea"/>
                <a:cs typeface="+mn-cs"/>
              </a:rPr>
              <a:t>Serverless compute </a:t>
            </a:r>
            <a:r>
              <a:rPr lang="en-US" sz="1200" b="1" kern="1200">
                <a:solidFill>
                  <a:schemeClr val="tx1"/>
                </a:solidFill>
                <a:effectLst/>
                <a:latin typeface="+mn-lt"/>
                <a:ea typeface="+mn-ea"/>
                <a:cs typeface="+mn-cs"/>
              </a:rPr>
              <a:t>scales quickly </a:t>
            </a:r>
            <a:r>
              <a:rPr lang="en-US" sz="1200" kern="1200">
                <a:solidFill>
                  <a:schemeClr val="tx1"/>
                </a:solidFill>
                <a:effectLst/>
                <a:latin typeface="+mn-lt"/>
                <a:ea typeface="+mn-ea"/>
                <a:cs typeface="+mn-cs"/>
              </a:rPr>
              <a:t>(almost </a:t>
            </a:r>
            <a:r>
              <a:rPr lang="en-US" sz="1200" b="1" kern="1200">
                <a:solidFill>
                  <a:schemeClr val="tx1"/>
                </a:solidFill>
                <a:effectLst/>
                <a:latin typeface="+mn-lt"/>
                <a:ea typeface="+mn-ea"/>
                <a:cs typeface="+mn-cs"/>
              </a:rPr>
              <a:t>instantly</a:t>
            </a:r>
            <a:r>
              <a:rPr lang="en-US" sz="1200" kern="1200">
                <a:solidFill>
                  <a:schemeClr val="tx1"/>
                </a:solidFill>
                <a:effectLst/>
                <a:latin typeface="+mn-lt"/>
                <a:ea typeface="+mn-ea"/>
                <a:cs typeface="+mn-cs"/>
              </a:rPr>
              <a:t>) and </a:t>
            </a:r>
            <a:r>
              <a:rPr lang="en-US" sz="1200" b="1" kern="1200">
                <a:solidFill>
                  <a:schemeClr val="tx1"/>
                </a:solidFill>
                <a:effectLst/>
                <a:latin typeface="+mn-lt"/>
                <a:ea typeface="+mn-ea"/>
                <a:cs typeface="+mn-cs"/>
              </a:rPr>
              <a:t>vastly</a:t>
            </a:r>
            <a:r>
              <a:rPr lang="en-US" sz="1200" kern="1200">
                <a:solidFill>
                  <a:schemeClr val="tx1"/>
                </a:solidFill>
                <a:effectLst/>
                <a:latin typeface="+mn-lt"/>
                <a:ea typeface="+mn-ea"/>
                <a:cs typeface="+mn-cs"/>
              </a:rPr>
              <a:t> </a:t>
            </a:r>
          </a:p>
          <a:p>
            <a:pPr lvl="1"/>
            <a:r>
              <a:rPr lang="en-US" sz="1200" kern="1200">
                <a:solidFill>
                  <a:schemeClr val="tx1"/>
                </a:solidFill>
                <a:effectLst/>
                <a:latin typeface="+mn-lt"/>
                <a:ea typeface="+mn-ea"/>
                <a:cs typeface="+mn-cs"/>
              </a:rPr>
              <a:t>Automatically scales </a:t>
            </a:r>
            <a:r>
              <a:rPr lang="en-US" sz="1200" b="1" kern="1200">
                <a:solidFill>
                  <a:schemeClr val="tx1"/>
                </a:solidFill>
                <a:effectLst/>
                <a:latin typeface="+mn-lt"/>
                <a:ea typeface="+mn-ea"/>
                <a:cs typeface="+mn-cs"/>
              </a:rPr>
              <a:t>within seconds </a:t>
            </a:r>
            <a:endParaRPr lang="en-US" sz="1200" kern="1200">
              <a:solidFill>
                <a:schemeClr val="tx1"/>
              </a:solidFill>
              <a:effectLst/>
              <a:latin typeface="+mn-lt"/>
              <a:ea typeface="+mn-ea"/>
              <a:cs typeface="+mn-cs"/>
            </a:endParaRPr>
          </a:p>
          <a:p>
            <a:pPr lvl="1"/>
            <a:r>
              <a:rPr lang="en-US" sz="1200" b="1" kern="1200">
                <a:solidFill>
                  <a:schemeClr val="tx1"/>
                </a:solidFill>
                <a:effectLst/>
                <a:latin typeface="+mn-lt"/>
                <a:ea typeface="+mn-ea"/>
                <a:cs typeface="+mn-cs"/>
              </a:rPr>
              <a:t>No</a:t>
            </a:r>
            <a:r>
              <a:rPr lang="en-US" sz="1200" kern="1200">
                <a:solidFill>
                  <a:schemeClr val="tx1"/>
                </a:solidFill>
                <a:effectLst/>
                <a:latin typeface="+mn-lt"/>
                <a:ea typeface="+mn-ea"/>
                <a:cs typeface="+mn-cs"/>
              </a:rPr>
              <a:t> scale </a:t>
            </a:r>
            <a:r>
              <a:rPr lang="en-US" sz="1200" b="1" kern="1200">
                <a:solidFill>
                  <a:schemeClr val="tx1"/>
                </a:solidFill>
                <a:effectLst/>
                <a:latin typeface="+mn-lt"/>
                <a:ea typeface="+mn-ea"/>
                <a:cs typeface="+mn-cs"/>
              </a:rPr>
              <a:t>configuration</a:t>
            </a:r>
            <a:r>
              <a:rPr lang="en-US" sz="1200" kern="1200">
                <a:solidFill>
                  <a:schemeClr val="tx1"/>
                </a:solidFill>
                <a:effectLst/>
                <a:latin typeface="+mn-lt"/>
                <a:ea typeface="+mn-ea"/>
                <a:cs typeface="+mn-cs"/>
              </a:rPr>
              <a:t> is required (there is no way to configure scale or limits)</a:t>
            </a:r>
          </a:p>
          <a:p>
            <a:pPr lvl="1"/>
            <a:r>
              <a:rPr lang="en-US" sz="1200" kern="1200">
                <a:solidFill>
                  <a:schemeClr val="tx1"/>
                </a:solidFill>
                <a:effectLst/>
                <a:latin typeface="+mn-lt"/>
                <a:ea typeface="+mn-ea"/>
                <a:cs typeface="+mn-cs"/>
              </a:rPr>
              <a:t>Scales to match </a:t>
            </a:r>
            <a:r>
              <a:rPr lang="en-US" sz="1200" b="1" kern="1200">
                <a:solidFill>
                  <a:schemeClr val="tx1"/>
                </a:solidFill>
                <a:effectLst/>
                <a:latin typeface="+mn-lt"/>
                <a:ea typeface="+mn-ea"/>
                <a:cs typeface="+mn-cs"/>
              </a:rPr>
              <a:t>any given workload</a:t>
            </a:r>
            <a:r>
              <a:rPr lang="en-US" sz="1200" kern="1200">
                <a:solidFill>
                  <a:schemeClr val="tx1"/>
                </a:solidFill>
                <a:effectLst/>
                <a:latin typeface="+mn-lt"/>
                <a:ea typeface="+mn-ea"/>
                <a:cs typeface="+mn-cs"/>
              </a:rPr>
              <a:t>. Scales from zero to handle </a:t>
            </a:r>
            <a:r>
              <a:rPr lang="en-US" sz="1200" b="1" kern="1200">
                <a:solidFill>
                  <a:schemeClr val="tx1"/>
                </a:solidFill>
                <a:effectLst/>
                <a:latin typeface="+mn-lt"/>
                <a:ea typeface="+mn-ea"/>
                <a:cs typeface="+mn-cs"/>
              </a:rPr>
              <a:t>tens of thousands concurrent</a:t>
            </a:r>
            <a:r>
              <a:rPr lang="en-US" sz="1200" kern="1200">
                <a:solidFill>
                  <a:schemeClr val="tx1"/>
                </a:solidFill>
                <a:effectLst/>
                <a:latin typeface="+mn-lt"/>
                <a:ea typeface="+mn-ea"/>
                <a:cs typeface="+mn-cs"/>
              </a:rPr>
              <a:t> functions invocations within seconds </a:t>
            </a:r>
          </a:p>
          <a:p>
            <a:pPr lvl="1"/>
            <a:r>
              <a:rPr lang="en-US" sz="1200" kern="1200">
                <a:solidFill>
                  <a:schemeClr val="tx1"/>
                </a:solidFill>
                <a:effectLst/>
                <a:latin typeface="+mn-lt"/>
                <a:ea typeface="+mn-ea"/>
                <a:cs typeface="+mn-cs"/>
              </a:rPr>
              <a:t>Pay only for the time your code is running</a:t>
            </a:r>
          </a:p>
          <a:p>
            <a:pPr lvl="0"/>
            <a:r>
              <a:rPr lang="en-US" sz="1200" kern="1200">
                <a:solidFill>
                  <a:schemeClr val="tx1"/>
                </a:solidFill>
                <a:effectLst/>
                <a:latin typeface="+mn-lt"/>
                <a:ea typeface="+mn-ea"/>
                <a:cs typeface="+mn-cs"/>
              </a:rPr>
              <a:t>Serverless compute </a:t>
            </a:r>
            <a:r>
              <a:rPr lang="en-US" sz="1200" b="1" kern="1200">
                <a:solidFill>
                  <a:schemeClr val="tx1"/>
                </a:solidFill>
                <a:effectLst/>
                <a:latin typeface="+mn-lt"/>
                <a:ea typeface="+mn-ea"/>
                <a:cs typeface="+mn-cs"/>
              </a:rPr>
              <a:t>reacts to events</a:t>
            </a:r>
            <a:endParaRPr lang="en-US" sz="1200" kern="1200">
              <a:solidFill>
                <a:schemeClr val="tx1"/>
              </a:solidFill>
              <a:effectLst/>
              <a:latin typeface="+mn-lt"/>
              <a:ea typeface="+mn-ea"/>
              <a:cs typeface="+mn-cs"/>
            </a:endParaRPr>
          </a:p>
          <a:p>
            <a:pPr lvl="1"/>
            <a:r>
              <a:rPr lang="en-US" sz="1200" kern="1200">
                <a:solidFill>
                  <a:schemeClr val="tx1"/>
                </a:solidFill>
                <a:effectLst/>
                <a:latin typeface="+mn-lt"/>
                <a:ea typeface="+mn-ea"/>
                <a:cs typeface="+mn-cs"/>
              </a:rPr>
              <a:t>React, in near real-time, to events and triggers</a:t>
            </a:r>
          </a:p>
          <a:p>
            <a:pPr lvl="1"/>
            <a:r>
              <a:rPr lang="en-US" sz="1200" kern="1200">
                <a:solidFill>
                  <a:schemeClr val="tx1"/>
                </a:solidFill>
                <a:effectLst/>
                <a:latin typeface="+mn-lt"/>
                <a:ea typeface="+mn-ea"/>
                <a:cs typeface="+mn-cs"/>
              </a:rPr>
              <a:t>Triggered by virtually any event from both inside and outside of Azure</a:t>
            </a:r>
          </a:p>
          <a:p>
            <a:r>
              <a:rPr lang="en-US"/>
              <a:t>A key differentiator about serverless is micro-billing. Serverless resources are billed only when used. That means that you aren’t paying to anticipate an increase in workload, but only when the workload hits. Serverless scales with your business. Let’s take a closer look at micro-billing.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400C77-98DD-41D6-BDE7-5E20B890E765}"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8554944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7F4B2242-8247-E540-8C03-A459AAC550E8}"/>
              </a:ext>
            </a:extLst>
          </p:cNvPr>
          <p:cNvPicPr>
            <a:picLocks noChangeAspect="1"/>
          </p:cNvPicPr>
          <p:nvPr userDrawn="1"/>
        </p:nvPicPr>
        <p:blipFill>
          <a:blip r:embed="rId3"/>
          <a:stretch>
            <a:fillRect/>
          </a:stretch>
        </p:blipFill>
        <p:spPr>
          <a:xfrm>
            <a:off x="8047037" y="1287462"/>
            <a:ext cx="3856990" cy="4114800"/>
          </a:xfrm>
          <a:prstGeom prst="rect">
            <a:avLst/>
          </a:prstGeom>
        </p:spPr>
      </p:pic>
    </p:spTree>
    <p:extLst>
      <p:ext uri="{BB962C8B-B14F-4D97-AF65-F5344CB8AC3E}">
        <p14:creationId xmlns:p14="http://schemas.microsoft.com/office/powerpoint/2010/main" val="4098647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41238D8-CC44-4A97-A202-7F6997151ACA}"/>
              </a:ext>
            </a:extLst>
          </p:cNvPr>
          <p:cNvPicPr>
            <a:picLocks noChangeAspect="1"/>
          </p:cNvPicPr>
          <p:nvPr userDrawn="1"/>
        </p:nvPicPr>
        <p:blipFill>
          <a:blip r:embed="rId2"/>
          <a:stretch>
            <a:fillRect/>
          </a:stretch>
        </p:blipFill>
        <p:spPr>
          <a:xfrm>
            <a:off x="7350586" y="1363662"/>
            <a:ext cx="4201651" cy="4182363"/>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23586467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2DB9BF09-E0E5-4D1B-96E2-CD70A32D5822}"/>
              </a:ext>
            </a:extLst>
          </p:cNvPr>
          <p:cNvSpPr/>
          <p:nvPr userDrawn="1"/>
        </p:nvSpPr>
        <p:spPr bwMode="auto">
          <a:xfrm>
            <a:off x="7387674" y="1410315"/>
            <a:ext cx="4128796" cy="4128796"/>
          </a:xfrm>
          <a:prstGeom prst="ellipse">
            <a:avLst/>
          </a:prstGeom>
          <a:solidFill>
            <a:schemeClr val="accent3">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C7D0CD3-D516-4C8E-A84D-78D7C7411829}"/>
              </a:ext>
            </a:extLst>
          </p:cNvPr>
          <p:cNvPicPr>
            <a:picLocks noChangeAspect="1"/>
          </p:cNvPicPr>
          <p:nvPr userDrawn="1"/>
        </p:nvPicPr>
        <p:blipFill>
          <a:blip r:embed="rId2"/>
          <a:stretch>
            <a:fillRect/>
          </a:stretch>
        </p:blipFill>
        <p:spPr>
          <a:xfrm>
            <a:off x="6914920" y="1363662"/>
            <a:ext cx="5209624" cy="4400461"/>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25993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5">
    <p:bg>
      <p:bgPr>
        <a:solidFill>
          <a:srgbClr val="B4009E"/>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65F2583F-A495-4B0D-AF8B-9510F70147B7}"/>
              </a:ext>
            </a:extLst>
          </p:cNvPr>
          <p:cNvPicPr>
            <a:picLocks noChangeAspect="1"/>
          </p:cNvPicPr>
          <p:nvPr userDrawn="1"/>
        </p:nvPicPr>
        <p:blipFill>
          <a:blip r:embed="rId2"/>
          <a:stretch>
            <a:fillRect/>
          </a:stretch>
        </p:blipFill>
        <p:spPr>
          <a:xfrm>
            <a:off x="7226273" y="1220592"/>
            <a:ext cx="5315009" cy="4495800"/>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89116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6">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3E7B03C7-523F-4717-BDC2-BEA2047C17CF}"/>
              </a:ext>
            </a:extLst>
          </p:cNvPr>
          <p:cNvPicPr>
            <a:picLocks noChangeAspect="1"/>
          </p:cNvPicPr>
          <p:nvPr userDrawn="1"/>
        </p:nvPicPr>
        <p:blipFill>
          <a:blip r:embed="rId2"/>
          <a:stretch>
            <a:fillRect/>
          </a:stretch>
        </p:blipFill>
        <p:spPr>
          <a:xfrm>
            <a:off x="7350586" y="1344375"/>
            <a:ext cx="4201651" cy="4201651"/>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16294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JS">
    <p:bg>
      <p:bgPr>
        <a:solidFill>
          <a:srgbClr val="FFB9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41238D8-CC44-4A97-A202-7F6997151ACA}"/>
              </a:ext>
            </a:extLst>
          </p:cNvPr>
          <p:cNvPicPr>
            <a:picLocks noChangeAspect="1"/>
          </p:cNvPicPr>
          <p:nvPr userDrawn="1"/>
        </p:nvPicPr>
        <p:blipFill>
          <a:blip r:embed="rId2"/>
          <a:stretch>
            <a:fillRect/>
          </a:stretch>
        </p:blipFill>
        <p:spPr>
          <a:xfrm>
            <a:off x="7360230" y="1363662"/>
            <a:ext cx="4182363" cy="4182363"/>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16886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Nodejs">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solidFill>
                  <a:schemeClr val="bg1"/>
                </a:solidFill>
              </a:defRPr>
            </a:lvl1pPr>
          </a:lstStyle>
          <a:p>
            <a:r>
              <a:rPr lang="en-US"/>
              <a:t>Section title</a:t>
            </a:r>
          </a:p>
        </p:txBody>
      </p:sp>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12BFC24-6DDF-443B-9BA1-C270BB56FF26}"/>
              </a:ext>
            </a:extLst>
          </p:cNvPr>
          <p:cNvPicPr>
            <a:picLocks noChangeAspect="1"/>
          </p:cNvPicPr>
          <p:nvPr userDrawn="1"/>
        </p:nvPicPr>
        <p:blipFill>
          <a:blip r:embed="rId2"/>
          <a:stretch>
            <a:fillRect/>
          </a:stretch>
        </p:blipFill>
        <p:spPr>
          <a:xfrm>
            <a:off x="7361237" y="1363662"/>
            <a:ext cx="4191000" cy="4191000"/>
          </a:xfrm>
          <a:prstGeom prst="rect">
            <a:avLst/>
          </a:prstGeom>
        </p:spPr>
      </p:pic>
    </p:spTree>
    <p:extLst>
      <p:ext uri="{BB962C8B-B14F-4D97-AF65-F5344CB8AC3E}">
        <p14:creationId xmlns:p14="http://schemas.microsoft.com/office/powerpoint/2010/main" val="9956760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IoT">
    <p:bg>
      <p:bgPr>
        <a:solidFill>
          <a:schemeClr val="accent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3E7B03C7-523F-4717-BDC2-BEA2047C17CF}"/>
              </a:ext>
            </a:extLst>
          </p:cNvPr>
          <p:cNvPicPr>
            <a:picLocks noChangeAspect="1"/>
          </p:cNvPicPr>
          <p:nvPr userDrawn="1"/>
        </p:nvPicPr>
        <p:blipFill>
          <a:blip r:embed="rId2"/>
          <a:srcRect/>
          <a:stretch/>
        </p:blipFill>
        <p:spPr>
          <a:xfrm>
            <a:off x="7350586" y="1458728"/>
            <a:ext cx="4201651" cy="3972945"/>
          </a:xfrm>
          <a:prstGeom prst="rect">
            <a:avLst/>
          </a:prstGeom>
        </p:spPr>
      </p:pic>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2922094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Grey">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42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CDFB63C-B456-4D6F-A287-F7B7E1290440}"/>
              </a:ext>
            </a:extLst>
          </p:cNvPr>
          <p:cNvSpPr>
            <a:spLocks noGrp="1"/>
          </p:cNvSpPr>
          <p:nvPr>
            <p:ph type="body" sz="quarter" idx="10"/>
          </p:nvPr>
        </p:nvSpPr>
        <p:spPr>
          <a:xfrm>
            <a:off x="273050" y="1668462"/>
            <a:ext cx="11812587" cy="2057400"/>
          </a:xfrm>
        </p:spPr>
        <p:txBody>
          <a:bodyPr/>
          <a:lstStyle>
            <a:lvl1pPr marL="0" indent="0">
              <a:buNone/>
              <a:defRPr sz="5400">
                <a:solidFill>
                  <a:srgbClr val="FFB900"/>
                </a:solidFill>
              </a:defRPr>
            </a:lvl1pPr>
          </a:lstStyle>
          <a:p>
            <a:pPr lvl="0"/>
            <a:endParaRPr lang="en-AU"/>
          </a:p>
        </p:txBody>
      </p:sp>
      <p:sp>
        <p:nvSpPr>
          <p:cNvPr id="6" name="Text Placeholder 5">
            <a:extLst>
              <a:ext uri="{FF2B5EF4-FFF2-40B4-BE49-F238E27FC236}">
                <a16:creationId xmlns:a16="http://schemas.microsoft.com/office/drawing/2014/main" id="{039E60A0-8616-4511-AA6F-8CC5DDBA48CE}"/>
              </a:ext>
            </a:extLst>
          </p:cNvPr>
          <p:cNvSpPr>
            <a:spLocks noGrp="1"/>
          </p:cNvSpPr>
          <p:nvPr>
            <p:ph type="body" sz="quarter" idx="11"/>
          </p:nvPr>
        </p:nvSpPr>
        <p:spPr>
          <a:xfrm>
            <a:off x="273050" y="3725862"/>
            <a:ext cx="8993188" cy="683264"/>
          </a:xfrm>
        </p:spPr>
        <p:txBody>
          <a:bodyPr/>
          <a:lstStyle>
            <a:lvl1pPr marL="0" indent="0">
              <a:buNone/>
              <a:defRPr/>
            </a:lvl1pPr>
          </a:lstStyle>
          <a:p>
            <a:pPr lvl="0"/>
            <a:r>
              <a:rPr lang="en-US"/>
              <a:t>Click to edit Master text styles</a:t>
            </a:r>
            <a:endParaRPr lang="en-AU"/>
          </a:p>
        </p:txBody>
      </p:sp>
    </p:spTree>
    <p:extLst>
      <p:ext uri="{BB962C8B-B14F-4D97-AF65-F5344CB8AC3E}">
        <p14:creationId xmlns:p14="http://schemas.microsoft.com/office/powerpoint/2010/main" val="2366232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Yellow">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5416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1ECD4-70C1-4F67-AB0D-8E8919C4DB88}"/>
              </a:ext>
            </a:extLst>
          </p:cNvPr>
          <p:cNvSpPr>
            <a:spLocks noGrp="1"/>
          </p:cNvSpPr>
          <p:nvPr>
            <p:ph type="title"/>
          </p:nvPr>
        </p:nvSpPr>
        <p:spPr/>
        <p:txBody>
          <a:bodyPr/>
          <a:lstStyle/>
          <a:p>
            <a:r>
              <a:rPr lang="en-US"/>
              <a:t>Click to edit Master title style</a:t>
            </a:r>
            <a:endParaRPr lang="en-AU"/>
          </a:p>
        </p:txBody>
      </p:sp>
      <p:sp>
        <p:nvSpPr>
          <p:cNvPr id="4" name="Content Placeholder 3">
            <a:extLst>
              <a:ext uri="{FF2B5EF4-FFF2-40B4-BE49-F238E27FC236}">
                <a16:creationId xmlns:a16="http://schemas.microsoft.com/office/drawing/2014/main" id="{50174CB7-9BD4-440F-A730-44BF4CC93B95}"/>
              </a:ext>
            </a:extLst>
          </p:cNvPr>
          <p:cNvSpPr>
            <a:spLocks noGrp="1"/>
          </p:cNvSpPr>
          <p:nvPr>
            <p:ph sz="quarter" idx="10"/>
          </p:nvPr>
        </p:nvSpPr>
        <p:spPr>
          <a:xfrm>
            <a:off x="274638" y="1287463"/>
            <a:ext cx="6629400" cy="5411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pic>
        <p:nvPicPr>
          <p:cNvPr id="6" name="Picture 5">
            <a:extLst>
              <a:ext uri="{FF2B5EF4-FFF2-40B4-BE49-F238E27FC236}">
                <a16:creationId xmlns:a16="http://schemas.microsoft.com/office/drawing/2014/main" id="{5EA00AE4-6DCD-48DF-951F-F154A5327E57}"/>
              </a:ext>
            </a:extLst>
          </p:cNvPr>
          <p:cNvPicPr>
            <a:picLocks noChangeAspect="1"/>
          </p:cNvPicPr>
          <p:nvPr userDrawn="1"/>
        </p:nvPicPr>
        <p:blipFill>
          <a:blip r:embed="rId2"/>
          <a:stretch>
            <a:fillRect/>
          </a:stretch>
        </p:blipFill>
        <p:spPr>
          <a:xfrm>
            <a:off x="7064374" y="1444624"/>
            <a:ext cx="5097463" cy="5097463"/>
          </a:xfrm>
          <a:prstGeom prst="rect">
            <a:avLst/>
          </a:prstGeom>
        </p:spPr>
      </p:pic>
    </p:spTree>
    <p:extLst>
      <p:ext uri="{BB962C8B-B14F-4D97-AF65-F5344CB8AC3E}">
        <p14:creationId xmlns:p14="http://schemas.microsoft.com/office/powerpoint/2010/main" val="10366748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Magenta">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6219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Blue">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0585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53535"/>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4" name="Picture 3">
            <a:extLst>
              <a:ext uri="{FF2B5EF4-FFF2-40B4-BE49-F238E27FC236}">
                <a16:creationId xmlns:a16="http://schemas.microsoft.com/office/drawing/2014/main" id="{A29F142D-7D6F-4396-9B8F-E9BD7B6EB27B}"/>
              </a:ext>
            </a:extLst>
          </p:cNvPr>
          <p:cNvPicPr>
            <a:picLocks noChangeAspect="1"/>
          </p:cNvPicPr>
          <p:nvPr userDrawn="1"/>
        </p:nvPicPr>
        <p:blipFill>
          <a:blip r:embed="rId3"/>
          <a:stretch>
            <a:fillRect/>
          </a:stretch>
        </p:blipFill>
        <p:spPr>
          <a:xfrm>
            <a:off x="10333037" y="4868862"/>
            <a:ext cx="1563927" cy="1668463"/>
          </a:xfrm>
          <a:prstGeom prst="rect">
            <a:avLst/>
          </a:prstGeom>
        </p:spPr>
      </p:pic>
      <p:sp>
        <p:nvSpPr>
          <p:cNvPr id="6" name="Title 2">
            <a:extLst>
              <a:ext uri="{FF2B5EF4-FFF2-40B4-BE49-F238E27FC236}">
                <a16:creationId xmlns:a16="http://schemas.microsoft.com/office/drawing/2014/main" id="{75D59DBF-D9B6-45F3-98D4-74CF307EC6AE}"/>
              </a:ext>
            </a:extLst>
          </p:cNvPr>
          <p:cNvSpPr>
            <a:spLocks noGrp="1"/>
          </p:cNvSpPr>
          <p:nvPr>
            <p:ph type="title"/>
          </p:nvPr>
        </p:nvSpPr>
        <p:spPr>
          <a:xfrm>
            <a:off x="460375" y="1075404"/>
            <a:ext cx="11436589" cy="917575"/>
          </a:xfrm>
        </p:spPr>
        <p:txBody>
          <a:bodyPr/>
          <a:lstStyle/>
          <a:p>
            <a:r>
              <a:rPr lang="en-US"/>
              <a:t>Click to edit Master title style</a:t>
            </a:r>
            <a:endParaRPr lang="en-AU"/>
          </a:p>
        </p:txBody>
      </p:sp>
      <p:sp>
        <p:nvSpPr>
          <p:cNvPr id="7" name="Content Placeholder 6">
            <a:extLst>
              <a:ext uri="{FF2B5EF4-FFF2-40B4-BE49-F238E27FC236}">
                <a16:creationId xmlns:a16="http://schemas.microsoft.com/office/drawing/2014/main" id="{675EF2C9-7D7F-446C-839B-D38CBE01F4D9}"/>
              </a:ext>
            </a:extLst>
          </p:cNvPr>
          <p:cNvSpPr>
            <a:spLocks noGrp="1"/>
          </p:cNvSpPr>
          <p:nvPr>
            <p:ph sz="quarter" idx="10"/>
          </p:nvPr>
        </p:nvSpPr>
        <p:spPr>
          <a:xfrm>
            <a:off x="460375" y="2295525"/>
            <a:ext cx="9228138" cy="3924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40876120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2266774"/>
          </a:xfrm>
        </p:spPr>
        <p:txBody>
          <a:bodyPr/>
          <a:lstStyle>
            <a:lvl1pPr marL="0" indent="0">
              <a:buNone/>
              <a:defRPr sz="3300">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1pPr>
            <a:lvl2pPr marL="346553"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2pPr>
            <a:lvl3pPr marL="584607"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3pPr>
            <a:lvl4pPr marL="814563"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4pPr>
            <a:lvl5pPr marL="1050997"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518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7724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231440" y="1386784"/>
            <a:ext cx="9608083" cy="68326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0" y="1301083"/>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301083"/>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217281" y="2460130"/>
            <a:ext cx="9608083" cy="683264"/>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4160" y="2374429"/>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4160" y="2374429"/>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217281" y="3533475"/>
            <a:ext cx="9608083" cy="683264"/>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4160" y="3447774"/>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4160" y="3447774"/>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217281" y="4606821"/>
            <a:ext cx="9608083" cy="683264"/>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4160" y="4521119"/>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4160" y="4521119"/>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217281" y="5685745"/>
            <a:ext cx="9608083" cy="683264"/>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4160" y="5600044"/>
            <a:ext cx="2011211" cy="8581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4160" y="5600044"/>
            <a:ext cx="1883071" cy="85814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25077" y="1262113"/>
            <a:ext cx="932736" cy="932603"/>
          </a:xfrm>
        </p:spPr>
        <p:txBody>
          <a:bodyPr anchor="ctr">
            <a:noAutofit/>
          </a:bodyPr>
          <a:lstStyle>
            <a:lvl1pPr marL="0" indent="0" algn="ctr">
              <a:buNone/>
              <a:defRPr sz="1071"/>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25077" y="2337197"/>
            <a:ext cx="932736" cy="932603"/>
          </a:xfrm>
        </p:spPr>
        <p:txBody>
          <a:bodyPr anchor="ctr">
            <a:noAutofit/>
          </a:bodyPr>
          <a:lstStyle>
            <a:lvl1pPr marL="0" indent="0" algn="ctr">
              <a:buNone/>
              <a:defRPr sz="1071"/>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25077" y="3412673"/>
            <a:ext cx="932736" cy="932603"/>
          </a:xfrm>
        </p:spPr>
        <p:txBody>
          <a:bodyPr anchor="ctr">
            <a:noAutofit/>
          </a:bodyPr>
          <a:lstStyle>
            <a:lvl1pPr marL="0" indent="0" algn="ctr">
              <a:buNone/>
              <a:defRPr sz="1071"/>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39236" y="4485094"/>
            <a:ext cx="932736" cy="932603"/>
          </a:xfrm>
        </p:spPr>
        <p:txBody>
          <a:bodyPr anchor="ctr">
            <a:noAutofit/>
          </a:bodyPr>
          <a:lstStyle>
            <a:lvl1pPr marL="0" indent="0" algn="ctr">
              <a:buNone/>
              <a:defRPr sz="1071"/>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39236" y="5560601"/>
            <a:ext cx="932736" cy="932603"/>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2312003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84106" y="2422982"/>
            <a:ext cx="9327356" cy="621580"/>
          </a:xfrm>
          <a:prstGeom prst="rect">
            <a:avLst/>
          </a:prstGeom>
          <a:noFill/>
        </p:spPr>
        <p:txBody>
          <a:bodyPr lIns="0" tIns="0" rIns="0" bIns="0" anchor="b" anchorCtr="0">
            <a:spAutoFit/>
          </a:bodyPr>
          <a:lstStyle>
            <a:lvl1pPr>
              <a:defRPr sz="4488" spc="-51"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84106" y="3481719"/>
            <a:ext cx="9327356" cy="310791"/>
          </a:xfrm>
          <a:prstGeom prst="rect">
            <a:avLst/>
          </a:prstGeom>
          <a:noFill/>
        </p:spPr>
        <p:txBody>
          <a:bodyPr wrap="square" lIns="0" tIns="0" rIns="0" bIns="0">
            <a:spAutoFit/>
          </a:bodyPr>
          <a:lstStyle>
            <a:lvl1pPr marL="0" indent="0">
              <a:spcBef>
                <a:spcPts val="0"/>
              </a:spcBef>
              <a:buNone/>
              <a:defRPr sz="2244"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38103219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7603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pic>
        <p:nvPicPr>
          <p:cNvPr id="6" name="Picture 5" descr="Microsoft Ignite The Tour graphic">
            <a:extLst>
              <a:ext uri="{FF2B5EF4-FFF2-40B4-BE49-F238E27FC236}">
                <a16:creationId xmlns:a16="http://schemas.microsoft.com/office/drawing/2014/main" id="{5FCA0D90-4EC8-4E96-A729-DB2812B0620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084990" y="-1"/>
            <a:ext cx="6351486" cy="6994526"/>
          </a:xfrm>
          <a:prstGeom prst="rect">
            <a:avLst/>
          </a:prstGeom>
        </p:spPr>
      </p:pic>
      <p:sp>
        <p:nvSpPr>
          <p:cNvPr id="2" name="Title 1"/>
          <p:cNvSpPr>
            <a:spLocks noGrp="1"/>
          </p:cNvSpPr>
          <p:nvPr>
            <p:ph type="title" hasCustomPrompt="1"/>
          </p:nvPr>
        </p:nvSpPr>
        <p:spPr>
          <a:xfrm>
            <a:off x="596951" y="3096243"/>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233444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51156" y="2144677"/>
            <a:ext cx="7479484" cy="912429"/>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568592" y="1838213"/>
            <a:ext cx="2011211" cy="41005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723132" y="1838213"/>
            <a:ext cx="3713344" cy="41005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424150" y="2133700"/>
            <a:ext cx="2488803" cy="3509559"/>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6483363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757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1063625"/>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269034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BDA19F52-F45D-499E-8B0F-24F4B6A6DB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209053" y="0"/>
            <a:ext cx="9227422" cy="6994525"/>
          </a:xfrm>
          <a:prstGeom prst="rect">
            <a:avLst/>
          </a:prstGeom>
        </p:spPr>
      </p:pic>
      <p:sp>
        <p:nvSpPr>
          <p:cNvPr id="2" name="Title 1"/>
          <p:cNvSpPr>
            <a:spLocks noGrp="1"/>
          </p:cNvSpPr>
          <p:nvPr>
            <p:ph type="title" hasCustomPrompt="1"/>
          </p:nvPr>
        </p:nvSpPr>
        <p:spPr>
          <a:xfrm>
            <a:off x="596951" y="3093607"/>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5621287" cy="310791"/>
          </a:xfrm>
          <a:noFill/>
        </p:spPr>
        <p:txBody>
          <a:bodyPr wrap="square"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2471417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231440" y="2229389"/>
            <a:ext cx="9608083" cy="68326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0" y="2014176"/>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2014176"/>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231440" y="3574764"/>
            <a:ext cx="9608083" cy="683264"/>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0" y="3359551"/>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359551"/>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231440" y="4882065"/>
            <a:ext cx="9608083" cy="683264"/>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0" y="4666852"/>
            <a:ext cx="2011211" cy="108964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666852"/>
            <a:ext cx="1883071" cy="108964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35337" y="3450093"/>
            <a:ext cx="932736" cy="932603"/>
          </a:xfrm>
        </p:spPr>
        <p:txBody>
          <a:bodyPr anchor="ctr">
            <a:noAutofit/>
          </a:bodyPr>
          <a:lstStyle>
            <a:lvl1pPr marL="0" indent="0" algn="ctr">
              <a:buNone/>
              <a:defRPr sz="1071"/>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35337" y="4743183"/>
            <a:ext cx="932736" cy="932603"/>
          </a:xfrm>
        </p:spPr>
        <p:txBody>
          <a:bodyPr anchor="ctr">
            <a:noAutofit/>
          </a:bodyPr>
          <a:lstStyle>
            <a:lvl1pPr marL="0" indent="0" algn="ctr">
              <a:buNone/>
              <a:defRPr sz="1071"/>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35337" y="2092697"/>
            <a:ext cx="932736" cy="932603"/>
          </a:xfrm>
        </p:spPr>
        <p:txBody>
          <a:bodyPr anchor="ctr">
            <a:noAutofit/>
          </a:bodyPr>
          <a:lstStyle>
            <a:lvl1pPr marL="0" indent="0" algn="ctr">
              <a:buNone/>
              <a:defRPr sz="1071"/>
            </a:lvl1pPr>
          </a:lstStyle>
          <a:p>
            <a:pPr lvl="0"/>
            <a:r>
              <a:rPr lang="en-US"/>
              <a:t>content</a:t>
            </a:r>
          </a:p>
        </p:txBody>
      </p:sp>
    </p:spTree>
    <p:extLst>
      <p:ext uri="{BB962C8B-B14F-4D97-AF65-F5344CB8AC3E}">
        <p14:creationId xmlns:p14="http://schemas.microsoft.com/office/powerpoint/2010/main" val="13520296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92190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600059" y="600688"/>
            <a:ext cx="4241746" cy="258570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4"/>
            <a:ext cx="4245890" cy="495457"/>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Tree>
    <p:extLst>
      <p:ext uri="{BB962C8B-B14F-4D97-AF65-F5344CB8AC3E}">
        <p14:creationId xmlns:p14="http://schemas.microsoft.com/office/powerpoint/2010/main" val="28525643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61B3-0901-486E-8A1C-9972AA565A1B}"/>
              </a:ext>
            </a:extLst>
          </p:cNvPr>
          <p:cNvSpPr>
            <a:spLocks noGrp="1"/>
          </p:cNvSpPr>
          <p:nvPr>
            <p:ph type="title"/>
          </p:nvPr>
        </p:nvSpPr>
        <p:spPr>
          <a:xfrm>
            <a:off x="848530" y="1743775"/>
            <a:ext cx="10726460" cy="2909528"/>
          </a:xfrm>
        </p:spPr>
        <p:txBody>
          <a:bodyPr anchor="b">
            <a:normAutofit/>
          </a:bodyPr>
          <a:lstStyle>
            <a:lvl1pPr>
              <a:defRPr sz="4080">
                <a:solidFill>
                  <a:srgbClr val="0078D7"/>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5FAB72D8-82A0-4EE5-8AA0-DCCD393E7ECB}"/>
              </a:ext>
            </a:extLst>
          </p:cNvPr>
          <p:cNvSpPr>
            <a:spLocks noGrp="1"/>
          </p:cNvSpPr>
          <p:nvPr>
            <p:ph type="body" idx="1"/>
          </p:nvPr>
        </p:nvSpPr>
        <p:spPr>
          <a:xfrm>
            <a:off x="848530" y="4680828"/>
            <a:ext cx="10726460" cy="523733"/>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B94F20-064B-49E3-AE2A-8F97C4A436B8}"/>
              </a:ext>
            </a:extLst>
          </p:cNvPr>
          <p:cNvSpPr>
            <a:spLocks noGrp="1"/>
          </p:cNvSpPr>
          <p:nvPr>
            <p:ph type="dt" sz="half" idx="10"/>
          </p:nvPr>
        </p:nvSpPr>
        <p:spPr/>
        <p:txBody>
          <a:bodyPr/>
          <a:lstStyle/>
          <a:p>
            <a:fld id="{BBEF2191-3D73-4D9E-A975-5FEA4EDCD353}" type="datetimeFigureOut">
              <a:rPr lang="en-US" smtClean="0"/>
              <a:t>5/27/2020</a:t>
            </a:fld>
            <a:endParaRPr lang="en-US"/>
          </a:p>
        </p:txBody>
      </p:sp>
      <p:sp>
        <p:nvSpPr>
          <p:cNvPr id="5" name="Footer Placeholder 4">
            <a:extLst>
              <a:ext uri="{FF2B5EF4-FFF2-40B4-BE49-F238E27FC236}">
                <a16:creationId xmlns:a16="http://schemas.microsoft.com/office/drawing/2014/main" id="{9FB7F467-C336-489A-80F4-645472F74B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2B308-6AF7-4FF3-B020-239423AD6456}"/>
              </a:ext>
            </a:extLst>
          </p:cNvPr>
          <p:cNvSpPr>
            <a:spLocks noGrp="1"/>
          </p:cNvSpPr>
          <p:nvPr>
            <p:ph type="sldNum" sz="quarter" idx="12"/>
          </p:nvPr>
        </p:nvSpPr>
        <p:spPr/>
        <p:txBody>
          <a:bodyPr/>
          <a:lstStyle/>
          <a:p>
            <a:fld id="{17CFB0ED-5C2A-458E-840E-BC580D99CEEF}" type="slidenum">
              <a:rPr lang="en-US" smtClean="0"/>
              <a:t>‹#›</a:t>
            </a:fld>
            <a:endParaRPr lang="en-US"/>
          </a:p>
        </p:txBody>
      </p:sp>
    </p:spTree>
    <p:extLst>
      <p:ext uri="{BB962C8B-B14F-4D97-AF65-F5344CB8AC3E}">
        <p14:creationId xmlns:p14="http://schemas.microsoft.com/office/powerpoint/2010/main" val="1305424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bulletted tex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2321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A0D2F3BC-1C55-471D-B9AA-7F23E87BBB3C}"/>
              </a:ext>
            </a:extLst>
          </p:cNvPr>
          <p:cNvSpPr>
            <a:spLocks noGrp="1"/>
          </p:cNvSpPr>
          <p:nvPr>
            <p:ph sz="quarter" idx="10"/>
          </p:nvPr>
        </p:nvSpPr>
        <p:spPr>
          <a:xfrm>
            <a:off x="274638" y="1212850"/>
            <a:ext cx="11887200" cy="5561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46768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7">
            <a:extLst>
              <a:ext uri="{FF2B5EF4-FFF2-40B4-BE49-F238E27FC236}">
                <a16:creationId xmlns:a16="http://schemas.microsoft.com/office/drawing/2014/main" id="{D1FFFCD9-D49A-483D-82E9-0C04A9048710}"/>
              </a:ext>
            </a:extLst>
          </p:cNvPr>
          <p:cNvSpPr>
            <a:spLocks noGrp="1"/>
          </p:cNvSpPr>
          <p:nvPr>
            <p:ph sz="quarter" idx="12"/>
          </p:nvPr>
        </p:nvSpPr>
        <p:spPr>
          <a:xfrm>
            <a:off x="274638" y="1211287"/>
            <a:ext cx="5486399" cy="3201988"/>
          </a:xfrm>
        </p:spPr>
        <p:txBody>
          <a:bodyPr/>
          <a:lstStyle>
            <a:lvl1pPr>
              <a:defRPr sz="3000"/>
            </a:lvl1pPr>
            <a:lvl2pPr>
              <a:defRPr sz="2400"/>
            </a:lvl2pPr>
            <a:lvl3pPr>
              <a:defRPr sz="22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Content Placeholder 7">
            <a:extLst>
              <a:ext uri="{FF2B5EF4-FFF2-40B4-BE49-F238E27FC236}">
                <a16:creationId xmlns:a16="http://schemas.microsoft.com/office/drawing/2014/main" id="{8448E647-1C03-472C-B4FE-4828307565EE}"/>
              </a:ext>
            </a:extLst>
          </p:cNvPr>
          <p:cNvSpPr>
            <a:spLocks noGrp="1"/>
          </p:cNvSpPr>
          <p:nvPr>
            <p:ph sz="quarter" idx="13"/>
          </p:nvPr>
        </p:nvSpPr>
        <p:spPr>
          <a:xfrm>
            <a:off x="6675439" y="1211287"/>
            <a:ext cx="5486399" cy="3201988"/>
          </a:xfrm>
        </p:spPr>
        <p:txBody>
          <a:bodyPr/>
          <a:lstStyle>
            <a:lvl1pPr>
              <a:defRPr sz="3000"/>
            </a:lvl1pPr>
            <a:lvl2pPr>
              <a:defRPr sz="2400"/>
            </a:lvl2pPr>
            <a:lvl3pPr>
              <a:defRPr sz="22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246207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1027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Oval 5">
            <a:extLst>
              <a:ext uri="{FF2B5EF4-FFF2-40B4-BE49-F238E27FC236}">
                <a16:creationId xmlns:a16="http://schemas.microsoft.com/office/drawing/2014/main" id="{223C771A-0942-4F24-BB8E-F55748018242}"/>
              </a:ext>
            </a:extLst>
          </p:cNvPr>
          <p:cNvSpPr/>
          <p:nvPr userDrawn="1"/>
        </p:nvSpPr>
        <p:spPr bwMode="auto">
          <a:xfrm>
            <a:off x="7360855" y="1360388"/>
            <a:ext cx="4191381" cy="4191381"/>
          </a:xfrm>
          <a:prstGeom prst="ellipse">
            <a:avLst/>
          </a:prstGeom>
          <a:solidFill>
            <a:schemeClr val="bg2">
              <a:lumMod val="20000"/>
              <a:lumOff val="80000"/>
            </a:schemeClr>
          </a:solidFill>
          <a:ln w="571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pic>
        <p:nvPicPr>
          <p:cNvPr id="5" name="Picture 4">
            <a:extLst>
              <a:ext uri="{FF2B5EF4-FFF2-40B4-BE49-F238E27FC236}">
                <a16:creationId xmlns:a16="http://schemas.microsoft.com/office/drawing/2014/main" id="{7BC4745B-0736-4DCE-B7E9-046FF80F149F}"/>
              </a:ext>
            </a:extLst>
          </p:cNvPr>
          <p:cNvPicPr>
            <a:picLocks noChangeAspect="1"/>
          </p:cNvPicPr>
          <p:nvPr userDrawn="1"/>
        </p:nvPicPr>
        <p:blipFill>
          <a:blip r:embed="rId2"/>
          <a:stretch>
            <a:fillRect/>
          </a:stretch>
        </p:blipFill>
        <p:spPr>
          <a:xfrm>
            <a:off x="8256975" y="2105281"/>
            <a:ext cx="2656730" cy="2834312"/>
          </a:xfrm>
          <a:prstGeom prst="rect">
            <a:avLst/>
          </a:prstGeom>
        </p:spPr>
      </p:pic>
    </p:spTree>
    <p:extLst>
      <p:ext uri="{BB962C8B-B14F-4D97-AF65-F5344CB8AC3E}">
        <p14:creationId xmlns:p14="http://schemas.microsoft.com/office/powerpoint/2010/main" val="10074542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rgbClr val="B4009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5638799"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
        <p:nvSpPr>
          <p:cNvPr id="4" name="Rectangle 3">
            <a:extLst>
              <a:ext uri="{FF2B5EF4-FFF2-40B4-BE49-F238E27FC236}">
                <a16:creationId xmlns:a16="http://schemas.microsoft.com/office/drawing/2014/main" id="{8B929EB9-65AF-40A9-8894-B16CCACA98C9}"/>
              </a:ext>
            </a:extLst>
          </p:cNvPr>
          <p:cNvSpPr/>
          <p:nvPr userDrawn="1"/>
        </p:nvSpPr>
        <p:spPr bwMode="auto">
          <a:xfrm>
            <a:off x="6218237" y="-1"/>
            <a:ext cx="6218238"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12BFC24-6DDF-443B-9BA1-C270BB56FF26}"/>
              </a:ext>
            </a:extLst>
          </p:cNvPr>
          <p:cNvPicPr>
            <a:picLocks noChangeAspect="1"/>
          </p:cNvPicPr>
          <p:nvPr userDrawn="1"/>
        </p:nvPicPr>
        <p:blipFill>
          <a:blip r:embed="rId2"/>
          <a:stretch>
            <a:fillRect/>
          </a:stretch>
        </p:blipFill>
        <p:spPr>
          <a:xfrm>
            <a:off x="7361237" y="1363662"/>
            <a:ext cx="4191000" cy="4191000"/>
          </a:xfrm>
          <a:prstGeom prst="rect">
            <a:avLst/>
          </a:prstGeom>
        </p:spPr>
      </p:pic>
    </p:spTree>
    <p:extLst>
      <p:ext uri="{BB962C8B-B14F-4D97-AF65-F5344CB8AC3E}">
        <p14:creationId xmlns:p14="http://schemas.microsoft.com/office/powerpoint/2010/main" val="14360998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35353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7"/>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498" r:id="rId1"/>
    <p:sldLayoutId id="2147484524" r:id="rId2"/>
    <p:sldLayoutId id="2147484500" r:id="rId3"/>
    <p:sldLayoutId id="2147484501" r:id="rId4"/>
    <p:sldLayoutId id="2147484525" r:id="rId5"/>
    <p:sldLayoutId id="2147484526" r:id="rId6"/>
    <p:sldLayoutId id="2147484504" r:id="rId7"/>
    <p:sldLayoutId id="2147484508" r:id="rId8"/>
    <p:sldLayoutId id="2147484515" r:id="rId9"/>
    <p:sldLayoutId id="2147484516" r:id="rId10"/>
    <p:sldLayoutId id="2147484517" r:id="rId11"/>
    <p:sldLayoutId id="2147484518" r:id="rId12"/>
    <p:sldLayoutId id="2147484519" r:id="rId13"/>
    <p:sldLayoutId id="2147484527" r:id="rId14"/>
    <p:sldLayoutId id="2147484528" r:id="rId15"/>
    <p:sldLayoutId id="2147484529" r:id="rId16"/>
    <p:sldLayoutId id="2147484510" r:id="rId17"/>
    <p:sldLayoutId id="2147484530" r:id="rId18"/>
    <p:sldLayoutId id="2147484521" r:id="rId19"/>
    <p:sldLayoutId id="2147484522" r:id="rId20"/>
    <p:sldLayoutId id="2147484511" r:id="rId21"/>
    <p:sldLayoutId id="2147484513" r:id="rId22"/>
    <p:sldLayoutId id="2147484520" r:id="rId23"/>
    <p:sldLayoutId id="2147484514" r:id="rId24"/>
    <p:sldLayoutId id="2147484531" r:id="rId25"/>
    <p:sldLayoutId id="2147484532" r:id="rId26"/>
    <p:sldLayoutId id="2147484533" r:id="rId27"/>
    <p:sldLayoutId id="2147484534" r:id="rId28"/>
    <p:sldLayoutId id="2147484535" r:id="rId29"/>
    <p:sldLayoutId id="2147484536" r:id="rId30"/>
    <p:sldLayoutId id="2147484537" r:id="rId31"/>
    <p:sldLayoutId id="2147484538" r:id="rId32"/>
    <p:sldLayoutId id="2147484539" r:id="rId33"/>
    <p:sldLayoutId id="2147484541" r:id="rId34"/>
    <p:sldLayoutId id="2147484542" r:id="rId3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0.xml.rels><?xml version="1.0" encoding="UTF-8" standalone="yes"?>
<Relationships xmlns="http://schemas.openxmlformats.org/package/2006/relationships"><Relationship Id="rId3" Type="http://schemas.microsoft.com/office/2018/10/relationships/comments" Target="../comments/modernComment_653_4CC24822.xm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hyperlink" Target="https://azure.microsoft.com/en-us/services/bot-service/" TargetMode="External"/><Relationship Id="rId13" Type="http://schemas.openxmlformats.org/officeDocument/2006/relationships/image" Target="../media/image36.png"/><Relationship Id="rId3" Type="http://schemas.openxmlformats.org/officeDocument/2006/relationships/hyperlink" Target="https://azure.microsoft.com/en-us/services/cosmos-db/" TargetMode="External"/><Relationship Id="rId7" Type="http://schemas.openxmlformats.org/officeDocument/2006/relationships/image" Target="../media/image33.png"/><Relationship Id="rId12" Type="http://schemas.openxmlformats.org/officeDocument/2006/relationships/hyperlink" Target="https://azure.microsoft.com/en-us/services/event-grid/" TargetMode="External"/><Relationship Id="rId17" Type="http://schemas.openxmlformats.org/officeDocument/2006/relationships/image" Target="../media/image31.png"/><Relationship Id="rId2" Type="http://schemas.openxmlformats.org/officeDocument/2006/relationships/notesSlide" Target="../notesSlides/notesSlide12.xml"/><Relationship Id="rId16"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hyperlink" Target="https://azure.microsoft.com/en-us/services/storage/?v=16.50" TargetMode="External"/><Relationship Id="rId11" Type="http://schemas.openxmlformats.org/officeDocument/2006/relationships/image" Target="../media/image35.png"/><Relationship Id="rId5" Type="http://schemas.microsoft.com/office/2007/relationships/hdphoto" Target="../media/hdphoto1.wdp"/><Relationship Id="rId15" Type="http://schemas.openxmlformats.org/officeDocument/2006/relationships/image" Target="../media/image37.png"/><Relationship Id="rId10" Type="http://schemas.openxmlformats.org/officeDocument/2006/relationships/hyperlink" Target="https://azure.microsoft.com/en-us/services/stream-analytics/" TargetMode="External"/><Relationship Id="rId4" Type="http://schemas.openxmlformats.org/officeDocument/2006/relationships/image" Target="../media/image32.png"/><Relationship Id="rId9" Type="http://schemas.openxmlformats.org/officeDocument/2006/relationships/image" Target="../media/image34.png"/><Relationship Id="rId14" Type="http://schemas.openxmlformats.org/officeDocument/2006/relationships/hyperlink" Target="https://azure.microsoft.com/en-us/services/active-directory/"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hyperlink" Target="https://azure.microsoft.com/en-us/services/event-grid/" TargetMode="External"/><Relationship Id="rId3" Type="http://schemas.openxmlformats.org/officeDocument/2006/relationships/image" Target="../media/image38.png"/><Relationship Id="rId7" Type="http://schemas.openxmlformats.org/officeDocument/2006/relationships/hyperlink" Target="https://azure.microsoft.com/en-us/services/storage/?v=16.50" TargetMode="External"/><Relationship Id="rId12" Type="http://schemas.openxmlformats.org/officeDocument/2006/relationships/image" Target="../media/image35.png"/><Relationship Id="rId2" Type="http://schemas.openxmlformats.org/officeDocument/2006/relationships/notesSlide" Target="../notesSlides/notesSlide13.xml"/><Relationship Id="rId16" Type="http://schemas.openxmlformats.org/officeDocument/2006/relationships/image" Target="../media/image37.png"/><Relationship Id="rId1" Type="http://schemas.openxmlformats.org/officeDocument/2006/relationships/slideLayout" Target="../slideLayouts/slideLayout7.xml"/><Relationship Id="rId6" Type="http://schemas.microsoft.com/office/2007/relationships/hdphoto" Target="../media/hdphoto1.wdp"/><Relationship Id="rId11" Type="http://schemas.openxmlformats.org/officeDocument/2006/relationships/hyperlink" Target="https://azure.microsoft.com/en-us/services/stream-analytics/" TargetMode="External"/><Relationship Id="rId5" Type="http://schemas.openxmlformats.org/officeDocument/2006/relationships/image" Target="../media/image32.png"/><Relationship Id="rId15" Type="http://schemas.openxmlformats.org/officeDocument/2006/relationships/hyperlink" Target="https://azure.microsoft.com/en-us/services/active-directory/" TargetMode="External"/><Relationship Id="rId10" Type="http://schemas.openxmlformats.org/officeDocument/2006/relationships/image" Target="../media/image34.png"/><Relationship Id="rId4" Type="http://schemas.openxmlformats.org/officeDocument/2006/relationships/hyperlink" Target="https://azure.microsoft.com/en-us/services/cosmos-db/" TargetMode="External"/><Relationship Id="rId9" Type="http://schemas.openxmlformats.org/officeDocument/2006/relationships/hyperlink" Target="https://azure.microsoft.com/en-us/services/bot-service/" TargetMode="External"/><Relationship Id="rId14" Type="http://schemas.openxmlformats.org/officeDocument/2006/relationships/image" Target="../media/image3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9.xml"/><Relationship Id="rId4"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microsoft.com/office/2018/10/relationships/comments" Target="../comments/modernComment_776_76478954.xml"/><Relationship Id="rId2" Type="http://schemas.openxmlformats.org/officeDocument/2006/relationships/notesSlide" Target="../notesSlides/notesSlide16.xml"/><Relationship Id="rId1" Type="http://schemas.openxmlformats.org/officeDocument/2006/relationships/slideLayout" Target="../slideLayouts/slideLayout30.xml"/><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49.jpeg"/><Relationship Id="rId18" Type="http://schemas.openxmlformats.org/officeDocument/2006/relationships/image" Target="../media/image54.png"/><Relationship Id="rId3" Type="http://schemas.microsoft.com/office/2018/10/relationships/comments" Target="../comments/modernComment_77D_2F99A9A4.xml"/><Relationship Id="rId7" Type="http://schemas.openxmlformats.org/officeDocument/2006/relationships/image" Target="../media/image43.png"/><Relationship Id="rId12" Type="http://schemas.openxmlformats.org/officeDocument/2006/relationships/image" Target="../media/image48.png"/><Relationship Id="rId17" Type="http://schemas.openxmlformats.org/officeDocument/2006/relationships/image" Target="../media/image53.png"/><Relationship Id="rId2" Type="http://schemas.openxmlformats.org/officeDocument/2006/relationships/notesSlide" Target="../notesSlides/notesSlide17.xml"/><Relationship Id="rId16" Type="http://schemas.openxmlformats.org/officeDocument/2006/relationships/image" Target="../media/image52.png"/><Relationship Id="rId1" Type="http://schemas.openxmlformats.org/officeDocument/2006/relationships/slideLayout" Target="../slideLayouts/slideLayout23.xml"/><Relationship Id="rId6" Type="http://schemas.openxmlformats.org/officeDocument/2006/relationships/image" Target="../media/image42.png"/><Relationship Id="rId11" Type="http://schemas.openxmlformats.org/officeDocument/2006/relationships/image" Target="../media/image47.png"/><Relationship Id="rId5" Type="http://schemas.openxmlformats.org/officeDocument/2006/relationships/image" Target="../media/image41.png"/><Relationship Id="rId15" Type="http://schemas.openxmlformats.org/officeDocument/2006/relationships/image" Target="../media/image51.png"/><Relationship Id="rId10" Type="http://schemas.openxmlformats.org/officeDocument/2006/relationships/image" Target="../media/image46.png"/><Relationship Id="rId19" Type="http://schemas.openxmlformats.org/officeDocument/2006/relationships/image" Target="../media/image55.png"/><Relationship Id="rId4" Type="http://schemas.openxmlformats.org/officeDocument/2006/relationships/image" Target="../media/image40.png"/><Relationship Id="rId9" Type="http://schemas.openxmlformats.org/officeDocument/2006/relationships/image" Target="../media/image45.png"/><Relationship Id="rId14" Type="http://schemas.openxmlformats.org/officeDocument/2006/relationships/image" Target="../media/image5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sv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_rels/slide2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1.xml.rels><?xml version="1.0" encoding="UTF-8" standalone="yes"?>
<Relationships xmlns="http://schemas.openxmlformats.org/package/2006/relationships"><Relationship Id="rId3" Type="http://schemas.microsoft.com/office/2018/10/relationships/comments" Target="../comments/modernComment_853_3885DC78.xml"/><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63.png"/><Relationship Id="rId4" Type="http://schemas.openxmlformats.org/officeDocument/2006/relationships/image" Target="../media/image6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8.xml"/><Relationship Id="rId1" Type="http://schemas.openxmlformats.org/officeDocument/2006/relationships/slideLayout" Target="../slideLayouts/slideLayout34.xml"/><Relationship Id="rId5" Type="http://schemas.openxmlformats.org/officeDocument/2006/relationships/hyperlink" Target="https://c5m.ca/Figuring-Out-AzFunctions" TargetMode="External"/><Relationship Id="rId4" Type="http://schemas.openxmlformats.org/officeDocument/2006/relationships/image" Target="../media/image65.png"/></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microsoft.com/office/2018/10/relationships/comments" Target="../comments/modernComment_64F_B36EA37A.xm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microsoft.com/office/2018/10/relationships/comments" Target="../comments/modernComment_650_D57BE040.xm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microsoft.com/office/2018/10/relationships/comments" Target="../comments/modernComment_651_5639F3AD.xml"/><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microsoft.com/office/2018/10/relationships/comments" Target="../comments/modernComment_652_B0C0F558.xml"/><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EEB6B49-F10C-4E97-A446-9255519C706B}"/>
              </a:ext>
            </a:extLst>
          </p:cNvPr>
          <p:cNvGrpSpPr/>
          <p:nvPr/>
        </p:nvGrpSpPr>
        <p:grpSpPr>
          <a:xfrm>
            <a:off x="1675836" y="5429189"/>
            <a:ext cx="307857" cy="307857"/>
            <a:chOff x="1675836" y="5429189"/>
            <a:chExt cx="307857" cy="307857"/>
          </a:xfrm>
        </p:grpSpPr>
        <p:sp>
          <p:nvSpPr>
            <p:cNvPr id="13" name="Rectangle 12">
              <a:extLst>
                <a:ext uri="{FF2B5EF4-FFF2-40B4-BE49-F238E27FC236}">
                  <a16:creationId xmlns:a16="http://schemas.microsoft.com/office/drawing/2014/main" id="{72C402BB-4B2F-49BC-93B3-5F56C9F8AD65}"/>
                </a:ext>
              </a:extLst>
            </p:cNvPr>
            <p:cNvSpPr/>
            <p:nvPr/>
          </p:nvSpPr>
          <p:spPr bwMode="auto">
            <a:xfrm>
              <a:off x="1693392" y="5435112"/>
              <a:ext cx="268758" cy="28465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7400DE8C-8A6F-416D-ADE6-4BAF12A05C57}"/>
                </a:ext>
              </a:extLst>
            </p:cNvPr>
            <p:cNvPicPr>
              <a:picLocks noChangeAspect="1"/>
            </p:cNvPicPr>
            <p:nvPr/>
          </p:nvPicPr>
          <p:blipFill>
            <a:blip r:embed="rId3"/>
            <a:stretch>
              <a:fillRect/>
            </a:stretch>
          </p:blipFill>
          <p:spPr>
            <a:xfrm>
              <a:off x="1675836" y="5429189"/>
              <a:ext cx="307857" cy="307857"/>
            </a:xfrm>
            <a:prstGeom prst="rect">
              <a:avLst/>
            </a:prstGeom>
            <a:noFill/>
          </p:spPr>
        </p:pic>
      </p:grpSp>
      <p:sp>
        <p:nvSpPr>
          <p:cNvPr id="4" name="Title 3"/>
          <p:cNvSpPr>
            <a:spLocks noGrp="1"/>
          </p:cNvSpPr>
          <p:nvPr>
            <p:ph type="title"/>
          </p:nvPr>
        </p:nvSpPr>
        <p:spPr>
          <a:xfrm>
            <a:off x="274702" y="2125678"/>
            <a:ext cx="8905512" cy="1828786"/>
          </a:xfrm>
        </p:spPr>
        <p:txBody>
          <a:bodyPr/>
          <a:lstStyle/>
          <a:p>
            <a:r>
              <a:rPr lang="en-US" sz="4400" dirty="0"/>
              <a:t>How Can I Use Azure Serverless Services in My Projects</a:t>
            </a:r>
            <a:r>
              <a:rPr lang="en-US" sz="4000" b="1" dirty="0"/>
              <a:t>?</a:t>
            </a:r>
          </a:p>
        </p:txBody>
      </p:sp>
      <p:sp>
        <p:nvSpPr>
          <p:cNvPr id="5" name="Text Placeholder 4"/>
          <p:cNvSpPr>
            <a:spLocks noGrp="1"/>
          </p:cNvSpPr>
          <p:nvPr>
            <p:ph type="body" sz="quarter" idx="12"/>
          </p:nvPr>
        </p:nvSpPr>
        <p:spPr>
          <a:xfrm>
            <a:off x="274701" y="3955786"/>
            <a:ext cx="7315137" cy="1828007"/>
          </a:xfrm>
        </p:spPr>
        <p:txBody>
          <a:bodyPr vert="horz" wrap="square" lIns="164592" tIns="109728" rIns="164592" bIns="109728" rtlCol="0" anchor="t">
            <a:noAutofit/>
          </a:bodyPr>
          <a:lstStyle/>
          <a:p>
            <a:r>
              <a:rPr lang="en-US" dirty="0"/>
              <a:t>Frank Boucher</a:t>
            </a:r>
            <a:endParaRPr lang="en-US" dirty="0">
              <a:solidFill>
                <a:schemeClr val="tx1"/>
              </a:solidFill>
            </a:endParaRPr>
          </a:p>
          <a:p>
            <a:r>
              <a:rPr lang="en-US" sz="2000" i="1" dirty="0"/>
              <a:t>Cloud Advocate</a:t>
            </a:r>
          </a:p>
          <a:p>
            <a:endParaRPr lang="en-US" sz="2000" i="1" dirty="0">
              <a:cs typeface="Segoe UI Semilight"/>
            </a:endParaRPr>
          </a:p>
          <a:p>
            <a:r>
              <a:rPr lang="en-US" sz="2000" i="1" dirty="0">
                <a:cs typeface="Segoe UI Semilight"/>
              </a:rPr>
              <a:t>@fboucheros</a:t>
            </a:r>
          </a:p>
        </p:txBody>
      </p:sp>
      <p:pic>
        <p:nvPicPr>
          <p:cNvPr id="10" name="Picture 9">
            <a:extLst>
              <a:ext uri="{FF2B5EF4-FFF2-40B4-BE49-F238E27FC236}">
                <a16:creationId xmlns:a16="http://schemas.microsoft.com/office/drawing/2014/main" id="{09B0A243-8640-4436-981A-F114328D3C97}"/>
              </a:ext>
            </a:extLst>
          </p:cNvPr>
          <p:cNvPicPr>
            <a:picLocks noChangeAspect="1"/>
          </p:cNvPicPr>
          <p:nvPr/>
        </p:nvPicPr>
        <p:blipFill>
          <a:blip r:embed="rId4"/>
          <a:stretch>
            <a:fillRect/>
          </a:stretch>
        </p:blipFill>
        <p:spPr>
          <a:xfrm>
            <a:off x="447736" y="5435113"/>
            <a:ext cx="305963" cy="305963"/>
          </a:xfrm>
          <a:prstGeom prst="rect">
            <a:avLst/>
          </a:prstGeom>
        </p:spPr>
      </p:pic>
      <p:grpSp>
        <p:nvGrpSpPr>
          <p:cNvPr id="14" name="Group 13">
            <a:extLst>
              <a:ext uri="{FF2B5EF4-FFF2-40B4-BE49-F238E27FC236}">
                <a16:creationId xmlns:a16="http://schemas.microsoft.com/office/drawing/2014/main" id="{EFE64710-0C16-48D6-89CE-4DEA12774F35}"/>
              </a:ext>
            </a:extLst>
          </p:cNvPr>
          <p:cNvGrpSpPr/>
          <p:nvPr/>
        </p:nvGrpSpPr>
        <p:grpSpPr>
          <a:xfrm>
            <a:off x="1215141" y="5391166"/>
            <a:ext cx="383902" cy="383902"/>
            <a:chOff x="1215141" y="5391166"/>
            <a:chExt cx="383902" cy="383902"/>
          </a:xfrm>
        </p:grpSpPr>
        <p:sp>
          <p:nvSpPr>
            <p:cNvPr id="8" name="Rectangle 7">
              <a:extLst>
                <a:ext uri="{FF2B5EF4-FFF2-40B4-BE49-F238E27FC236}">
                  <a16:creationId xmlns:a16="http://schemas.microsoft.com/office/drawing/2014/main" id="{ADE79F07-FAAE-4B21-BC85-FF82796C288A}"/>
                </a:ext>
              </a:extLst>
            </p:cNvPr>
            <p:cNvSpPr/>
            <p:nvPr/>
          </p:nvSpPr>
          <p:spPr bwMode="auto">
            <a:xfrm>
              <a:off x="1309489" y="5495501"/>
              <a:ext cx="231419" cy="17000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83ADFA37-D0A0-4B04-A6FC-21BEC2741B6C}"/>
                </a:ext>
              </a:extLst>
            </p:cNvPr>
            <p:cNvPicPr>
              <a:picLocks noChangeAspect="1"/>
            </p:cNvPicPr>
            <p:nvPr/>
          </p:nvPicPr>
          <p:blipFill>
            <a:blip r:embed="rId5"/>
            <a:stretch>
              <a:fillRect/>
            </a:stretch>
          </p:blipFill>
          <p:spPr>
            <a:xfrm>
              <a:off x="1215141" y="5391166"/>
              <a:ext cx="383902" cy="383902"/>
            </a:xfrm>
            <a:prstGeom prst="rect">
              <a:avLst/>
            </a:prstGeom>
            <a:noFill/>
          </p:spPr>
        </p:pic>
      </p:grpSp>
      <p:pic>
        <p:nvPicPr>
          <p:cNvPr id="1026" name="Picture 2">
            <a:extLst>
              <a:ext uri="{FF2B5EF4-FFF2-40B4-BE49-F238E27FC236}">
                <a16:creationId xmlns:a16="http://schemas.microsoft.com/office/drawing/2014/main" id="{689F24AA-559B-4292-81B7-0F77A3BCC3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0491" y="5429189"/>
            <a:ext cx="307857" cy="30785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close up of a sign&#10;&#10;Description automatically generated">
            <a:extLst>
              <a:ext uri="{FF2B5EF4-FFF2-40B4-BE49-F238E27FC236}">
                <a16:creationId xmlns:a16="http://schemas.microsoft.com/office/drawing/2014/main" id="{F23C8FD4-1689-42E8-8158-41A690F3247A}"/>
              </a:ext>
            </a:extLst>
          </p:cNvPr>
          <p:cNvPicPr>
            <a:picLocks noChangeAspect="1"/>
          </p:cNvPicPr>
          <p:nvPr/>
        </p:nvPicPr>
        <p:blipFill>
          <a:blip r:embed="rId7"/>
          <a:stretch>
            <a:fillRect/>
          </a:stretch>
        </p:blipFill>
        <p:spPr>
          <a:xfrm>
            <a:off x="2001603" y="5391166"/>
            <a:ext cx="392627" cy="392627"/>
          </a:xfrm>
          <a:prstGeom prst="rect">
            <a:avLst/>
          </a:prstGeom>
        </p:spPr>
      </p:pic>
    </p:spTree>
    <p:extLst>
      <p:ext uri="{BB962C8B-B14F-4D97-AF65-F5344CB8AC3E}">
        <p14:creationId xmlns:p14="http://schemas.microsoft.com/office/powerpoint/2010/main" val="169934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a:t>Azure serverless platform components</a:t>
            </a:r>
          </a:p>
        </p:txBody>
      </p:sp>
      <p:grpSp>
        <p:nvGrpSpPr>
          <p:cNvPr id="58" name="Group 57">
            <a:extLst>
              <a:ext uri="{FF2B5EF4-FFF2-40B4-BE49-F238E27FC236}">
                <a16:creationId xmlns:a16="http://schemas.microsoft.com/office/drawing/2014/main" id="{67B06F05-FA45-49F3-AA24-9BE1F68D4831}"/>
              </a:ext>
            </a:extLst>
          </p:cNvPr>
          <p:cNvGrpSpPr/>
          <p:nvPr/>
        </p:nvGrpSpPr>
        <p:grpSpPr>
          <a:xfrm>
            <a:off x="4720540" y="2377084"/>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00" b="1" dirty="0">
                  <a:solidFill>
                    <a:schemeClr val="bg1"/>
                  </a:solidFill>
                  <a:latin typeface="Segoe UI Semilight"/>
                  <a:ea typeface="Segoe UI" pitchFamily="34" charset="0"/>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ea typeface="Times New Roman" panose="02020603050405020304" pitchFamily="18" charset="0"/>
                </a:rPr>
                <a:t>Execute your code based on events you specify</a:t>
              </a:r>
              <a:endParaRPr lang="en-US" sz="2040" dirty="0">
                <a:solidFill>
                  <a:schemeClr val="bg1"/>
                </a:solidFill>
                <a:latin typeface="Segoe UI Semilight"/>
                <a:ea typeface="Calibri" panose="020F0502020204030204" pitchFamily="34" charset="0"/>
              </a:endParaRP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39" y="2531117"/>
              <a:ext cx="481498"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46"/>
                <a:ext cx="141873" cy="271583"/>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46"/>
                <a:ext cx="141873" cy="271583"/>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pic>
        <p:nvPicPr>
          <p:cNvPr id="16" name="Picture 15">
            <a:extLst>
              <a:ext uri="{FF2B5EF4-FFF2-40B4-BE49-F238E27FC236}">
                <a16:creationId xmlns:a16="http://schemas.microsoft.com/office/drawing/2014/main" id="{5DE7BC83-2AB0-4D00-A89C-FE6DDDD90D12}"/>
              </a:ext>
            </a:extLst>
          </p:cNvPr>
          <p:cNvPicPr>
            <a:picLocks noChangeAspect="1"/>
          </p:cNvPicPr>
          <p:nvPr/>
        </p:nvPicPr>
        <p:blipFill>
          <a:blip r:embed="rId4"/>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12878008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dirty="0"/>
              <a:t>Azure serverless platform components</a:t>
            </a:r>
          </a:p>
        </p:txBody>
      </p:sp>
      <p:grpSp>
        <p:nvGrpSpPr>
          <p:cNvPr id="58" name="Group 57">
            <a:extLst>
              <a:ext uri="{FF2B5EF4-FFF2-40B4-BE49-F238E27FC236}">
                <a16:creationId xmlns:a16="http://schemas.microsoft.com/office/drawing/2014/main" id="{67B06F05-FA45-49F3-AA24-9BE1F68D4831}"/>
              </a:ext>
            </a:extLst>
          </p:cNvPr>
          <p:cNvGrpSpPr/>
          <p:nvPr/>
        </p:nvGrpSpPr>
        <p:grpSpPr>
          <a:xfrm>
            <a:off x="6346613" y="2354426"/>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49" y="2531117"/>
              <a:ext cx="481499"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sz="2040">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39"/>
                <a:ext cx="141873" cy="271582"/>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39"/>
                <a:ext cx="141873" cy="271582"/>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14" name="Group 13">
            <a:extLst>
              <a:ext uri="{FF2B5EF4-FFF2-40B4-BE49-F238E27FC236}">
                <a16:creationId xmlns:a16="http://schemas.microsoft.com/office/drawing/2014/main" id="{28255247-37E8-4918-8908-C0479F4F5EF2}"/>
              </a:ext>
            </a:extLst>
          </p:cNvPr>
          <p:cNvGrpSpPr/>
          <p:nvPr/>
        </p:nvGrpSpPr>
        <p:grpSpPr>
          <a:xfrm>
            <a:off x="3424877" y="2354426"/>
            <a:ext cx="2793361" cy="2010742"/>
            <a:chOff x="6265951" y="2389036"/>
            <a:chExt cx="2794154" cy="2011312"/>
          </a:xfrm>
          <a:solidFill>
            <a:schemeClr val="accent3">
              <a:lumMod val="40000"/>
              <a:lumOff val="60000"/>
            </a:schemeClr>
          </a:solidFill>
        </p:grpSpPr>
        <p:sp>
          <p:nvSpPr>
            <p:cNvPr id="15" name="Rectangle 14">
              <a:extLst>
                <a:ext uri="{FF2B5EF4-FFF2-40B4-BE49-F238E27FC236}">
                  <a16:creationId xmlns:a16="http://schemas.microsoft.com/office/drawing/2014/main" id="{628B2790-566F-46DA-99A5-F70E112A2BAD}"/>
                </a:ext>
              </a:extLst>
            </p:cNvPr>
            <p:cNvSpPr/>
            <p:nvPr/>
          </p:nvSpPr>
          <p:spPr bwMode="auto">
            <a:xfrm>
              <a:off x="6265951"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16" name="Rectangle 15">
              <a:extLst>
                <a:ext uri="{FF2B5EF4-FFF2-40B4-BE49-F238E27FC236}">
                  <a16:creationId xmlns:a16="http://schemas.microsoft.com/office/drawing/2014/main" id="{3478E300-39AE-43DF-AC13-0EBF559718BC}"/>
                </a:ext>
              </a:extLst>
            </p:cNvPr>
            <p:cNvSpPr/>
            <p:nvPr/>
          </p:nvSpPr>
          <p:spPr bwMode="auto">
            <a:xfrm>
              <a:off x="6265952" y="2994701"/>
              <a:ext cx="2794153" cy="1405647"/>
            </a:xfrm>
            <a:prstGeom prst="rect">
              <a:avLst/>
            </a:prstGeom>
            <a:solidFill>
              <a:schemeClr val="tx1">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17" name="Group 16">
              <a:extLst>
                <a:ext uri="{FF2B5EF4-FFF2-40B4-BE49-F238E27FC236}">
                  <a16:creationId xmlns:a16="http://schemas.microsoft.com/office/drawing/2014/main" id="{E27219AF-100D-41F8-9B8E-31FB3C44734C}"/>
                </a:ext>
              </a:extLst>
            </p:cNvPr>
            <p:cNvGrpSpPr/>
            <p:nvPr/>
          </p:nvGrpSpPr>
          <p:grpSpPr>
            <a:xfrm>
              <a:off x="6478726" y="2558751"/>
              <a:ext cx="499173" cy="273355"/>
              <a:chOff x="7712710" y="2866532"/>
              <a:chExt cx="900970" cy="493385"/>
            </a:xfrm>
            <a:grpFill/>
          </p:grpSpPr>
          <p:sp>
            <p:nvSpPr>
              <p:cNvPr id="18" name="Rectangle 17">
                <a:extLst>
                  <a:ext uri="{FF2B5EF4-FFF2-40B4-BE49-F238E27FC236}">
                    <a16:creationId xmlns:a16="http://schemas.microsoft.com/office/drawing/2014/main" id="{823CF74C-EAD6-4676-9C34-CABD3434C2F5}"/>
                  </a:ext>
                </a:extLst>
              </p:cNvPr>
              <p:cNvSpPr/>
              <p:nvPr/>
            </p:nvSpPr>
            <p:spPr bwMode="auto">
              <a:xfrm>
                <a:off x="8088848" y="2869853"/>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C6B3AC26-5FE7-443A-8AD4-3994667BF034}"/>
                  </a:ext>
                </a:extLst>
              </p:cNvPr>
              <p:cNvSpPr/>
              <p:nvPr/>
            </p:nvSpPr>
            <p:spPr bwMode="auto">
              <a:xfrm>
                <a:off x="8263038"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E1B17530-8D1D-46B1-8735-B98D870C0F06}"/>
                  </a:ext>
                </a:extLst>
              </p:cNvPr>
              <p:cNvSpPr/>
              <p:nvPr/>
            </p:nvSpPr>
            <p:spPr bwMode="auto">
              <a:xfrm>
                <a:off x="7912395"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21" name="Left Brace 20">
                <a:extLst>
                  <a:ext uri="{FF2B5EF4-FFF2-40B4-BE49-F238E27FC236}">
                    <a16:creationId xmlns:a16="http://schemas.microsoft.com/office/drawing/2014/main" id="{0A17944A-C42E-4009-BF2E-E76778FECE70}"/>
                  </a:ext>
                </a:extLst>
              </p:cNvPr>
              <p:cNvSpPr/>
              <p:nvPr/>
            </p:nvSpPr>
            <p:spPr>
              <a:xfrm rot="5400000">
                <a:off x="8069263" y="2936571"/>
                <a:ext cx="184907" cy="347471"/>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22" name="Left Brace 21">
                <a:extLst>
                  <a:ext uri="{FF2B5EF4-FFF2-40B4-BE49-F238E27FC236}">
                    <a16:creationId xmlns:a16="http://schemas.microsoft.com/office/drawing/2014/main" id="{69DAF3A8-3C63-4BE9-9C57-61DCBE0F1625}"/>
                  </a:ext>
                </a:extLst>
              </p:cNvPr>
              <p:cNvSpPr/>
              <p:nvPr/>
            </p:nvSpPr>
            <p:spPr>
              <a:xfrm rot="10800000">
                <a:off x="8469317"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23" name="Left Brace 22">
                <a:extLst>
                  <a:ext uri="{FF2B5EF4-FFF2-40B4-BE49-F238E27FC236}">
                    <a16:creationId xmlns:a16="http://schemas.microsoft.com/office/drawing/2014/main" id="{23C4BBFE-6F39-4E47-B0ED-EF8CEC04A066}"/>
                  </a:ext>
                </a:extLst>
              </p:cNvPr>
              <p:cNvSpPr/>
              <p:nvPr/>
            </p:nvSpPr>
            <p:spPr>
              <a:xfrm rot="10800000" flipH="1">
                <a:off x="7712710"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grpSp>
      </p:grpSp>
      <p:pic>
        <p:nvPicPr>
          <p:cNvPr id="25" name="Picture 24">
            <a:extLst>
              <a:ext uri="{FF2B5EF4-FFF2-40B4-BE49-F238E27FC236}">
                <a16:creationId xmlns:a16="http://schemas.microsoft.com/office/drawing/2014/main" id="{DE9E8448-B083-420E-A44C-3AB792E40663}"/>
              </a:ext>
            </a:extLst>
          </p:cNvPr>
          <p:cNvPicPr>
            <a:picLocks noChangeAspect="1"/>
          </p:cNvPicPr>
          <p:nvPr/>
        </p:nvPicPr>
        <p:blipFill>
          <a:blip r:embed="rId3"/>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36893188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1E0635CD-F3E3-4131-B424-E0BC13FEDD78}"/>
              </a:ext>
            </a:extLst>
          </p:cNvPr>
          <p:cNvSpPr>
            <a:spLocks noGrp="1"/>
          </p:cNvSpPr>
          <p:nvPr>
            <p:ph type="title"/>
          </p:nvPr>
        </p:nvSpPr>
        <p:spPr/>
        <p:txBody>
          <a:bodyPr>
            <a:normAutofit/>
          </a:bodyPr>
          <a:lstStyle/>
          <a:p>
            <a:r>
              <a:rPr lang="en-US"/>
              <a:t>Azure serverless platform components</a:t>
            </a:r>
          </a:p>
        </p:txBody>
      </p:sp>
      <p:sp>
        <p:nvSpPr>
          <p:cNvPr id="30" name="Rectangle 29">
            <a:extLst>
              <a:ext uri="{FF2B5EF4-FFF2-40B4-BE49-F238E27FC236}">
                <a16:creationId xmlns:a16="http://schemas.microsoft.com/office/drawing/2014/main" id="{90E0B528-84CA-4ED5-BAFE-1959AF3FBA32}"/>
              </a:ext>
            </a:extLst>
          </p:cNvPr>
          <p:cNvSpPr/>
          <p:nvPr/>
        </p:nvSpPr>
        <p:spPr bwMode="auto">
          <a:xfrm>
            <a:off x="1799264" y="1582874"/>
            <a:ext cx="8635912" cy="4787675"/>
          </a:xfrm>
          <a:prstGeom prst="rect">
            <a:avLst/>
          </a:prstGeom>
          <a:solidFill>
            <a:schemeClr val="bg1"/>
          </a:solidFill>
          <a:ln w="28575">
            <a:solidFill>
              <a:schemeClr val="tx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00" b="1" dirty="0">
                <a:solidFill>
                  <a:schemeClr val="tx1"/>
                </a:solidFill>
                <a:latin typeface="Segoe UI"/>
                <a:cs typeface="Segoe UI" pitchFamily="34" charset="0"/>
              </a:rPr>
              <a:t>Platform</a:t>
            </a:r>
          </a:p>
        </p:txBody>
      </p:sp>
      <p:grpSp>
        <p:nvGrpSpPr>
          <p:cNvPr id="31" name="Group 30">
            <a:extLst>
              <a:ext uri="{FF2B5EF4-FFF2-40B4-BE49-F238E27FC236}">
                <a16:creationId xmlns:a16="http://schemas.microsoft.com/office/drawing/2014/main" id="{717F0D13-C4BD-4727-B074-E0A61CD1E67B}"/>
              </a:ext>
            </a:extLst>
          </p:cNvPr>
          <p:cNvGrpSpPr/>
          <p:nvPr/>
        </p:nvGrpSpPr>
        <p:grpSpPr>
          <a:xfrm>
            <a:off x="4734338" y="2399648"/>
            <a:ext cx="2793360" cy="2010742"/>
            <a:chOff x="6265951" y="2389036"/>
            <a:chExt cx="2794153" cy="2011312"/>
          </a:xfrm>
          <a:solidFill>
            <a:schemeClr val="accent3">
              <a:lumMod val="40000"/>
              <a:lumOff val="60000"/>
            </a:schemeClr>
          </a:solidFill>
        </p:grpSpPr>
        <p:sp>
          <p:nvSpPr>
            <p:cNvPr id="32" name="Rectangle 31">
              <a:extLst>
                <a:ext uri="{FF2B5EF4-FFF2-40B4-BE49-F238E27FC236}">
                  <a16:creationId xmlns:a16="http://schemas.microsoft.com/office/drawing/2014/main" id="{DB642A87-6373-4936-8A2D-A1FD91B33394}"/>
                </a:ext>
              </a:extLst>
            </p:cNvPr>
            <p:cNvSpPr/>
            <p:nvPr/>
          </p:nvSpPr>
          <p:spPr bwMode="auto">
            <a:xfrm>
              <a:off x="6265951"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33" name="Rectangle 32">
              <a:extLst>
                <a:ext uri="{FF2B5EF4-FFF2-40B4-BE49-F238E27FC236}">
                  <a16:creationId xmlns:a16="http://schemas.microsoft.com/office/drawing/2014/main" id="{62D21D4C-D555-45BB-8610-578BFFE4D05A}"/>
                </a:ext>
              </a:extLst>
            </p:cNvPr>
            <p:cNvSpPr/>
            <p:nvPr/>
          </p:nvSpPr>
          <p:spPr bwMode="auto">
            <a:xfrm>
              <a:off x="6265951"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34" name="Group 33">
              <a:extLst>
                <a:ext uri="{FF2B5EF4-FFF2-40B4-BE49-F238E27FC236}">
                  <a16:creationId xmlns:a16="http://schemas.microsoft.com/office/drawing/2014/main" id="{AB4248D3-459E-4E9F-B193-4EDC1CC663FA}"/>
                </a:ext>
              </a:extLst>
            </p:cNvPr>
            <p:cNvGrpSpPr/>
            <p:nvPr/>
          </p:nvGrpSpPr>
          <p:grpSpPr>
            <a:xfrm>
              <a:off x="6478726" y="2558751"/>
              <a:ext cx="499173" cy="273355"/>
              <a:chOff x="7712710" y="2866532"/>
              <a:chExt cx="900970" cy="493385"/>
            </a:xfrm>
            <a:grpFill/>
          </p:grpSpPr>
          <p:sp>
            <p:nvSpPr>
              <p:cNvPr id="35" name="Rectangle 34">
                <a:extLst>
                  <a:ext uri="{FF2B5EF4-FFF2-40B4-BE49-F238E27FC236}">
                    <a16:creationId xmlns:a16="http://schemas.microsoft.com/office/drawing/2014/main" id="{AEB05F16-D94F-4BC7-82FE-7E77BE2B6D33}"/>
                  </a:ext>
                </a:extLst>
              </p:cNvPr>
              <p:cNvSpPr/>
              <p:nvPr/>
            </p:nvSpPr>
            <p:spPr bwMode="auto">
              <a:xfrm>
                <a:off x="8088848" y="2869853"/>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0B874B11-4642-4DDB-9B15-3CCF51F8035D}"/>
                  </a:ext>
                </a:extLst>
              </p:cNvPr>
              <p:cNvSpPr/>
              <p:nvPr/>
            </p:nvSpPr>
            <p:spPr bwMode="auto">
              <a:xfrm>
                <a:off x="8263038"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7" name="Rectangle 36">
                <a:extLst>
                  <a:ext uri="{FF2B5EF4-FFF2-40B4-BE49-F238E27FC236}">
                    <a16:creationId xmlns:a16="http://schemas.microsoft.com/office/drawing/2014/main" id="{FD4A5171-DA25-43F4-8159-2DA244709804}"/>
                  </a:ext>
                </a:extLst>
              </p:cNvPr>
              <p:cNvSpPr/>
              <p:nvPr/>
            </p:nvSpPr>
            <p:spPr bwMode="auto">
              <a:xfrm>
                <a:off x="7912395" y="3207942"/>
                <a:ext cx="148000" cy="148000"/>
              </a:xfrm>
              <a:prstGeom prst="rect">
                <a:avLst/>
              </a:prstGeom>
              <a:grp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solidFill>
                    <a:schemeClr val="bg1"/>
                  </a:solidFill>
                  <a:latin typeface="Segoe UI"/>
                  <a:ea typeface="Segoe UI" pitchFamily="34" charset="0"/>
                  <a:cs typeface="Segoe UI" pitchFamily="34" charset="0"/>
                </a:endParaRPr>
              </a:p>
            </p:txBody>
          </p:sp>
          <p:sp>
            <p:nvSpPr>
              <p:cNvPr id="38" name="Left Brace 37">
                <a:extLst>
                  <a:ext uri="{FF2B5EF4-FFF2-40B4-BE49-F238E27FC236}">
                    <a16:creationId xmlns:a16="http://schemas.microsoft.com/office/drawing/2014/main" id="{4E6E1B66-898C-44C9-8B6D-6A5DACFE6D19}"/>
                  </a:ext>
                </a:extLst>
              </p:cNvPr>
              <p:cNvSpPr/>
              <p:nvPr/>
            </p:nvSpPr>
            <p:spPr>
              <a:xfrm rot="5400000">
                <a:off x="8069263" y="2936571"/>
                <a:ext cx="184907" cy="347471"/>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39" name="Left Brace 38">
                <a:extLst>
                  <a:ext uri="{FF2B5EF4-FFF2-40B4-BE49-F238E27FC236}">
                    <a16:creationId xmlns:a16="http://schemas.microsoft.com/office/drawing/2014/main" id="{3F0B07D0-42DD-4F57-9BF9-522B86E97701}"/>
                  </a:ext>
                </a:extLst>
              </p:cNvPr>
              <p:cNvSpPr/>
              <p:nvPr/>
            </p:nvSpPr>
            <p:spPr>
              <a:xfrm rot="10800000">
                <a:off x="8469317"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sp>
            <p:nvSpPr>
              <p:cNvPr id="40" name="Left Brace 39">
                <a:extLst>
                  <a:ext uri="{FF2B5EF4-FFF2-40B4-BE49-F238E27FC236}">
                    <a16:creationId xmlns:a16="http://schemas.microsoft.com/office/drawing/2014/main" id="{662845AD-EB82-466C-9205-D423BE079874}"/>
                  </a:ext>
                </a:extLst>
              </p:cNvPr>
              <p:cNvSpPr/>
              <p:nvPr/>
            </p:nvSpPr>
            <p:spPr>
              <a:xfrm rot="10800000" flipH="1">
                <a:off x="7712710" y="2866532"/>
                <a:ext cx="144363" cy="493385"/>
              </a:xfrm>
              <a:prstGeom prst="leftBrace">
                <a:avLst>
                  <a:gd name="adj1" fmla="val 51383"/>
                  <a:gd name="adj2" fmla="val 50000"/>
                </a:avLst>
              </a:prstGeom>
              <a:grpFill/>
              <a:ln w="254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chemeClr val="bg1"/>
                  </a:solidFill>
                  <a:latin typeface="Segoe UI"/>
                </a:endParaRPr>
              </a:p>
            </p:txBody>
          </p:sp>
        </p:grpSp>
      </p:grpSp>
      <p:grpSp>
        <p:nvGrpSpPr>
          <p:cNvPr id="41" name="Group 40">
            <a:extLst>
              <a:ext uri="{FF2B5EF4-FFF2-40B4-BE49-F238E27FC236}">
                <a16:creationId xmlns:a16="http://schemas.microsoft.com/office/drawing/2014/main" id="{F80E15CF-780A-4F4D-BC36-EC66AFAB317D}"/>
              </a:ext>
            </a:extLst>
          </p:cNvPr>
          <p:cNvGrpSpPr/>
          <p:nvPr/>
        </p:nvGrpSpPr>
        <p:grpSpPr>
          <a:xfrm>
            <a:off x="1896025" y="5127497"/>
            <a:ext cx="8447919" cy="1137198"/>
            <a:chOff x="3436888" y="5127954"/>
            <a:chExt cx="8450326" cy="1137519"/>
          </a:xfrm>
          <a:solidFill>
            <a:schemeClr val="accent3">
              <a:lumMod val="40000"/>
              <a:lumOff val="60000"/>
            </a:schemeClr>
          </a:solidFill>
        </p:grpSpPr>
        <p:sp>
          <p:nvSpPr>
            <p:cNvPr id="42" name="Rectangle 41">
              <a:extLst>
                <a:ext uri="{FF2B5EF4-FFF2-40B4-BE49-F238E27FC236}">
                  <a16:creationId xmlns:a16="http://schemas.microsoft.com/office/drawing/2014/main" id="{C27DB582-E2CB-4FDD-9834-6E76CDF87247}"/>
                </a:ext>
              </a:extLst>
            </p:cNvPr>
            <p:cNvSpPr/>
            <p:nvPr/>
          </p:nvSpPr>
          <p:spPr bwMode="auto">
            <a:xfrm>
              <a:off x="9119384"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Analytics</a:t>
              </a:r>
            </a:p>
          </p:txBody>
        </p:sp>
        <p:sp>
          <p:nvSpPr>
            <p:cNvPr id="43" name="Rectangle 42">
              <a:extLst>
                <a:ext uri="{FF2B5EF4-FFF2-40B4-BE49-F238E27FC236}">
                  <a16:creationId xmlns:a16="http://schemas.microsoft.com/office/drawing/2014/main" id="{618AE885-A6FF-452F-A276-F93541048B69}"/>
                </a:ext>
              </a:extLst>
            </p:cNvPr>
            <p:cNvSpPr/>
            <p:nvPr/>
          </p:nvSpPr>
          <p:spPr bwMode="auto">
            <a:xfrm>
              <a:off x="3436888"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Database</a:t>
              </a:r>
            </a:p>
          </p:txBody>
        </p:sp>
        <p:sp>
          <p:nvSpPr>
            <p:cNvPr id="44" name="Rectangle 43">
              <a:extLst>
                <a:ext uri="{FF2B5EF4-FFF2-40B4-BE49-F238E27FC236}">
                  <a16:creationId xmlns:a16="http://schemas.microsoft.com/office/drawing/2014/main" id="{B2B98310-9574-4251-9A7E-9E56FE8C6B31}"/>
                </a:ext>
              </a:extLst>
            </p:cNvPr>
            <p:cNvSpPr/>
            <p:nvPr/>
          </p:nvSpPr>
          <p:spPr bwMode="auto">
            <a:xfrm>
              <a:off x="4857512"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Storage</a:t>
              </a:r>
            </a:p>
          </p:txBody>
        </p:sp>
        <p:sp>
          <p:nvSpPr>
            <p:cNvPr id="45" name="Rectangle 44">
              <a:extLst>
                <a:ext uri="{FF2B5EF4-FFF2-40B4-BE49-F238E27FC236}">
                  <a16:creationId xmlns:a16="http://schemas.microsoft.com/office/drawing/2014/main" id="{9468E7D0-9786-4134-894C-8375E7D7337B}"/>
                </a:ext>
              </a:extLst>
            </p:cNvPr>
            <p:cNvSpPr/>
            <p:nvPr/>
          </p:nvSpPr>
          <p:spPr bwMode="auto">
            <a:xfrm>
              <a:off x="7698759"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IoT</a:t>
              </a:r>
            </a:p>
          </p:txBody>
        </p:sp>
        <p:sp>
          <p:nvSpPr>
            <p:cNvPr id="46" name="Rectangle 45">
              <a:extLst>
                <a:ext uri="{FF2B5EF4-FFF2-40B4-BE49-F238E27FC236}">
                  <a16:creationId xmlns:a16="http://schemas.microsoft.com/office/drawing/2014/main" id="{9B08EA95-AEC9-4354-B44C-05A45884D19C}"/>
                </a:ext>
              </a:extLst>
            </p:cNvPr>
            <p:cNvSpPr/>
            <p:nvPr/>
          </p:nvSpPr>
          <p:spPr bwMode="auto">
            <a:xfrm>
              <a:off x="6278135"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Security</a:t>
              </a:r>
            </a:p>
          </p:txBody>
        </p:sp>
        <p:sp>
          <p:nvSpPr>
            <p:cNvPr id="47" name="Rectangle 46">
              <a:extLst>
                <a:ext uri="{FF2B5EF4-FFF2-40B4-BE49-F238E27FC236}">
                  <a16:creationId xmlns:a16="http://schemas.microsoft.com/office/drawing/2014/main" id="{CD73CDE7-1814-42C2-8016-A08897C6277C}"/>
                </a:ext>
              </a:extLst>
            </p:cNvPr>
            <p:cNvSpPr/>
            <p:nvPr/>
          </p:nvSpPr>
          <p:spPr bwMode="auto">
            <a:xfrm>
              <a:off x="10540006" y="5127954"/>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Intelligence</a:t>
              </a:r>
            </a:p>
          </p:txBody>
        </p:sp>
        <p:pic>
          <p:nvPicPr>
            <p:cNvPr id="48" name="Picture 2" descr="Image result for azure cosmos db icon">
              <a:hlinkClick r:id="rId3"/>
              <a:extLst>
                <a:ext uri="{FF2B5EF4-FFF2-40B4-BE49-F238E27FC236}">
                  <a16:creationId xmlns:a16="http://schemas.microsoft.com/office/drawing/2014/main" id="{1E38B4F9-F88C-4C26-953E-86C853E5716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76192" y="5693269"/>
              <a:ext cx="813698" cy="427191"/>
            </a:xfrm>
            <a:prstGeom prst="rect">
              <a:avLst/>
            </a:prstGeom>
            <a:noFill/>
            <a:ln>
              <a:noFill/>
            </a:ln>
          </p:spPr>
        </p:pic>
        <p:pic>
          <p:nvPicPr>
            <p:cNvPr id="49" name="Picture 48">
              <a:hlinkClick r:id="rId6"/>
              <a:extLst>
                <a:ext uri="{FF2B5EF4-FFF2-40B4-BE49-F238E27FC236}">
                  <a16:creationId xmlns:a16="http://schemas.microsoft.com/office/drawing/2014/main" id="{E32EC35B-693A-4773-8816-DA866653ACD0}"/>
                </a:ext>
              </a:extLst>
            </p:cNvPr>
            <p:cNvPicPr>
              <a:picLocks noChangeAspect="1"/>
            </p:cNvPicPr>
            <p:nvPr/>
          </p:nvPicPr>
          <p:blipFill>
            <a:blip r:embed="rId7">
              <a:biLevel thresh="75000"/>
            </a:blip>
            <a:stretch>
              <a:fillRect/>
            </a:stretch>
          </p:blipFill>
          <p:spPr>
            <a:xfrm>
              <a:off x="5286148" y="5693269"/>
              <a:ext cx="489933" cy="424740"/>
            </a:xfrm>
            <a:prstGeom prst="rect">
              <a:avLst/>
            </a:prstGeom>
            <a:noFill/>
          </p:spPr>
        </p:pic>
        <p:pic>
          <p:nvPicPr>
            <p:cNvPr id="50" name="Picture 6" descr="Related image">
              <a:hlinkClick r:id="rId8"/>
              <a:extLst>
                <a:ext uri="{FF2B5EF4-FFF2-40B4-BE49-F238E27FC236}">
                  <a16:creationId xmlns:a16="http://schemas.microsoft.com/office/drawing/2014/main" id="{66ADD3B0-1264-48BD-A116-1F4BDCD87D7B}"/>
                </a:ext>
              </a:extLst>
            </p:cNvPr>
            <p:cNvPicPr>
              <a:picLocks noChangeAspect="1" noChangeArrowheads="1"/>
            </p:cNvPicPr>
            <p:nvPr/>
          </p:nvPicPr>
          <p:blipFill rotWithShape="1">
            <a:blip r:embed="rId9">
              <a:biLevel thresh="50000"/>
              <a:extLst>
                <a:ext uri="{28A0092B-C50C-407E-A947-70E740481C1C}">
                  <a14:useLocalDpi xmlns:a14="http://schemas.microsoft.com/office/drawing/2010/main" val="0"/>
                </a:ext>
              </a:extLst>
            </a:blip>
            <a:srcRect t="15849" b="15314"/>
            <a:stretch/>
          </p:blipFill>
          <p:spPr bwMode="auto">
            <a:xfrm>
              <a:off x="10930665" y="5717080"/>
              <a:ext cx="565889" cy="389540"/>
            </a:xfrm>
            <a:prstGeom prst="rect">
              <a:avLst/>
            </a:prstGeom>
            <a:noFill/>
          </p:spPr>
        </p:pic>
        <p:pic>
          <p:nvPicPr>
            <p:cNvPr id="51" name="Picture 8" descr="Image result for azure stream analytics icon">
              <a:hlinkClick r:id="rId10"/>
              <a:extLst>
                <a:ext uri="{FF2B5EF4-FFF2-40B4-BE49-F238E27FC236}">
                  <a16:creationId xmlns:a16="http://schemas.microsoft.com/office/drawing/2014/main" id="{C8A35FC1-EC35-49AD-8B3F-7B8362456650}"/>
                </a:ext>
              </a:extLst>
            </p:cNvPr>
            <p:cNvPicPr>
              <a:picLocks noChangeAspect="1" noChangeArrowheads="1"/>
            </p:cNvPicPr>
            <p:nvPr/>
          </p:nvPicPr>
          <p:blipFill rotWithShape="1">
            <a:blip r:embed="rId11">
              <a:biLevel thresh="75000"/>
              <a:extLst>
                <a:ext uri="{28A0092B-C50C-407E-A947-70E740481C1C}">
                  <a14:useLocalDpi xmlns:a14="http://schemas.microsoft.com/office/drawing/2010/main" val="0"/>
                </a:ext>
              </a:extLst>
            </a:blip>
            <a:srcRect t="7228" b="7991"/>
            <a:stretch/>
          </p:blipFill>
          <p:spPr bwMode="auto">
            <a:xfrm>
              <a:off x="9519103" y="5669419"/>
              <a:ext cx="547763" cy="464408"/>
            </a:xfrm>
            <a:prstGeom prst="rect">
              <a:avLst/>
            </a:prstGeom>
            <a:noFill/>
          </p:spPr>
        </p:pic>
        <p:pic>
          <p:nvPicPr>
            <p:cNvPr id="52" name="Picture 10" descr="Image result for azure IoT icon">
              <a:hlinkClick r:id="rId12"/>
              <a:extLst>
                <a:ext uri="{FF2B5EF4-FFF2-40B4-BE49-F238E27FC236}">
                  <a16:creationId xmlns:a16="http://schemas.microsoft.com/office/drawing/2014/main" id="{612940F0-90BD-4C3E-BE1F-42023C6D9EF3}"/>
                </a:ext>
              </a:extLst>
            </p:cNvPr>
            <p:cNvPicPr>
              <a:picLocks noChangeAspect="1" noChangeArrowheads="1"/>
            </p:cNvPicPr>
            <p:nvPr/>
          </p:nvPicPr>
          <p:blipFill rotWithShape="1">
            <a:blip r:embed="rId13">
              <a:biLevel thresh="75000"/>
              <a:extLst>
                <a:ext uri="{28A0092B-C50C-407E-A947-70E740481C1C}">
                  <a14:useLocalDpi xmlns:a14="http://schemas.microsoft.com/office/drawing/2010/main" val="0"/>
                </a:ext>
              </a:extLst>
            </a:blip>
            <a:srcRect l="23028" r="23306"/>
            <a:stretch/>
          </p:blipFill>
          <p:spPr bwMode="auto">
            <a:xfrm>
              <a:off x="8165642" y="5699169"/>
              <a:ext cx="413435" cy="404446"/>
            </a:xfrm>
            <a:prstGeom prst="rect">
              <a:avLst/>
            </a:prstGeom>
            <a:noFill/>
          </p:spPr>
        </p:pic>
        <p:pic>
          <p:nvPicPr>
            <p:cNvPr id="53" name="Picture 12" descr="Image result for azure active directory icon">
              <a:hlinkClick r:id="rId14"/>
              <a:extLst>
                <a:ext uri="{FF2B5EF4-FFF2-40B4-BE49-F238E27FC236}">
                  <a16:creationId xmlns:a16="http://schemas.microsoft.com/office/drawing/2014/main" id="{623CF9B2-A8F5-4F2A-8682-46CC51D374A2}"/>
                </a:ext>
              </a:extLst>
            </p:cNvPr>
            <p:cNvPicPr>
              <a:picLocks noChangeAspect="1" noChangeArrowheads="1"/>
            </p:cNvPicPr>
            <p:nvPr/>
          </p:nvPicPr>
          <p:blipFill>
            <a:blip r:embed="rId15">
              <a:biLevel thresh="75000"/>
              <a:extLst>
                <a:ext uri="{28A0092B-C50C-407E-A947-70E740481C1C}">
                  <a14:useLocalDpi xmlns:a14="http://schemas.microsoft.com/office/drawing/2010/main" val="0"/>
                </a:ext>
              </a:extLst>
            </a:blip>
            <a:srcRect/>
            <a:stretch>
              <a:fillRect/>
            </a:stretch>
          </p:blipFill>
          <p:spPr bwMode="auto">
            <a:xfrm>
              <a:off x="6725046" y="5680462"/>
              <a:ext cx="453369" cy="453369"/>
            </a:xfrm>
            <a:prstGeom prst="rect">
              <a:avLst/>
            </a:prstGeom>
            <a:noFill/>
          </p:spPr>
        </p:pic>
      </p:grpSp>
      <p:grpSp>
        <p:nvGrpSpPr>
          <p:cNvPr id="54" name="Group 53">
            <a:extLst>
              <a:ext uri="{FF2B5EF4-FFF2-40B4-BE49-F238E27FC236}">
                <a16:creationId xmlns:a16="http://schemas.microsoft.com/office/drawing/2014/main" id="{BEDFECEE-1F4F-42FB-AB7C-6AF579F485E8}"/>
              </a:ext>
            </a:extLst>
          </p:cNvPr>
          <p:cNvGrpSpPr/>
          <p:nvPr/>
        </p:nvGrpSpPr>
        <p:grpSpPr>
          <a:xfrm>
            <a:off x="1883806" y="2399648"/>
            <a:ext cx="2793360" cy="2010742"/>
            <a:chOff x="9093048" y="2389036"/>
            <a:chExt cx="2794153" cy="2011312"/>
          </a:xfrm>
          <a:solidFill>
            <a:schemeClr val="accent3">
              <a:lumMod val="40000"/>
              <a:lumOff val="60000"/>
            </a:schemeClr>
          </a:solidFill>
        </p:grpSpPr>
        <p:sp>
          <p:nvSpPr>
            <p:cNvPr id="55" name="Rectangle 54">
              <a:extLst>
                <a:ext uri="{FF2B5EF4-FFF2-40B4-BE49-F238E27FC236}">
                  <a16:creationId xmlns:a16="http://schemas.microsoft.com/office/drawing/2014/main" id="{BE08A4AD-3BCA-4F87-8D8F-5D486B7569ED}"/>
                </a:ext>
              </a:extLst>
            </p:cNvPr>
            <p:cNvSpPr/>
            <p:nvPr/>
          </p:nvSpPr>
          <p:spPr bwMode="auto">
            <a:xfrm>
              <a:off x="9093048"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Event Grid</a:t>
              </a:r>
            </a:p>
          </p:txBody>
        </p:sp>
        <p:sp>
          <p:nvSpPr>
            <p:cNvPr id="56" name="Rectangle 55">
              <a:extLst>
                <a:ext uri="{FF2B5EF4-FFF2-40B4-BE49-F238E27FC236}">
                  <a16:creationId xmlns:a16="http://schemas.microsoft.com/office/drawing/2014/main" id="{BDBB6CA9-0D6F-4399-8F3C-8E7B55A31A8B}"/>
                </a:ext>
              </a:extLst>
            </p:cNvPr>
            <p:cNvSpPr/>
            <p:nvPr/>
          </p:nvSpPr>
          <p:spPr bwMode="auto">
            <a:xfrm>
              <a:off x="9093048"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Manage all events that can trigger code or logic</a:t>
              </a:r>
            </a:p>
          </p:txBody>
        </p:sp>
        <p:pic>
          <p:nvPicPr>
            <p:cNvPr id="57" name="Picture 14" descr="Image result for azure event grid">
              <a:extLst>
                <a:ext uri="{FF2B5EF4-FFF2-40B4-BE49-F238E27FC236}">
                  <a16:creationId xmlns:a16="http://schemas.microsoft.com/office/drawing/2014/main" id="{78E6CB04-0DC0-401C-8C25-7DBA2EB0DD5F}"/>
                </a:ext>
              </a:extLst>
            </p:cNvPr>
            <p:cNvPicPr>
              <a:picLocks noChangeAspect="1" noChangeArrowheads="1"/>
            </p:cNvPicPr>
            <p:nvPr/>
          </p:nvPicPr>
          <p:blipFill>
            <a:blip r:embed="rId16">
              <a:biLevel thresh="50000"/>
              <a:extLst>
                <a:ext uri="{28A0092B-C50C-407E-A947-70E740481C1C}">
                  <a14:useLocalDpi xmlns:a14="http://schemas.microsoft.com/office/drawing/2010/main" val="0"/>
                </a:ext>
              </a:extLst>
            </a:blip>
            <a:srcRect/>
            <a:stretch>
              <a:fillRect/>
            </a:stretch>
          </p:blipFill>
          <p:spPr bwMode="auto">
            <a:xfrm>
              <a:off x="9188516" y="2520115"/>
              <a:ext cx="656699" cy="344767"/>
            </a:xfrm>
            <a:prstGeom prst="rect">
              <a:avLst/>
            </a:prstGeom>
            <a:noFill/>
            <a:ln>
              <a:solidFill>
                <a:schemeClr val="bg1"/>
              </a:solidFill>
            </a:ln>
          </p:spPr>
        </p:pic>
      </p:grpSp>
      <p:grpSp>
        <p:nvGrpSpPr>
          <p:cNvPr id="58" name="Group 57">
            <a:extLst>
              <a:ext uri="{FF2B5EF4-FFF2-40B4-BE49-F238E27FC236}">
                <a16:creationId xmlns:a16="http://schemas.microsoft.com/office/drawing/2014/main" id="{67B06F05-FA45-49F3-AA24-9BE1F68D4831}"/>
              </a:ext>
            </a:extLst>
          </p:cNvPr>
          <p:cNvGrpSpPr/>
          <p:nvPr/>
        </p:nvGrpSpPr>
        <p:grpSpPr>
          <a:xfrm>
            <a:off x="7584872" y="2399648"/>
            <a:ext cx="2793360" cy="2010742"/>
            <a:chOff x="3436883" y="2389036"/>
            <a:chExt cx="2794153" cy="2011312"/>
          </a:xfrm>
          <a:solidFill>
            <a:schemeClr val="accent3">
              <a:lumMod val="40000"/>
              <a:lumOff val="60000"/>
            </a:schemeClr>
          </a:solidFill>
        </p:grpSpPr>
        <p:sp>
          <p:nvSpPr>
            <p:cNvPr id="59" name="Rectangle 58">
              <a:extLst>
                <a:ext uri="{FF2B5EF4-FFF2-40B4-BE49-F238E27FC236}">
                  <a16:creationId xmlns:a16="http://schemas.microsoft.com/office/drawing/2014/main" id="{839DA220-10DF-4B7D-B50D-D4E123756C38}"/>
                </a:ext>
              </a:extLst>
            </p:cNvPr>
            <p:cNvSpPr/>
            <p:nvPr/>
          </p:nvSpPr>
          <p:spPr bwMode="auto">
            <a:xfrm>
              <a:off x="3436883" y="2389036"/>
              <a:ext cx="2794153" cy="605665"/>
            </a:xfrm>
            <a:prstGeom prst="rect">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a:solidFill>
                    <a:schemeClr val="bg1"/>
                  </a:solidFill>
                  <a:latin typeface="Segoe UI Semilight"/>
                  <a:cs typeface="Segoe UI" pitchFamily="34" charset="0"/>
                </a:rPr>
                <a:t>Functions</a:t>
              </a:r>
            </a:p>
          </p:txBody>
        </p:sp>
        <p:sp>
          <p:nvSpPr>
            <p:cNvPr id="60" name="Rectangle 59">
              <a:extLst>
                <a:ext uri="{FF2B5EF4-FFF2-40B4-BE49-F238E27FC236}">
                  <a16:creationId xmlns:a16="http://schemas.microsoft.com/office/drawing/2014/main" id="{442227E4-A599-4F8C-BA9B-1DB446CF9154}"/>
                </a:ext>
              </a:extLst>
            </p:cNvPr>
            <p:cNvSpPr/>
            <p:nvPr/>
          </p:nvSpPr>
          <p:spPr bwMode="auto">
            <a:xfrm>
              <a:off x="3436883" y="2994701"/>
              <a:ext cx="2794153" cy="1405647"/>
            </a:xfrm>
            <a:prstGeom prst="rect">
              <a:avLst/>
            </a:prstGeom>
            <a:solidFill>
              <a:schemeClr val="tx2">
                <a:lumMod val="95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61" name="Group 60">
              <a:extLst>
                <a:ext uri="{FF2B5EF4-FFF2-40B4-BE49-F238E27FC236}">
                  <a16:creationId xmlns:a16="http://schemas.microsoft.com/office/drawing/2014/main" id="{B41A806A-32DB-4C54-A541-A7E7C048CCD3}"/>
                </a:ext>
              </a:extLst>
            </p:cNvPr>
            <p:cNvGrpSpPr/>
            <p:nvPr/>
          </p:nvGrpSpPr>
          <p:grpSpPr>
            <a:xfrm>
              <a:off x="3626049" y="2531117"/>
              <a:ext cx="481499" cy="321504"/>
              <a:chOff x="6795675" y="2984792"/>
              <a:chExt cx="651897" cy="435283"/>
            </a:xfrm>
            <a:grpFill/>
          </p:grpSpPr>
          <p:sp>
            <p:nvSpPr>
              <p:cNvPr id="62" name="Freeform 18">
                <a:extLst>
                  <a:ext uri="{FF2B5EF4-FFF2-40B4-BE49-F238E27FC236}">
                    <a16:creationId xmlns:a16="http://schemas.microsoft.com/office/drawing/2014/main" id="{647D0F81-D96D-42AA-9826-D8F8EC32BFE7}"/>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solidFill>
                  <a:schemeClr val="bg1"/>
                </a:solidFill>
              </a:ln>
            </p:spPr>
            <p:txBody>
              <a:bodyPr vert="horz" wrap="square" lIns="91388" tIns="45693" rIns="91388" bIns="45693" numCol="1" anchor="t" anchorCtr="0" compatLnSpc="1">
                <a:prstTxWarp prst="textNoShape">
                  <a:avLst/>
                </a:prstTxWarp>
              </a:bodyPr>
              <a:lstStyle/>
              <a:p>
                <a:pPr defTabSz="932055">
                  <a:defRPr/>
                </a:pPr>
                <a:endParaRPr lang="en-US" sz="2040">
                  <a:solidFill>
                    <a:schemeClr val="bg1"/>
                  </a:solidFill>
                  <a:latin typeface="Segoe UI"/>
                </a:endParaRPr>
              </a:p>
            </p:txBody>
          </p:sp>
          <p:grpSp>
            <p:nvGrpSpPr>
              <p:cNvPr id="63" name="Group 62">
                <a:extLst>
                  <a:ext uri="{FF2B5EF4-FFF2-40B4-BE49-F238E27FC236}">
                    <a16:creationId xmlns:a16="http://schemas.microsoft.com/office/drawing/2014/main" id="{FE954371-9113-4802-9782-734FFBF51F51}"/>
                  </a:ext>
                </a:extLst>
              </p:cNvPr>
              <p:cNvGrpSpPr/>
              <p:nvPr/>
            </p:nvGrpSpPr>
            <p:grpSpPr>
              <a:xfrm>
                <a:off x="6795675" y="3059339"/>
                <a:ext cx="141873" cy="271582"/>
                <a:chOff x="3016688" y="2176623"/>
                <a:chExt cx="166688" cy="319087"/>
              </a:xfrm>
              <a:grpFill/>
            </p:grpSpPr>
            <p:cxnSp>
              <p:nvCxnSpPr>
                <p:cNvPr id="67" name="Straight Connector 66">
                  <a:extLst>
                    <a:ext uri="{FF2B5EF4-FFF2-40B4-BE49-F238E27FC236}">
                      <a16:creationId xmlns:a16="http://schemas.microsoft.com/office/drawing/2014/main" id="{0E881B38-A22D-44A2-AC68-2E417AA0F24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97B874-E8BE-4ABD-8950-77896E8439B4}"/>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D2DFC27-65FA-4147-A3D6-1AED7A551D55}"/>
                  </a:ext>
                </a:extLst>
              </p:cNvPr>
              <p:cNvGrpSpPr/>
              <p:nvPr/>
            </p:nvGrpSpPr>
            <p:grpSpPr>
              <a:xfrm flipH="1">
                <a:off x="7305699" y="3059339"/>
                <a:ext cx="141873" cy="271582"/>
                <a:chOff x="3016688" y="2176623"/>
                <a:chExt cx="166688" cy="319087"/>
              </a:xfrm>
              <a:grpFill/>
            </p:grpSpPr>
            <p:cxnSp>
              <p:nvCxnSpPr>
                <p:cNvPr id="65" name="Straight Connector 64">
                  <a:extLst>
                    <a:ext uri="{FF2B5EF4-FFF2-40B4-BE49-F238E27FC236}">
                      <a16:creationId xmlns:a16="http://schemas.microsoft.com/office/drawing/2014/main" id="{E22C7AB7-9CAD-40AE-864F-9815974AEE34}"/>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59E06CF-47A5-477B-B7B3-53BE91A30599}"/>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pic>
        <p:nvPicPr>
          <p:cNvPr id="69" name="Picture 68">
            <a:extLst>
              <a:ext uri="{FF2B5EF4-FFF2-40B4-BE49-F238E27FC236}">
                <a16:creationId xmlns:a16="http://schemas.microsoft.com/office/drawing/2014/main" id="{DF34221D-3DF3-4024-9F50-D1F172CF0575}"/>
              </a:ext>
            </a:extLst>
          </p:cNvPr>
          <p:cNvPicPr>
            <a:picLocks noChangeAspect="1"/>
          </p:cNvPicPr>
          <p:nvPr/>
        </p:nvPicPr>
        <p:blipFill>
          <a:blip r:embed="rId17"/>
          <a:stretch>
            <a:fillRect/>
          </a:stretch>
        </p:blipFill>
        <p:spPr>
          <a:xfrm>
            <a:off x="351464" y="4646842"/>
            <a:ext cx="1627783" cy="1836803"/>
          </a:xfrm>
          <a:prstGeom prst="rect">
            <a:avLst/>
          </a:prstGeom>
        </p:spPr>
      </p:pic>
    </p:spTree>
    <p:extLst>
      <p:ext uri="{BB962C8B-B14F-4D97-AF65-F5344CB8AC3E}">
        <p14:creationId xmlns:p14="http://schemas.microsoft.com/office/powerpoint/2010/main" val="3144088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a:t>Azure serverless platform components</a:t>
            </a:r>
          </a:p>
        </p:txBody>
      </p:sp>
      <p:sp>
        <p:nvSpPr>
          <p:cNvPr id="16" name="Rectangle 15"/>
          <p:cNvSpPr/>
          <p:nvPr/>
        </p:nvSpPr>
        <p:spPr bwMode="auto">
          <a:xfrm>
            <a:off x="3340911" y="1582874"/>
            <a:ext cx="8635912" cy="4787675"/>
          </a:xfrm>
          <a:prstGeom prst="rect">
            <a:avLst/>
          </a:prstGeom>
          <a:solidFill>
            <a:schemeClr val="bg1"/>
          </a:solidFill>
          <a:ln w="2857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b="1" dirty="0">
                <a:solidFill>
                  <a:schemeClr val="tx1"/>
                </a:solidFill>
                <a:latin typeface="Segoe UI"/>
                <a:cs typeface="Segoe UI" pitchFamily="34" charset="0"/>
              </a:rPr>
              <a:t>Platform</a:t>
            </a:r>
          </a:p>
        </p:txBody>
      </p:sp>
      <p:grpSp>
        <p:nvGrpSpPr>
          <p:cNvPr id="36" name="Group 35">
            <a:extLst>
              <a:ext uri="{FF2B5EF4-FFF2-40B4-BE49-F238E27FC236}">
                <a16:creationId xmlns:a16="http://schemas.microsoft.com/office/drawing/2014/main" id="{175652AA-13F9-4707-A9C6-B55726FC4687}"/>
              </a:ext>
            </a:extLst>
          </p:cNvPr>
          <p:cNvGrpSpPr/>
          <p:nvPr/>
        </p:nvGrpSpPr>
        <p:grpSpPr>
          <a:xfrm>
            <a:off x="6272046" y="2399648"/>
            <a:ext cx="2773109" cy="2010742"/>
            <a:chOff x="6265951" y="2389036"/>
            <a:chExt cx="2794153" cy="2011312"/>
          </a:xfrm>
        </p:grpSpPr>
        <p:sp>
          <p:nvSpPr>
            <p:cNvPr id="58" name="Rectangle 57"/>
            <p:cNvSpPr/>
            <p:nvPr/>
          </p:nvSpPr>
          <p:spPr bwMode="auto">
            <a:xfrm>
              <a:off x="6265951" y="2389036"/>
              <a:ext cx="2794153" cy="605665"/>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Logic Apps</a:t>
              </a:r>
            </a:p>
          </p:txBody>
        </p:sp>
        <p:sp>
          <p:nvSpPr>
            <p:cNvPr id="66" name="Rectangle 65"/>
            <p:cNvSpPr/>
            <p:nvPr/>
          </p:nvSpPr>
          <p:spPr bwMode="auto">
            <a:xfrm>
              <a:off x="6265951" y="2994701"/>
              <a:ext cx="2794153" cy="1405647"/>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Design workflows and orchestrate processes</a:t>
              </a:r>
            </a:p>
          </p:txBody>
        </p:sp>
        <p:grpSp>
          <p:nvGrpSpPr>
            <p:cNvPr id="21" name="Group 20"/>
            <p:cNvGrpSpPr/>
            <p:nvPr/>
          </p:nvGrpSpPr>
          <p:grpSpPr>
            <a:xfrm>
              <a:off x="6478726" y="2558751"/>
              <a:ext cx="499173" cy="273355"/>
              <a:chOff x="7712710" y="2866532"/>
              <a:chExt cx="900970" cy="493385"/>
            </a:xfrm>
          </p:grpSpPr>
          <p:sp>
            <p:nvSpPr>
              <p:cNvPr id="2" name="Rectangle 1"/>
              <p:cNvSpPr/>
              <p:nvPr/>
            </p:nvSpPr>
            <p:spPr bwMode="auto">
              <a:xfrm>
                <a:off x="8088848" y="2869853"/>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 name="Rectangle 54"/>
              <p:cNvSpPr/>
              <p:nvPr/>
            </p:nvSpPr>
            <p:spPr bwMode="auto">
              <a:xfrm>
                <a:off x="8263038" y="3207942"/>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 name="Rectangle 55"/>
              <p:cNvSpPr/>
              <p:nvPr/>
            </p:nvSpPr>
            <p:spPr bwMode="auto">
              <a:xfrm>
                <a:off x="7912395" y="3207942"/>
                <a:ext cx="148000" cy="148000"/>
              </a:xfrm>
              <a:prstGeom prst="rect">
                <a:avLst/>
              </a:prstGeom>
              <a:no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146221"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endParaRPr lang="en-US"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 name="Left Brace 9"/>
              <p:cNvSpPr/>
              <p:nvPr/>
            </p:nvSpPr>
            <p:spPr>
              <a:xfrm rot="5400000">
                <a:off x="8069263" y="2936571"/>
                <a:ext cx="184907" cy="347471"/>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sp>
            <p:nvSpPr>
              <p:cNvPr id="61" name="Left Brace 60"/>
              <p:cNvSpPr/>
              <p:nvPr/>
            </p:nvSpPr>
            <p:spPr>
              <a:xfrm rot="10800000">
                <a:off x="8469317" y="2866532"/>
                <a:ext cx="144363" cy="493385"/>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sp>
            <p:nvSpPr>
              <p:cNvPr id="62" name="Left Brace 61"/>
              <p:cNvSpPr/>
              <p:nvPr/>
            </p:nvSpPr>
            <p:spPr>
              <a:xfrm rot="10800000" flipH="1">
                <a:off x="7712710" y="2866532"/>
                <a:ext cx="144363" cy="493385"/>
              </a:xfrm>
              <a:prstGeom prst="leftBrace">
                <a:avLst>
                  <a:gd name="adj1" fmla="val 51383"/>
                  <a:gd name="adj2" fmla="val 50000"/>
                </a:avLst>
              </a:prstGeom>
              <a:ln w="25400">
                <a:no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055">
                  <a:defRPr/>
                </a:pPr>
                <a:endParaRPr lang="en-US" sz="2040">
                  <a:solidFill>
                    <a:srgbClr val="505050"/>
                  </a:solidFill>
                  <a:latin typeface="Segoe UI"/>
                </a:endParaRPr>
              </a:p>
            </p:txBody>
          </p:sp>
        </p:grpSp>
      </p:grpSp>
      <p:grpSp>
        <p:nvGrpSpPr>
          <p:cNvPr id="9" name="Group 8">
            <a:extLst>
              <a:ext uri="{FF2B5EF4-FFF2-40B4-BE49-F238E27FC236}">
                <a16:creationId xmlns:a16="http://schemas.microsoft.com/office/drawing/2014/main" id="{01C07370-93F9-4248-84DE-5EDFA8FEBCB5}"/>
              </a:ext>
            </a:extLst>
          </p:cNvPr>
          <p:cNvGrpSpPr/>
          <p:nvPr/>
        </p:nvGrpSpPr>
        <p:grpSpPr>
          <a:xfrm>
            <a:off x="467391" y="1582874"/>
            <a:ext cx="2638675" cy="4787675"/>
            <a:chOff x="465758" y="1582329"/>
            <a:chExt cx="2639424" cy="4789034"/>
          </a:xfrm>
        </p:grpSpPr>
        <p:sp>
          <p:nvSpPr>
            <p:cNvPr id="123" name="Rectangle 122"/>
            <p:cNvSpPr/>
            <p:nvPr/>
          </p:nvSpPr>
          <p:spPr bwMode="auto">
            <a:xfrm>
              <a:off x="465758" y="1582329"/>
              <a:ext cx="2639424" cy="4789034"/>
            </a:xfrm>
            <a:prstGeom prst="rect">
              <a:avLst/>
            </a:prstGeom>
            <a:solidFill>
              <a:schemeClr val="bg1"/>
            </a:solidFill>
            <a:ln w="2857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6" tIns="274203" rIns="182776"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b="1" dirty="0">
                  <a:solidFill>
                    <a:schemeClr val="tx1"/>
                  </a:solidFill>
                  <a:latin typeface="Segoe UI"/>
                  <a:cs typeface="Segoe UI" pitchFamily="34" charset="0"/>
                </a:rPr>
                <a:t>Development</a:t>
              </a:r>
            </a:p>
          </p:txBody>
        </p:sp>
        <p:sp>
          <p:nvSpPr>
            <p:cNvPr id="106" name="Rectangle 105"/>
            <p:cNvSpPr/>
            <p:nvPr/>
          </p:nvSpPr>
          <p:spPr bwMode="auto">
            <a:xfrm>
              <a:off x="600126" y="3946199"/>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1836" kern="0">
                  <a:solidFill>
                    <a:schemeClr val="bg2"/>
                  </a:solidFill>
                  <a:latin typeface="Segoe UI"/>
                  <a:cs typeface="Segoe UI" pitchFamily="34" charset="0"/>
                </a:rPr>
                <a:t>Local development</a:t>
              </a:r>
            </a:p>
          </p:txBody>
        </p:sp>
        <p:sp>
          <p:nvSpPr>
            <p:cNvPr id="104" name="Rectangle 103"/>
            <p:cNvSpPr/>
            <p:nvPr/>
          </p:nvSpPr>
          <p:spPr bwMode="auto">
            <a:xfrm>
              <a:off x="600126" y="4726362"/>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Monitoring</a:t>
              </a:r>
            </a:p>
          </p:txBody>
        </p:sp>
        <p:sp>
          <p:nvSpPr>
            <p:cNvPr id="105" name="Rectangle 104"/>
            <p:cNvSpPr/>
            <p:nvPr/>
          </p:nvSpPr>
          <p:spPr bwMode="auto">
            <a:xfrm>
              <a:off x="600126" y="2389033"/>
              <a:ext cx="2370688" cy="75515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IDE</a:t>
              </a:r>
              <a:r>
                <a:rPr lang="en-US" sz="2040" kern="0">
                  <a:gradFill>
                    <a:gsLst>
                      <a:gs pos="27434">
                        <a:schemeClr val="accent2"/>
                      </a:gs>
                      <a:gs pos="72000">
                        <a:schemeClr val="accent2"/>
                      </a:gs>
                    </a:gsLst>
                    <a:lin ang="5400000" scaled="0"/>
                  </a:gradFill>
                  <a:latin typeface="Segoe UI"/>
                  <a:cs typeface="Segoe UI" pitchFamily="34" charset="0"/>
                </a:rPr>
                <a:t> </a:t>
              </a:r>
              <a:r>
                <a:rPr lang="en-US" sz="2040" kern="0">
                  <a:solidFill>
                    <a:schemeClr val="bg2"/>
                  </a:solidFill>
                  <a:latin typeface="Segoe UI"/>
                  <a:cs typeface="Segoe UI" pitchFamily="34" charset="0"/>
                </a:rPr>
                <a:t>support</a:t>
              </a:r>
            </a:p>
          </p:txBody>
        </p:sp>
        <p:sp>
          <p:nvSpPr>
            <p:cNvPr id="107" name="Rectangle 106"/>
            <p:cNvSpPr/>
            <p:nvPr/>
          </p:nvSpPr>
          <p:spPr bwMode="auto">
            <a:xfrm>
              <a:off x="600126" y="3168448"/>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2040" kern="0">
                  <a:solidFill>
                    <a:schemeClr val="bg2"/>
                  </a:solidFill>
                  <a:latin typeface="Segoe UI"/>
                  <a:cs typeface="Segoe UI" pitchFamily="34" charset="0"/>
                </a:rPr>
                <a:t>Integrated DevOps</a:t>
              </a:r>
            </a:p>
          </p:txBody>
        </p:sp>
        <p:sp>
          <p:nvSpPr>
            <p:cNvPr id="72" name="Rectangle 71">
              <a:extLst>
                <a:ext uri="{FF2B5EF4-FFF2-40B4-BE49-F238E27FC236}">
                  <a16:creationId xmlns:a16="http://schemas.microsoft.com/office/drawing/2014/main" id="{2E6D62AC-4DD7-48DB-85B1-19777ED47C42}"/>
                </a:ext>
              </a:extLst>
            </p:cNvPr>
            <p:cNvSpPr/>
            <p:nvPr/>
          </p:nvSpPr>
          <p:spPr bwMode="auto">
            <a:xfrm>
              <a:off x="600126" y="5506525"/>
              <a:ext cx="2367959" cy="75895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22609" tIns="146221" rIns="182776" bIns="146221" numCol="1" spcCol="0" rtlCol="0" fromWordArt="0" anchor="ctr" anchorCtr="0" forceAA="0" compatLnSpc="1">
              <a:prstTxWarp prst="textNoShape">
                <a:avLst/>
              </a:prstTxWarp>
              <a:noAutofit/>
            </a:bodyPr>
            <a:lstStyle/>
            <a:p>
              <a:pPr defTabSz="931839" fontAlgn="base">
                <a:lnSpc>
                  <a:spcPct val="90000"/>
                </a:lnSpc>
                <a:spcBef>
                  <a:spcPct val="0"/>
                </a:spcBef>
                <a:spcAft>
                  <a:spcPct val="0"/>
                </a:spcAft>
                <a:defRPr/>
              </a:pPr>
              <a:r>
                <a:rPr lang="en-US" sz="1836" kern="0">
                  <a:solidFill>
                    <a:schemeClr val="bg2"/>
                  </a:solidFill>
                  <a:latin typeface="Segoe UI"/>
                  <a:cs typeface="Segoe UI" pitchFamily="34" charset="0"/>
                </a:rPr>
                <a:t>Visual debug history</a:t>
              </a:r>
            </a:p>
          </p:txBody>
        </p:sp>
        <p:sp>
          <p:nvSpPr>
            <p:cNvPr id="67" name="Freeform 33"/>
            <p:cNvSpPr>
              <a:spLocks noEditPoints="1"/>
            </p:cNvSpPr>
            <p:nvPr/>
          </p:nvSpPr>
          <p:spPr bwMode="auto">
            <a:xfrm>
              <a:off x="827890" y="4159770"/>
              <a:ext cx="367950" cy="331812"/>
            </a:xfrm>
            <a:custGeom>
              <a:avLst/>
              <a:gdLst>
                <a:gd name="T0" fmla="*/ 110 w 236"/>
                <a:gd name="T1" fmla="*/ 0 h 204"/>
                <a:gd name="T2" fmla="*/ 110 w 236"/>
                <a:gd name="T3" fmla="*/ 51 h 204"/>
                <a:gd name="T4" fmla="*/ 0 w 236"/>
                <a:gd name="T5" fmla="*/ 51 h 204"/>
                <a:gd name="T6" fmla="*/ 0 w 236"/>
                <a:gd name="T7" fmla="*/ 60 h 204"/>
                <a:gd name="T8" fmla="*/ 0 w 236"/>
                <a:gd name="T9" fmla="*/ 170 h 204"/>
                <a:gd name="T10" fmla="*/ 84 w 236"/>
                <a:gd name="T11" fmla="*/ 170 h 204"/>
                <a:gd name="T12" fmla="*/ 84 w 236"/>
                <a:gd name="T13" fmla="*/ 187 h 204"/>
                <a:gd name="T14" fmla="*/ 51 w 236"/>
                <a:gd name="T15" fmla="*/ 187 h 204"/>
                <a:gd name="T16" fmla="*/ 51 w 236"/>
                <a:gd name="T17" fmla="*/ 204 h 204"/>
                <a:gd name="T18" fmla="*/ 236 w 236"/>
                <a:gd name="T19" fmla="*/ 204 h 204"/>
                <a:gd name="T20" fmla="*/ 236 w 236"/>
                <a:gd name="T21" fmla="*/ 0 h 204"/>
                <a:gd name="T22" fmla="*/ 110 w 236"/>
                <a:gd name="T23" fmla="*/ 0 h 204"/>
                <a:gd name="T24" fmla="*/ 126 w 236"/>
                <a:gd name="T25" fmla="*/ 17 h 204"/>
                <a:gd name="T26" fmla="*/ 219 w 236"/>
                <a:gd name="T27" fmla="*/ 17 h 204"/>
                <a:gd name="T28" fmla="*/ 219 w 236"/>
                <a:gd name="T29" fmla="*/ 68 h 204"/>
                <a:gd name="T30" fmla="*/ 177 w 236"/>
                <a:gd name="T31" fmla="*/ 68 h 204"/>
                <a:gd name="T32" fmla="*/ 177 w 236"/>
                <a:gd name="T33" fmla="*/ 51 h 204"/>
                <a:gd name="T34" fmla="*/ 126 w 236"/>
                <a:gd name="T35" fmla="*/ 51 h 204"/>
                <a:gd name="T36" fmla="*/ 126 w 236"/>
                <a:gd name="T37" fmla="*/ 17 h 204"/>
                <a:gd name="T38" fmla="*/ 177 w 236"/>
                <a:gd name="T39" fmla="*/ 85 h 204"/>
                <a:gd name="T40" fmla="*/ 219 w 236"/>
                <a:gd name="T41" fmla="*/ 85 h 204"/>
                <a:gd name="T42" fmla="*/ 219 w 236"/>
                <a:gd name="T43" fmla="*/ 119 h 204"/>
                <a:gd name="T44" fmla="*/ 177 w 236"/>
                <a:gd name="T45" fmla="*/ 119 h 204"/>
                <a:gd name="T46" fmla="*/ 177 w 236"/>
                <a:gd name="T47" fmla="*/ 85 h 204"/>
                <a:gd name="T48" fmla="*/ 17 w 236"/>
                <a:gd name="T49" fmla="*/ 68 h 204"/>
                <a:gd name="T50" fmla="*/ 160 w 236"/>
                <a:gd name="T51" fmla="*/ 68 h 204"/>
                <a:gd name="T52" fmla="*/ 160 w 236"/>
                <a:gd name="T53" fmla="*/ 153 h 204"/>
                <a:gd name="T54" fmla="*/ 17 w 236"/>
                <a:gd name="T55" fmla="*/ 153 h 204"/>
                <a:gd name="T56" fmla="*/ 17 w 236"/>
                <a:gd name="T57" fmla="*/ 68 h 204"/>
                <a:gd name="T58" fmla="*/ 101 w 236"/>
                <a:gd name="T59" fmla="*/ 187 h 204"/>
                <a:gd name="T60" fmla="*/ 101 w 236"/>
                <a:gd name="T61" fmla="*/ 170 h 204"/>
                <a:gd name="T62" fmla="*/ 177 w 236"/>
                <a:gd name="T63" fmla="*/ 170 h 204"/>
                <a:gd name="T64" fmla="*/ 177 w 236"/>
                <a:gd name="T65" fmla="*/ 136 h 204"/>
                <a:gd name="T66" fmla="*/ 219 w 236"/>
                <a:gd name="T67" fmla="*/ 136 h 204"/>
                <a:gd name="T68" fmla="*/ 219 w 236"/>
                <a:gd name="T69" fmla="*/ 187 h 204"/>
                <a:gd name="T70" fmla="*/ 101 w 236"/>
                <a:gd name="T71" fmla="*/ 187 h 204"/>
                <a:gd name="T72" fmla="*/ 202 w 236"/>
                <a:gd name="T73" fmla="*/ 51 h 204"/>
                <a:gd name="T74" fmla="*/ 185 w 236"/>
                <a:gd name="T75" fmla="*/ 51 h 204"/>
                <a:gd name="T76" fmla="*/ 185 w 236"/>
                <a:gd name="T77" fmla="*/ 34 h 204"/>
                <a:gd name="T78" fmla="*/ 202 w 236"/>
                <a:gd name="T79" fmla="*/ 34 h 204"/>
                <a:gd name="T80" fmla="*/ 202 w 236"/>
                <a:gd name="T81" fmla="*/ 5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04">
                  <a:moveTo>
                    <a:pt x="110" y="0"/>
                  </a:moveTo>
                  <a:lnTo>
                    <a:pt x="110" y="51"/>
                  </a:lnTo>
                  <a:lnTo>
                    <a:pt x="0" y="51"/>
                  </a:lnTo>
                  <a:lnTo>
                    <a:pt x="0" y="60"/>
                  </a:lnTo>
                  <a:lnTo>
                    <a:pt x="0" y="170"/>
                  </a:lnTo>
                  <a:lnTo>
                    <a:pt x="84" y="170"/>
                  </a:lnTo>
                  <a:lnTo>
                    <a:pt x="84" y="187"/>
                  </a:lnTo>
                  <a:lnTo>
                    <a:pt x="51" y="187"/>
                  </a:lnTo>
                  <a:lnTo>
                    <a:pt x="51" y="204"/>
                  </a:lnTo>
                  <a:lnTo>
                    <a:pt x="236" y="204"/>
                  </a:lnTo>
                  <a:lnTo>
                    <a:pt x="236" y="0"/>
                  </a:lnTo>
                  <a:lnTo>
                    <a:pt x="110" y="0"/>
                  </a:lnTo>
                  <a:close/>
                  <a:moveTo>
                    <a:pt x="126" y="17"/>
                  </a:moveTo>
                  <a:lnTo>
                    <a:pt x="219" y="17"/>
                  </a:lnTo>
                  <a:lnTo>
                    <a:pt x="219" y="68"/>
                  </a:lnTo>
                  <a:lnTo>
                    <a:pt x="177" y="68"/>
                  </a:lnTo>
                  <a:lnTo>
                    <a:pt x="177" y="51"/>
                  </a:lnTo>
                  <a:lnTo>
                    <a:pt x="126" y="51"/>
                  </a:lnTo>
                  <a:lnTo>
                    <a:pt x="126" y="17"/>
                  </a:lnTo>
                  <a:close/>
                  <a:moveTo>
                    <a:pt x="177" y="85"/>
                  </a:moveTo>
                  <a:lnTo>
                    <a:pt x="219" y="85"/>
                  </a:lnTo>
                  <a:lnTo>
                    <a:pt x="219" y="119"/>
                  </a:lnTo>
                  <a:lnTo>
                    <a:pt x="177" y="119"/>
                  </a:lnTo>
                  <a:lnTo>
                    <a:pt x="177" y="85"/>
                  </a:lnTo>
                  <a:close/>
                  <a:moveTo>
                    <a:pt x="17" y="68"/>
                  </a:moveTo>
                  <a:lnTo>
                    <a:pt x="160" y="68"/>
                  </a:lnTo>
                  <a:lnTo>
                    <a:pt x="160" y="153"/>
                  </a:lnTo>
                  <a:lnTo>
                    <a:pt x="17" y="153"/>
                  </a:lnTo>
                  <a:lnTo>
                    <a:pt x="17" y="68"/>
                  </a:lnTo>
                  <a:close/>
                  <a:moveTo>
                    <a:pt x="101" y="187"/>
                  </a:moveTo>
                  <a:lnTo>
                    <a:pt x="101" y="170"/>
                  </a:lnTo>
                  <a:lnTo>
                    <a:pt x="177" y="170"/>
                  </a:lnTo>
                  <a:lnTo>
                    <a:pt x="177" y="136"/>
                  </a:lnTo>
                  <a:lnTo>
                    <a:pt x="219" y="136"/>
                  </a:lnTo>
                  <a:lnTo>
                    <a:pt x="219" y="187"/>
                  </a:lnTo>
                  <a:lnTo>
                    <a:pt x="101" y="187"/>
                  </a:lnTo>
                  <a:close/>
                  <a:moveTo>
                    <a:pt x="202" y="51"/>
                  </a:moveTo>
                  <a:lnTo>
                    <a:pt x="185" y="51"/>
                  </a:lnTo>
                  <a:lnTo>
                    <a:pt x="185" y="34"/>
                  </a:lnTo>
                  <a:lnTo>
                    <a:pt x="202" y="34"/>
                  </a:lnTo>
                  <a:lnTo>
                    <a:pt x="202" y="51"/>
                  </a:lnTo>
                  <a:close/>
                </a:path>
              </a:pathLst>
            </a:custGeom>
            <a:solidFill>
              <a:schemeClr val="bg1"/>
            </a:solidFill>
            <a:ln>
              <a:noFill/>
            </a:ln>
          </p:spPr>
          <p:txBody>
            <a:bodyPr vert="horz" wrap="square" lIns="91388" tIns="45693" rIns="91388" bIns="45693" numCol="1" anchor="t" anchorCtr="0" compatLnSpc="1">
              <a:prstTxWarp prst="textNoShape">
                <a:avLst/>
              </a:prstTxWarp>
            </a:bodyPr>
            <a:lstStyle/>
            <a:p>
              <a:pPr defTabSz="932055">
                <a:defRPr/>
              </a:pPr>
              <a:endParaRPr lang="en-US" sz="2040">
                <a:solidFill>
                  <a:srgbClr val="505050"/>
                </a:solidFill>
                <a:latin typeface="Segoe UI"/>
              </a:endParaRPr>
            </a:p>
          </p:txBody>
        </p:sp>
        <p:sp>
          <p:nvSpPr>
            <p:cNvPr id="117" name="Freeform 41"/>
            <p:cNvSpPr>
              <a:spLocks noEditPoints="1"/>
            </p:cNvSpPr>
            <p:nvPr/>
          </p:nvSpPr>
          <p:spPr bwMode="auto">
            <a:xfrm>
              <a:off x="805385" y="4880352"/>
              <a:ext cx="412961" cy="441433"/>
            </a:xfrm>
            <a:custGeom>
              <a:avLst/>
              <a:gdLst>
                <a:gd name="T0" fmla="*/ 56 w 104"/>
                <a:gd name="T1" fmla="*/ 104 h 104"/>
                <a:gd name="T2" fmla="*/ 56 w 104"/>
                <a:gd name="T3" fmla="*/ 88 h 104"/>
                <a:gd name="T4" fmla="*/ 88 w 104"/>
                <a:gd name="T5" fmla="*/ 56 h 104"/>
                <a:gd name="T6" fmla="*/ 104 w 104"/>
                <a:gd name="T7" fmla="*/ 56 h 104"/>
                <a:gd name="T8" fmla="*/ 104 w 104"/>
                <a:gd name="T9" fmla="*/ 48 h 104"/>
                <a:gd name="T10" fmla="*/ 88 w 104"/>
                <a:gd name="T11" fmla="*/ 48 h 104"/>
                <a:gd name="T12" fmla="*/ 56 w 104"/>
                <a:gd name="T13" fmla="*/ 16 h 104"/>
                <a:gd name="T14" fmla="*/ 56 w 104"/>
                <a:gd name="T15" fmla="*/ 0 h 104"/>
                <a:gd name="T16" fmla="*/ 48 w 104"/>
                <a:gd name="T17" fmla="*/ 0 h 104"/>
                <a:gd name="T18" fmla="*/ 48 w 104"/>
                <a:gd name="T19" fmla="*/ 16 h 104"/>
                <a:gd name="T20" fmla="*/ 16 w 104"/>
                <a:gd name="T21" fmla="*/ 48 h 104"/>
                <a:gd name="T22" fmla="*/ 0 w 104"/>
                <a:gd name="T23" fmla="*/ 48 h 104"/>
                <a:gd name="T24" fmla="*/ 0 w 104"/>
                <a:gd name="T25" fmla="*/ 56 h 104"/>
                <a:gd name="T26" fmla="*/ 16 w 104"/>
                <a:gd name="T27" fmla="*/ 56 h 104"/>
                <a:gd name="T28" fmla="*/ 48 w 104"/>
                <a:gd name="T29" fmla="*/ 88 h 104"/>
                <a:gd name="T30" fmla="*/ 48 w 104"/>
                <a:gd name="T31" fmla="*/ 104 h 104"/>
                <a:gd name="T32" fmla="*/ 56 w 104"/>
                <a:gd name="T33" fmla="*/ 104 h 104"/>
                <a:gd name="T34" fmla="*/ 24 w 104"/>
                <a:gd name="T35" fmla="*/ 52 h 104"/>
                <a:gd name="T36" fmla="*/ 52 w 104"/>
                <a:gd name="T37" fmla="*/ 24 h 104"/>
                <a:gd name="T38" fmla="*/ 80 w 104"/>
                <a:gd name="T39" fmla="*/ 52 h 104"/>
                <a:gd name="T40" fmla="*/ 52 w 104"/>
                <a:gd name="T41" fmla="*/ 80 h 104"/>
                <a:gd name="T42" fmla="*/ 24 w 104"/>
                <a:gd name="T43" fmla="*/ 52 h 104"/>
                <a:gd name="T44" fmla="*/ 68 w 104"/>
                <a:gd name="T45" fmla="*/ 52 h 104"/>
                <a:gd name="T46" fmla="*/ 52 w 104"/>
                <a:gd name="T47" fmla="*/ 36 h 104"/>
                <a:gd name="T48" fmla="*/ 36 w 104"/>
                <a:gd name="T49" fmla="*/ 52 h 104"/>
                <a:gd name="T50" fmla="*/ 52 w 104"/>
                <a:gd name="T51" fmla="*/ 68 h 104"/>
                <a:gd name="T52" fmla="*/ 68 w 104"/>
                <a:gd name="T53" fmla="*/ 52 h 104"/>
                <a:gd name="T54" fmla="*/ 44 w 104"/>
                <a:gd name="T55" fmla="*/ 52 h 104"/>
                <a:gd name="T56" fmla="*/ 52 w 104"/>
                <a:gd name="T57" fmla="*/ 44 h 104"/>
                <a:gd name="T58" fmla="*/ 60 w 104"/>
                <a:gd name="T59" fmla="*/ 52 h 104"/>
                <a:gd name="T60" fmla="*/ 52 w 104"/>
                <a:gd name="T61" fmla="*/ 60 h 104"/>
                <a:gd name="T62" fmla="*/ 44 w 104"/>
                <a:gd name="T63"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4" h="104">
                  <a:moveTo>
                    <a:pt x="56" y="104"/>
                  </a:moveTo>
                  <a:cubicBezTo>
                    <a:pt x="56" y="88"/>
                    <a:pt x="56" y="88"/>
                    <a:pt x="56" y="88"/>
                  </a:cubicBezTo>
                  <a:cubicBezTo>
                    <a:pt x="73" y="86"/>
                    <a:pt x="86" y="73"/>
                    <a:pt x="88" y="56"/>
                  </a:cubicBezTo>
                  <a:cubicBezTo>
                    <a:pt x="104" y="56"/>
                    <a:pt x="104" y="56"/>
                    <a:pt x="104" y="56"/>
                  </a:cubicBezTo>
                  <a:cubicBezTo>
                    <a:pt x="104" y="48"/>
                    <a:pt x="104" y="48"/>
                    <a:pt x="104" y="48"/>
                  </a:cubicBezTo>
                  <a:cubicBezTo>
                    <a:pt x="88" y="48"/>
                    <a:pt x="88" y="48"/>
                    <a:pt x="88" y="48"/>
                  </a:cubicBezTo>
                  <a:cubicBezTo>
                    <a:pt x="86" y="31"/>
                    <a:pt x="73" y="18"/>
                    <a:pt x="56" y="16"/>
                  </a:cubicBezTo>
                  <a:cubicBezTo>
                    <a:pt x="56" y="0"/>
                    <a:pt x="56" y="0"/>
                    <a:pt x="56" y="0"/>
                  </a:cubicBezTo>
                  <a:cubicBezTo>
                    <a:pt x="48" y="0"/>
                    <a:pt x="48" y="0"/>
                    <a:pt x="48" y="0"/>
                  </a:cubicBezTo>
                  <a:cubicBezTo>
                    <a:pt x="48" y="16"/>
                    <a:pt x="48" y="16"/>
                    <a:pt x="48" y="16"/>
                  </a:cubicBezTo>
                  <a:cubicBezTo>
                    <a:pt x="31" y="18"/>
                    <a:pt x="18" y="31"/>
                    <a:pt x="16" y="48"/>
                  </a:cubicBezTo>
                  <a:cubicBezTo>
                    <a:pt x="0" y="48"/>
                    <a:pt x="0" y="48"/>
                    <a:pt x="0" y="48"/>
                  </a:cubicBezTo>
                  <a:cubicBezTo>
                    <a:pt x="0" y="56"/>
                    <a:pt x="0" y="56"/>
                    <a:pt x="0" y="56"/>
                  </a:cubicBezTo>
                  <a:cubicBezTo>
                    <a:pt x="16" y="56"/>
                    <a:pt x="16" y="56"/>
                    <a:pt x="16" y="56"/>
                  </a:cubicBezTo>
                  <a:cubicBezTo>
                    <a:pt x="18" y="73"/>
                    <a:pt x="31" y="86"/>
                    <a:pt x="48" y="88"/>
                  </a:cubicBezTo>
                  <a:cubicBezTo>
                    <a:pt x="48" y="104"/>
                    <a:pt x="48" y="104"/>
                    <a:pt x="48" y="104"/>
                  </a:cubicBezTo>
                  <a:lnTo>
                    <a:pt x="56" y="104"/>
                  </a:lnTo>
                  <a:close/>
                  <a:moveTo>
                    <a:pt x="24" y="52"/>
                  </a:moveTo>
                  <a:cubicBezTo>
                    <a:pt x="24" y="37"/>
                    <a:pt x="37" y="24"/>
                    <a:pt x="52" y="24"/>
                  </a:cubicBezTo>
                  <a:cubicBezTo>
                    <a:pt x="67" y="24"/>
                    <a:pt x="80" y="37"/>
                    <a:pt x="80" y="52"/>
                  </a:cubicBezTo>
                  <a:cubicBezTo>
                    <a:pt x="80" y="67"/>
                    <a:pt x="67" y="80"/>
                    <a:pt x="52" y="80"/>
                  </a:cubicBezTo>
                  <a:cubicBezTo>
                    <a:pt x="37" y="80"/>
                    <a:pt x="24" y="67"/>
                    <a:pt x="24" y="52"/>
                  </a:cubicBezTo>
                  <a:close/>
                  <a:moveTo>
                    <a:pt x="68" y="52"/>
                  </a:moveTo>
                  <a:cubicBezTo>
                    <a:pt x="68" y="43"/>
                    <a:pt x="61" y="36"/>
                    <a:pt x="52" y="36"/>
                  </a:cubicBezTo>
                  <a:cubicBezTo>
                    <a:pt x="43" y="36"/>
                    <a:pt x="36" y="43"/>
                    <a:pt x="36" y="52"/>
                  </a:cubicBezTo>
                  <a:cubicBezTo>
                    <a:pt x="36" y="61"/>
                    <a:pt x="43" y="68"/>
                    <a:pt x="52" y="68"/>
                  </a:cubicBezTo>
                  <a:cubicBezTo>
                    <a:pt x="61" y="68"/>
                    <a:pt x="68" y="61"/>
                    <a:pt x="68" y="52"/>
                  </a:cubicBezTo>
                  <a:close/>
                  <a:moveTo>
                    <a:pt x="44" y="52"/>
                  </a:moveTo>
                  <a:cubicBezTo>
                    <a:pt x="44" y="48"/>
                    <a:pt x="48" y="44"/>
                    <a:pt x="52" y="44"/>
                  </a:cubicBezTo>
                  <a:cubicBezTo>
                    <a:pt x="56" y="44"/>
                    <a:pt x="60" y="48"/>
                    <a:pt x="60" y="52"/>
                  </a:cubicBezTo>
                  <a:cubicBezTo>
                    <a:pt x="60" y="56"/>
                    <a:pt x="56" y="60"/>
                    <a:pt x="52" y="60"/>
                  </a:cubicBezTo>
                  <a:cubicBezTo>
                    <a:pt x="48" y="60"/>
                    <a:pt x="44" y="56"/>
                    <a:pt x="44" y="52"/>
                  </a:cubicBezTo>
                  <a:close/>
                </a:path>
              </a:pathLst>
            </a:custGeom>
            <a:solidFill>
              <a:schemeClr val="bg1"/>
            </a:solidFill>
            <a:ln>
              <a:noFill/>
            </a:ln>
          </p:spPr>
          <p:txBody>
            <a:bodyPr vert="horz" wrap="square" lIns="91388" tIns="45693" rIns="91388" bIns="45693" numCol="1" anchor="t" anchorCtr="0" compatLnSpc="1">
              <a:prstTxWarp prst="textNoShape">
                <a:avLst/>
              </a:prstTxWarp>
            </a:bodyPr>
            <a:lstStyle/>
            <a:p>
              <a:pPr defTabSz="932055">
                <a:defRPr/>
              </a:pPr>
              <a:endParaRPr lang="en-US" sz="2040">
                <a:solidFill>
                  <a:srgbClr val="505050"/>
                </a:solidFill>
                <a:latin typeface="Segoe UI"/>
              </a:endParaRPr>
            </a:p>
          </p:txBody>
        </p:sp>
        <p:sp>
          <p:nvSpPr>
            <p:cNvPr id="57" name="arrow_5">
              <a:extLst>
                <a:ext uri="{FF2B5EF4-FFF2-40B4-BE49-F238E27FC236}">
                  <a16:creationId xmlns:a16="http://schemas.microsoft.com/office/drawing/2014/main" id="{8C45ED02-1047-45CD-93DC-750BEE10041C}"/>
                </a:ext>
              </a:extLst>
            </p:cNvPr>
            <p:cNvSpPr>
              <a:spLocks noChangeAspect="1" noEditPoints="1"/>
            </p:cNvSpPr>
            <p:nvPr/>
          </p:nvSpPr>
          <p:spPr bwMode="auto">
            <a:xfrm>
              <a:off x="829720" y="3362315"/>
              <a:ext cx="364291" cy="365760"/>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28575" cap="sq">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sz="2040">
                <a:gradFill>
                  <a:gsLst>
                    <a:gs pos="0">
                      <a:srgbClr val="505050"/>
                    </a:gs>
                    <a:gs pos="100000">
                      <a:srgbClr val="505050"/>
                    </a:gs>
                  </a:gsLst>
                  <a:lin ang="5400000" scaled="1"/>
                </a:gradFill>
                <a:latin typeface="Segoe UI Semilight"/>
              </a:endParaRPr>
            </a:p>
          </p:txBody>
        </p:sp>
        <p:sp>
          <p:nvSpPr>
            <p:cNvPr id="75" name="Eye">
              <a:extLst>
                <a:ext uri="{FF2B5EF4-FFF2-40B4-BE49-F238E27FC236}">
                  <a16:creationId xmlns:a16="http://schemas.microsoft.com/office/drawing/2014/main" id="{A345FAC2-D06D-47B9-A9D6-D14DFA1C23B7}"/>
                </a:ext>
              </a:extLst>
            </p:cNvPr>
            <p:cNvSpPr>
              <a:spLocks noChangeAspect="1" noEditPoints="1"/>
            </p:cNvSpPr>
            <p:nvPr/>
          </p:nvSpPr>
          <p:spPr bwMode="auto">
            <a:xfrm>
              <a:off x="806125" y="5787804"/>
              <a:ext cx="411480" cy="227186"/>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285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sz="2040">
                <a:gradFill>
                  <a:gsLst>
                    <a:gs pos="0">
                      <a:srgbClr val="505050"/>
                    </a:gs>
                    <a:gs pos="100000">
                      <a:srgbClr val="505050"/>
                    </a:gs>
                  </a:gsLst>
                  <a:lin ang="5400000" scaled="1"/>
                </a:gradFill>
                <a:latin typeface="Segoe UI Semilight"/>
              </a:endParaRPr>
            </a:p>
          </p:txBody>
        </p:sp>
      </p:grpSp>
      <p:grpSp>
        <p:nvGrpSpPr>
          <p:cNvPr id="54" name="Group 53">
            <a:extLst>
              <a:ext uri="{FF2B5EF4-FFF2-40B4-BE49-F238E27FC236}">
                <a16:creationId xmlns:a16="http://schemas.microsoft.com/office/drawing/2014/main" id="{1B25196E-D5E4-49A3-B071-864CAAE3863B}"/>
              </a:ext>
            </a:extLst>
          </p:cNvPr>
          <p:cNvGrpSpPr/>
          <p:nvPr/>
        </p:nvGrpSpPr>
        <p:grpSpPr>
          <a:xfrm>
            <a:off x="3425451" y="2399648"/>
            <a:ext cx="2762052" cy="2010742"/>
            <a:chOff x="9093047" y="2389036"/>
            <a:chExt cx="2794154" cy="2011312"/>
          </a:xfrm>
          <a:solidFill>
            <a:schemeClr val="accent3">
              <a:lumMod val="40000"/>
              <a:lumOff val="60000"/>
            </a:schemeClr>
          </a:solidFill>
        </p:grpSpPr>
        <p:sp>
          <p:nvSpPr>
            <p:cNvPr id="68" name="Rectangle 67">
              <a:extLst>
                <a:ext uri="{FF2B5EF4-FFF2-40B4-BE49-F238E27FC236}">
                  <a16:creationId xmlns:a16="http://schemas.microsoft.com/office/drawing/2014/main" id="{3AD0958A-B3E2-4B04-A24E-33B887D9AC76}"/>
                </a:ext>
              </a:extLst>
            </p:cNvPr>
            <p:cNvSpPr/>
            <p:nvPr/>
          </p:nvSpPr>
          <p:spPr bwMode="auto">
            <a:xfrm>
              <a:off x="9093047" y="2389036"/>
              <a:ext cx="2794153" cy="60566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Event Grid</a:t>
              </a:r>
            </a:p>
          </p:txBody>
        </p:sp>
        <p:sp>
          <p:nvSpPr>
            <p:cNvPr id="74" name="Rectangle 73">
              <a:extLst>
                <a:ext uri="{FF2B5EF4-FFF2-40B4-BE49-F238E27FC236}">
                  <a16:creationId xmlns:a16="http://schemas.microsoft.com/office/drawing/2014/main" id="{F09763F7-6821-40B0-B7AC-FDDC68810CC6}"/>
                </a:ext>
              </a:extLst>
            </p:cNvPr>
            <p:cNvSpPr/>
            <p:nvPr/>
          </p:nvSpPr>
          <p:spPr bwMode="auto">
            <a:xfrm>
              <a:off x="9093048" y="2994701"/>
              <a:ext cx="2794153" cy="1405647"/>
            </a:xfrm>
            <a:prstGeom prst="rect">
              <a:avLst/>
            </a:prstGeom>
            <a:solidFill>
              <a:schemeClr val="tx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Manage all events that can trigger code or logic</a:t>
              </a:r>
            </a:p>
          </p:txBody>
        </p:sp>
        <p:pic>
          <p:nvPicPr>
            <p:cNvPr id="77" name="Picture 14" descr="Image result for azure event grid">
              <a:extLst>
                <a:ext uri="{FF2B5EF4-FFF2-40B4-BE49-F238E27FC236}">
                  <a16:creationId xmlns:a16="http://schemas.microsoft.com/office/drawing/2014/main" id="{D6F6B0FD-D471-4D02-A6BD-65748B515A80}"/>
                </a:ext>
              </a:extLst>
            </p:cNvPr>
            <p:cNvPicPr>
              <a:picLocks noChangeAspect="1" noChangeArrowheads="1"/>
            </p:cNvPicPr>
            <p:nvPr/>
          </p:nvPicPr>
          <p:blipFill>
            <a:blip r:embed="rId3">
              <a:biLevel thresh="75000"/>
              <a:extLst>
                <a:ext uri="{28A0092B-C50C-407E-A947-70E740481C1C}">
                  <a14:useLocalDpi xmlns:a14="http://schemas.microsoft.com/office/drawing/2010/main" val="0"/>
                </a:ext>
              </a:extLst>
            </a:blip>
            <a:srcRect/>
            <a:stretch>
              <a:fillRect/>
            </a:stretch>
          </p:blipFill>
          <p:spPr bwMode="auto">
            <a:xfrm>
              <a:off x="9188516" y="2520115"/>
              <a:ext cx="656699" cy="344767"/>
            </a:xfrm>
            <a:prstGeom prst="rect">
              <a:avLst/>
            </a:prstGeom>
            <a:grpFill/>
          </p:spPr>
        </p:pic>
      </p:grpSp>
      <p:grpSp>
        <p:nvGrpSpPr>
          <p:cNvPr id="79" name="Group 78">
            <a:extLst>
              <a:ext uri="{FF2B5EF4-FFF2-40B4-BE49-F238E27FC236}">
                <a16:creationId xmlns:a16="http://schemas.microsoft.com/office/drawing/2014/main" id="{FD7A6A91-8AEF-44FA-B6FE-3C40FFEA9B3F}"/>
              </a:ext>
            </a:extLst>
          </p:cNvPr>
          <p:cNvGrpSpPr/>
          <p:nvPr/>
        </p:nvGrpSpPr>
        <p:grpSpPr>
          <a:xfrm>
            <a:off x="9146770" y="2399648"/>
            <a:ext cx="2773109" cy="2010742"/>
            <a:chOff x="3436883" y="2389036"/>
            <a:chExt cx="2794153" cy="2011312"/>
          </a:xfrm>
          <a:solidFill>
            <a:schemeClr val="accent3">
              <a:lumMod val="40000"/>
              <a:lumOff val="60000"/>
            </a:schemeClr>
          </a:solidFill>
        </p:grpSpPr>
        <p:sp>
          <p:nvSpPr>
            <p:cNvPr id="80" name="Rectangle 79">
              <a:extLst>
                <a:ext uri="{FF2B5EF4-FFF2-40B4-BE49-F238E27FC236}">
                  <a16:creationId xmlns:a16="http://schemas.microsoft.com/office/drawing/2014/main" id="{16CA87FF-784A-4D45-BC6F-90202E1A6172}"/>
                </a:ext>
              </a:extLst>
            </p:cNvPr>
            <p:cNvSpPr/>
            <p:nvPr/>
          </p:nvSpPr>
          <p:spPr bwMode="auto">
            <a:xfrm>
              <a:off x="3436883" y="2389036"/>
              <a:ext cx="2794153" cy="60566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38" tIns="149175" rIns="186468" bIns="149175" numCol="1" spcCol="0" rtlCol="0" fromWordArt="0" anchor="ctr" anchorCtr="0" forceAA="0" compatLnSpc="1">
              <a:prstTxWarp prst="textNoShape">
                <a:avLst/>
              </a:prstTxWarp>
              <a:noAutofit/>
            </a:bodyPr>
            <a:lstStyle/>
            <a:p>
              <a:pPr defTabSz="950748" fontAlgn="base">
                <a:lnSpc>
                  <a:spcPct val="90000"/>
                </a:lnSpc>
                <a:spcBef>
                  <a:spcPct val="0"/>
                </a:spcBef>
                <a:spcAft>
                  <a:spcPct val="0"/>
                </a:spcAft>
                <a:defRPr/>
              </a:pPr>
              <a:r>
                <a:rPr lang="en-US" sz="2040" b="1" dirty="0">
                  <a:solidFill>
                    <a:schemeClr val="bg1"/>
                  </a:solidFill>
                  <a:latin typeface="Segoe UI Semilight"/>
                  <a:cs typeface="Segoe UI" pitchFamily="34" charset="0"/>
                </a:rPr>
                <a:t>Functions</a:t>
              </a:r>
            </a:p>
          </p:txBody>
        </p:sp>
        <p:sp>
          <p:nvSpPr>
            <p:cNvPr id="81" name="Rectangle 80">
              <a:extLst>
                <a:ext uri="{FF2B5EF4-FFF2-40B4-BE49-F238E27FC236}">
                  <a16:creationId xmlns:a16="http://schemas.microsoft.com/office/drawing/2014/main" id="{5963908D-859E-47FB-8875-B0023036FA7D}"/>
                </a:ext>
              </a:extLst>
            </p:cNvPr>
            <p:cNvSpPr/>
            <p:nvPr/>
          </p:nvSpPr>
          <p:spPr bwMode="auto">
            <a:xfrm>
              <a:off x="3436883" y="2994701"/>
              <a:ext cx="2794153" cy="1405647"/>
            </a:xfrm>
            <a:prstGeom prst="rect">
              <a:avLst/>
            </a:prstGeom>
            <a:solidFill>
              <a:schemeClr val="tx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ctr" anchorCtr="0" forceAA="0" compatLnSpc="1">
              <a:prstTxWarp prst="textNoShape">
                <a:avLst/>
              </a:prstTxWarp>
              <a:noAutofit/>
            </a:bodyPr>
            <a:lstStyle/>
            <a:p>
              <a:pPr algn="ctr" defTabSz="932311">
                <a:lnSpc>
                  <a:spcPct val="90000"/>
                </a:lnSpc>
                <a:spcAft>
                  <a:spcPts val="600"/>
                </a:spcAft>
                <a:defRPr/>
              </a:pPr>
              <a:r>
                <a:rPr lang="en-US" sz="2040" dirty="0">
                  <a:solidFill>
                    <a:schemeClr val="bg1"/>
                  </a:solidFill>
                  <a:latin typeface="Segoe UI Semilight"/>
                </a:rPr>
                <a:t>Execute your code based on events you specify</a:t>
              </a:r>
            </a:p>
          </p:txBody>
        </p:sp>
        <p:grpSp>
          <p:nvGrpSpPr>
            <p:cNvPr id="82" name="Group 81">
              <a:extLst>
                <a:ext uri="{FF2B5EF4-FFF2-40B4-BE49-F238E27FC236}">
                  <a16:creationId xmlns:a16="http://schemas.microsoft.com/office/drawing/2014/main" id="{B0BB7A18-A4D8-4715-B2FF-2A3873F68BDA}"/>
                </a:ext>
              </a:extLst>
            </p:cNvPr>
            <p:cNvGrpSpPr/>
            <p:nvPr/>
          </p:nvGrpSpPr>
          <p:grpSpPr>
            <a:xfrm>
              <a:off x="3626049" y="2531117"/>
              <a:ext cx="481499" cy="321504"/>
              <a:chOff x="6795675" y="2984792"/>
              <a:chExt cx="651897" cy="435283"/>
            </a:xfrm>
            <a:grpFill/>
          </p:grpSpPr>
          <p:sp>
            <p:nvSpPr>
              <p:cNvPr id="83" name="Freeform 18">
                <a:extLst>
                  <a:ext uri="{FF2B5EF4-FFF2-40B4-BE49-F238E27FC236}">
                    <a16:creationId xmlns:a16="http://schemas.microsoft.com/office/drawing/2014/main" id="{30C93AC4-7FE8-4FB9-B1C7-4BA5B24D1522}"/>
                  </a:ext>
                </a:extLst>
              </p:cNvPr>
              <p:cNvSpPr>
                <a:spLocks noEditPoints="1"/>
              </p:cNvSpPr>
              <p:nvPr/>
            </p:nvSpPr>
            <p:spPr bwMode="auto">
              <a:xfrm>
                <a:off x="6989720" y="2984792"/>
                <a:ext cx="263807" cy="435283"/>
              </a:xfrm>
              <a:custGeom>
                <a:avLst/>
                <a:gdLst>
                  <a:gd name="T0" fmla="*/ 160 w 160"/>
                  <a:gd name="T1" fmla="*/ 82 h 264"/>
                  <a:gd name="T2" fmla="*/ 143 w 160"/>
                  <a:gd name="T3" fmla="*/ 82 h 264"/>
                  <a:gd name="T4" fmla="*/ 105 w 160"/>
                  <a:gd name="T5" fmla="*/ 82 h 264"/>
                  <a:gd name="T6" fmla="*/ 149 w 160"/>
                  <a:gd name="T7" fmla="*/ 0 h 264"/>
                  <a:gd name="T8" fmla="*/ 41 w 160"/>
                  <a:gd name="T9" fmla="*/ 0 h 264"/>
                  <a:gd name="T10" fmla="*/ 0 w 160"/>
                  <a:gd name="T11" fmla="*/ 136 h 264"/>
                  <a:gd name="T12" fmla="*/ 55 w 160"/>
                  <a:gd name="T13" fmla="*/ 136 h 264"/>
                  <a:gd name="T14" fmla="*/ 28 w 160"/>
                  <a:gd name="T15" fmla="*/ 264 h 264"/>
                  <a:gd name="T16" fmla="*/ 160 w 160"/>
                  <a:gd name="T17" fmla="*/ 82 h 264"/>
                  <a:gd name="T18" fmla="*/ 23 w 160"/>
                  <a:gd name="T19" fmla="*/ 120 h 264"/>
                  <a:gd name="T20" fmla="*/ 53 w 160"/>
                  <a:gd name="T21" fmla="*/ 17 h 264"/>
                  <a:gd name="T22" fmla="*/ 119 w 160"/>
                  <a:gd name="T23" fmla="*/ 17 h 264"/>
                  <a:gd name="T24" fmla="*/ 77 w 160"/>
                  <a:gd name="T25" fmla="*/ 99 h 264"/>
                  <a:gd name="T26" fmla="*/ 126 w 160"/>
                  <a:gd name="T27" fmla="*/ 99 h 264"/>
                  <a:gd name="T28" fmla="*/ 62 w 160"/>
                  <a:gd name="T29" fmla="*/ 189 h 264"/>
                  <a:gd name="T30" fmla="*/ 75 w 160"/>
                  <a:gd name="T31" fmla="*/ 120 h 264"/>
                  <a:gd name="T32" fmla="*/ 23 w 160"/>
                  <a:gd name="T33" fmla="*/ 12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 h="264">
                    <a:moveTo>
                      <a:pt x="160" y="82"/>
                    </a:moveTo>
                    <a:lnTo>
                      <a:pt x="143" y="82"/>
                    </a:lnTo>
                    <a:lnTo>
                      <a:pt x="105" y="82"/>
                    </a:lnTo>
                    <a:lnTo>
                      <a:pt x="149" y="0"/>
                    </a:lnTo>
                    <a:lnTo>
                      <a:pt x="41" y="0"/>
                    </a:lnTo>
                    <a:lnTo>
                      <a:pt x="0" y="136"/>
                    </a:lnTo>
                    <a:lnTo>
                      <a:pt x="55" y="136"/>
                    </a:lnTo>
                    <a:lnTo>
                      <a:pt x="28" y="264"/>
                    </a:lnTo>
                    <a:lnTo>
                      <a:pt x="160" y="82"/>
                    </a:lnTo>
                    <a:close/>
                    <a:moveTo>
                      <a:pt x="23" y="120"/>
                    </a:moveTo>
                    <a:lnTo>
                      <a:pt x="53" y="17"/>
                    </a:lnTo>
                    <a:lnTo>
                      <a:pt x="119" y="17"/>
                    </a:lnTo>
                    <a:lnTo>
                      <a:pt x="77" y="99"/>
                    </a:lnTo>
                    <a:lnTo>
                      <a:pt x="126" y="99"/>
                    </a:lnTo>
                    <a:lnTo>
                      <a:pt x="62" y="189"/>
                    </a:lnTo>
                    <a:lnTo>
                      <a:pt x="75" y="120"/>
                    </a:lnTo>
                    <a:lnTo>
                      <a:pt x="23" y="120"/>
                    </a:lnTo>
                    <a:close/>
                  </a:path>
                </a:pathLst>
              </a:custGeom>
              <a:grpFill/>
              <a:ln>
                <a:noFill/>
              </a:ln>
            </p:spPr>
            <p:txBody>
              <a:bodyPr vert="horz" wrap="square" lIns="91388" tIns="45693" rIns="91388" bIns="45693" numCol="1" anchor="t" anchorCtr="0" compatLnSpc="1">
                <a:prstTxWarp prst="textNoShape">
                  <a:avLst/>
                </a:prstTxWarp>
              </a:bodyPr>
              <a:lstStyle/>
              <a:p>
                <a:pPr defTabSz="932055">
                  <a:defRPr/>
                </a:pPr>
                <a:endParaRPr lang="en-US" sz="2040">
                  <a:gradFill>
                    <a:gsLst>
                      <a:gs pos="0">
                        <a:srgbClr val="505050"/>
                      </a:gs>
                      <a:gs pos="100000">
                        <a:srgbClr val="505050"/>
                      </a:gs>
                    </a:gsLst>
                    <a:lin ang="5400000" scaled="0"/>
                  </a:gradFill>
                  <a:latin typeface="Segoe UI"/>
                </a:endParaRPr>
              </a:p>
            </p:txBody>
          </p:sp>
          <p:grpSp>
            <p:nvGrpSpPr>
              <p:cNvPr id="84" name="Group 83">
                <a:extLst>
                  <a:ext uri="{FF2B5EF4-FFF2-40B4-BE49-F238E27FC236}">
                    <a16:creationId xmlns:a16="http://schemas.microsoft.com/office/drawing/2014/main" id="{0C72BFD4-65BC-44C1-88F1-F0D19D943467}"/>
                  </a:ext>
                </a:extLst>
              </p:cNvPr>
              <p:cNvGrpSpPr/>
              <p:nvPr/>
            </p:nvGrpSpPr>
            <p:grpSpPr>
              <a:xfrm>
                <a:off x="6795675" y="3059339"/>
                <a:ext cx="141873" cy="271582"/>
                <a:chOff x="3016688" y="2176623"/>
                <a:chExt cx="166688" cy="319087"/>
              </a:xfrm>
              <a:grpFill/>
            </p:grpSpPr>
            <p:cxnSp>
              <p:nvCxnSpPr>
                <p:cNvPr id="88" name="Straight Connector 87">
                  <a:extLst>
                    <a:ext uri="{FF2B5EF4-FFF2-40B4-BE49-F238E27FC236}">
                      <a16:creationId xmlns:a16="http://schemas.microsoft.com/office/drawing/2014/main" id="{9C4B5603-DE5C-4520-B806-7F961E992E43}"/>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D91688-7AAB-4BF4-BC4D-EE160A1D869A}"/>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F0488DD9-1C06-4339-AAD2-35369D6F752E}"/>
                  </a:ext>
                </a:extLst>
              </p:cNvPr>
              <p:cNvGrpSpPr/>
              <p:nvPr/>
            </p:nvGrpSpPr>
            <p:grpSpPr>
              <a:xfrm flipH="1">
                <a:off x="7305699" y="3059339"/>
                <a:ext cx="141873" cy="271582"/>
                <a:chOff x="3016688" y="2176623"/>
                <a:chExt cx="166688" cy="319087"/>
              </a:xfrm>
              <a:grpFill/>
            </p:grpSpPr>
            <p:cxnSp>
              <p:nvCxnSpPr>
                <p:cNvPr id="86" name="Straight Connector 85">
                  <a:extLst>
                    <a:ext uri="{FF2B5EF4-FFF2-40B4-BE49-F238E27FC236}">
                      <a16:creationId xmlns:a16="http://schemas.microsoft.com/office/drawing/2014/main" id="{C019AEA0-97EF-4EBF-9D51-BF6FBB32F3D9}"/>
                    </a:ext>
                  </a:extLst>
                </p:cNvPr>
                <p:cNvCxnSpPr>
                  <a:cxnSpLocks/>
                </p:cNvCxnSpPr>
                <p:nvPr/>
              </p:nvCxnSpPr>
              <p:spPr>
                <a:xfrm>
                  <a:off x="3019069" y="2333785"/>
                  <a:ext cx="164307" cy="161925"/>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07DF6C4-6018-4BE4-A325-072E0F460AF7}"/>
                    </a:ext>
                  </a:extLst>
                </p:cNvPr>
                <p:cNvCxnSpPr>
                  <a:cxnSpLocks/>
                </p:cNvCxnSpPr>
                <p:nvPr/>
              </p:nvCxnSpPr>
              <p:spPr>
                <a:xfrm flipV="1">
                  <a:off x="3016688" y="2176623"/>
                  <a:ext cx="159544" cy="157230"/>
                </a:xfrm>
                <a:prstGeom prst="line">
                  <a:avLst/>
                </a:prstGeom>
                <a:grpFill/>
                <a:ln w="31750"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sp>
        <p:nvSpPr>
          <p:cNvPr id="3" name="TextBox 2">
            <a:extLst>
              <a:ext uri="{FF2B5EF4-FFF2-40B4-BE49-F238E27FC236}">
                <a16:creationId xmlns:a16="http://schemas.microsoft.com/office/drawing/2014/main" id="{F30AC1D3-474F-4011-81B6-37AA42B337CA}"/>
              </a:ext>
            </a:extLst>
          </p:cNvPr>
          <p:cNvSpPr txBox="1"/>
          <p:nvPr/>
        </p:nvSpPr>
        <p:spPr>
          <a:xfrm>
            <a:off x="626434" y="2434913"/>
            <a:ext cx="854850" cy="577937"/>
          </a:xfrm>
          <a:prstGeom prst="rect">
            <a:avLst/>
          </a:prstGeom>
          <a:noFill/>
        </p:spPr>
        <p:txBody>
          <a:bodyPr wrap="none" lIns="182854" tIns="146283" rIns="182854" bIns="146283" rtlCol="0">
            <a:spAutoFit/>
          </a:bodyPr>
          <a:lstStyle/>
          <a:p>
            <a:pPr defTabSz="932563">
              <a:lnSpc>
                <a:spcPct val="90000"/>
              </a:lnSpc>
              <a:spcAft>
                <a:spcPts val="600"/>
              </a:spcAft>
              <a:defRPr/>
            </a:pPr>
            <a:r>
              <a:rPr lang="en-US" sz="2040" b="1">
                <a:solidFill>
                  <a:srgbClr val="FFFFFF"/>
                </a:solidFill>
                <a:latin typeface="Segoe UI"/>
              </a:rPr>
              <a:t>&lt;/&gt;</a:t>
            </a:r>
          </a:p>
        </p:txBody>
      </p:sp>
      <p:grpSp>
        <p:nvGrpSpPr>
          <p:cNvPr id="60" name="Group 59">
            <a:extLst>
              <a:ext uri="{FF2B5EF4-FFF2-40B4-BE49-F238E27FC236}">
                <a16:creationId xmlns:a16="http://schemas.microsoft.com/office/drawing/2014/main" id="{E390843A-AEE5-4F78-B9EA-611D26ABD087}"/>
              </a:ext>
            </a:extLst>
          </p:cNvPr>
          <p:cNvGrpSpPr/>
          <p:nvPr/>
        </p:nvGrpSpPr>
        <p:grpSpPr>
          <a:xfrm>
            <a:off x="3420470" y="5100615"/>
            <a:ext cx="8447919" cy="1137198"/>
            <a:chOff x="3436888" y="5127954"/>
            <a:chExt cx="8450326" cy="1137519"/>
          </a:xfrm>
          <a:solidFill>
            <a:schemeClr val="accent3">
              <a:lumMod val="40000"/>
              <a:lumOff val="60000"/>
            </a:schemeClr>
          </a:solidFill>
        </p:grpSpPr>
        <p:sp>
          <p:nvSpPr>
            <p:cNvPr id="63" name="Rectangle 62">
              <a:extLst>
                <a:ext uri="{FF2B5EF4-FFF2-40B4-BE49-F238E27FC236}">
                  <a16:creationId xmlns:a16="http://schemas.microsoft.com/office/drawing/2014/main" id="{774BCFCC-10B3-4937-903E-64896E2704AA}"/>
                </a:ext>
              </a:extLst>
            </p:cNvPr>
            <p:cNvSpPr/>
            <p:nvPr/>
          </p:nvSpPr>
          <p:spPr bwMode="auto">
            <a:xfrm>
              <a:off x="9119384"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Analytics</a:t>
              </a:r>
            </a:p>
          </p:txBody>
        </p:sp>
        <p:sp>
          <p:nvSpPr>
            <p:cNvPr id="64" name="Rectangle 63">
              <a:extLst>
                <a:ext uri="{FF2B5EF4-FFF2-40B4-BE49-F238E27FC236}">
                  <a16:creationId xmlns:a16="http://schemas.microsoft.com/office/drawing/2014/main" id="{899ABF54-14D6-4AC4-A200-10C0C38496FA}"/>
                </a:ext>
              </a:extLst>
            </p:cNvPr>
            <p:cNvSpPr/>
            <p:nvPr/>
          </p:nvSpPr>
          <p:spPr bwMode="auto">
            <a:xfrm>
              <a:off x="3436888"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Database</a:t>
              </a:r>
            </a:p>
          </p:txBody>
        </p:sp>
        <p:sp>
          <p:nvSpPr>
            <p:cNvPr id="65" name="Rectangle 64">
              <a:extLst>
                <a:ext uri="{FF2B5EF4-FFF2-40B4-BE49-F238E27FC236}">
                  <a16:creationId xmlns:a16="http://schemas.microsoft.com/office/drawing/2014/main" id="{C765F826-874D-4F79-A156-3591A287363D}"/>
                </a:ext>
              </a:extLst>
            </p:cNvPr>
            <p:cNvSpPr/>
            <p:nvPr/>
          </p:nvSpPr>
          <p:spPr bwMode="auto">
            <a:xfrm>
              <a:off x="4857512"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Storage</a:t>
              </a:r>
            </a:p>
          </p:txBody>
        </p:sp>
        <p:sp>
          <p:nvSpPr>
            <p:cNvPr id="69" name="Rectangle 68">
              <a:extLst>
                <a:ext uri="{FF2B5EF4-FFF2-40B4-BE49-F238E27FC236}">
                  <a16:creationId xmlns:a16="http://schemas.microsoft.com/office/drawing/2014/main" id="{66B59588-E391-48B8-9BB6-BB471AC3BB40}"/>
                </a:ext>
              </a:extLst>
            </p:cNvPr>
            <p:cNvSpPr/>
            <p:nvPr/>
          </p:nvSpPr>
          <p:spPr bwMode="auto">
            <a:xfrm>
              <a:off x="7698759"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IoT</a:t>
              </a:r>
            </a:p>
          </p:txBody>
        </p:sp>
        <p:sp>
          <p:nvSpPr>
            <p:cNvPr id="70" name="Rectangle 69">
              <a:extLst>
                <a:ext uri="{FF2B5EF4-FFF2-40B4-BE49-F238E27FC236}">
                  <a16:creationId xmlns:a16="http://schemas.microsoft.com/office/drawing/2014/main" id="{AB16068F-8725-484E-BDF6-D2C8F603C413}"/>
                </a:ext>
              </a:extLst>
            </p:cNvPr>
            <p:cNvSpPr/>
            <p:nvPr/>
          </p:nvSpPr>
          <p:spPr bwMode="auto">
            <a:xfrm>
              <a:off x="6278135" y="5127955"/>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dirty="0">
                  <a:solidFill>
                    <a:schemeClr val="bg1"/>
                  </a:solidFill>
                  <a:latin typeface="Segoe UI"/>
                  <a:cs typeface="Segoe UI" pitchFamily="34" charset="0"/>
                </a:rPr>
                <a:t>Security</a:t>
              </a:r>
            </a:p>
          </p:txBody>
        </p:sp>
        <p:sp>
          <p:nvSpPr>
            <p:cNvPr id="90" name="Rectangle 89">
              <a:extLst>
                <a:ext uri="{FF2B5EF4-FFF2-40B4-BE49-F238E27FC236}">
                  <a16:creationId xmlns:a16="http://schemas.microsoft.com/office/drawing/2014/main" id="{BE8D6306-77FD-439B-82F2-2049536DE9C5}"/>
                </a:ext>
              </a:extLst>
            </p:cNvPr>
            <p:cNvSpPr/>
            <p:nvPr/>
          </p:nvSpPr>
          <p:spPr bwMode="auto">
            <a:xfrm>
              <a:off x="10540006" y="5127954"/>
              <a:ext cx="1347208" cy="113751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21" rIns="0" bIns="146221" numCol="1" spcCol="0" rtlCol="0" fromWordArt="0" anchor="t" anchorCtr="0" forceAA="0" compatLnSpc="1">
              <a:prstTxWarp prst="textNoShape">
                <a:avLst/>
              </a:prstTxWarp>
              <a:noAutofit/>
            </a:bodyPr>
            <a:lstStyle/>
            <a:p>
              <a:pPr algn="ctr" defTabSz="931839" fontAlgn="base">
                <a:lnSpc>
                  <a:spcPct val="90000"/>
                </a:lnSpc>
                <a:spcBef>
                  <a:spcPct val="0"/>
                </a:spcBef>
                <a:spcAft>
                  <a:spcPct val="0"/>
                </a:spcAft>
                <a:defRPr/>
              </a:pPr>
              <a:r>
                <a:rPr lang="en-US" sz="2040" kern="0">
                  <a:solidFill>
                    <a:schemeClr val="bg1"/>
                  </a:solidFill>
                  <a:latin typeface="Segoe UI"/>
                  <a:cs typeface="Segoe UI" pitchFamily="34" charset="0"/>
                </a:rPr>
                <a:t>Intelligence</a:t>
              </a:r>
            </a:p>
          </p:txBody>
        </p:sp>
        <p:pic>
          <p:nvPicPr>
            <p:cNvPr id="91" name="Picture 2" descr="Image result for azure cosmos db icon">
              <a:hlinkClick r:id="rId4"/>
              <a:extLst>
                <a:ext uri="{FF2B5EF4-FFF2-40B4-BE49-F238E27FC236}">
                  <a16:creationId xmlns:a16="http://schemas.microsoft.com/office/drawing/2014/main" id="{DBB04AEF-655D-4642-A700-6F45601912E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3676192" y="5693269"/>
              <a:ext cx="813698" cy="427191"/>
            </a:xfrm>
            <a:prstGeom prst="rect">
              <a:avLst/>
            </a:prstGeom>
            <a:noFill/>
            <a:ln>
              <a:noFill/>
            </a:ln>
          </p:spPr>
        </p:pic>
        <p:pic>
          <p:nvPicPr>
            <p:cNvPr id="92" name="Picture 91">
              <a:hlinkClick r:id="rId7"/>
              <a:extLst>
                <a:ext uri="{FF2B5EF4-FFF2-40B4-BE49-F238E27FC236}">
                  <a16:creationId xmlns:a16="http://schemas.microsoft.com/office/drawing/2014/main" id="{32AA499B-4E7A-4B24-B5BF-9DD7326100B9}"/>
                </a:ext>
              </a:extLst>
            </p:cNvPr>
            <p:cNvPicPr>
              <a:picLocks noChangeAspect="1"/>
            </p:cNvPicPr>
            <p:nvPr/>
          </p:nvPicPr>
          <p:blipFill>
            <a:blip r:embed="rId8">
              <a:biLevel thresh="75000"/>
            </a:blip>
            <a:stretch>
              <a:fillRect/>
            </a:stretch>
          </p:blipFill>
          <p:spPr>
            <a:xfrm>
              <a:off x="5286148" y="5693269"/>
              <a:ext cx="489933" cy="424740"/>
            </a:xfrm>
            <a:prstGeom prst="rect">
              <a:avLst/>
            </a:prstGeom>
            <a:noFill/>
          </p:spPr>
        </p:pic>
        <p:pic>
          <p:nvPicPr>
            <p:cNvPr id="93" name="Picture 6" descr="Related image">
              <a:hlinkClick r:id="rId9"/>
              <a:extLst>
                <a:ext uri="{FF2B5EF4-FFF2-40B4-BE49-F238E27FC236}">
                  <a16:creationId xmlns:a16="http://schemas.microsoft.com/office/drawing/2014/main" id="{D0B35D62-5B1A-4438-B13F-BBDE816C3E98}"/>
                </a:ext>
              </a:extLst>
            </p:cNvPr>
            <p:cNvPicPr>
              <a:picLocks noChangeAspect="1" noChangeArrowheads="1"/>
            </p:cNvPicPr>
            <p:nvPr/>
          </p:nvPicPr>
          <p:blipFill rotWithShape="1">
            <a:blip r:embed="rId10">
              <a:biLevel thresh="50000"/>
              <a:extLst>
                <a:ext uri="{28A0092B-C50C-407E-A947-70E740481C1C}">
                  <a14:useLocalDpi xmlns:a14="http://schemas.microsoft.com/office/drawing/2010/main" val="0"/>
                </a:ext>
              </a:extLst>
            </a:blip>
            <a:srcRect t="15849" b="15314"/>
            <a:stretch/>
          </p:blipFill>
          <p:spPr bwMode="auto">
            <a:xfrm>
              <a:off x="10930665" y="5717080"/>
              <a:ext cx="565889" cy="389540"/>
            </a:xfrm>
            <a:prstGeom prst="rect">
              <a:avLst/>
            </a:prstGeom>
            <a:noFill/>
          </p:spPr>
        </p:pic>
        <p:pic>
          <p:nvPicPr>
            <p:cNvPr id="94" name="Picture 8" descr="Image result for azure stream analytics icon">
              <a:hlinkClick r:id="rId11"/>
              <a:extLst>
                <a:ext uri="{FF2B5EF4-FFF2-40B4-BE49-F238E27FC236}">
                  <a16:creationId xmlns:a16="http://schemas.microsoft.com/office/drawing/2014/main" id="{CEB705E5-A4AC-4B6E-A2BC-1326E58CB5E5}"/>
                </a:ext>
              </a:extLst>
            </p:cNvPr>
            <p:cNvPicPr>
              <a:picLocks noChangeAspect="1" noChangeArrowheads="1"/>
            </p:cNvPicPr>
            <p:nvPr/>
          </p:nvPicPr>
          <p:blipFill rotWithShape="1">
            <a:blip r:embed="rId12">
              <a:biLevel thresh="75000"/>
              <a:extLst>
                <a:ext uri="{28A0092B-C50C-407E-A947-70E740481C1C}">
                  <a14:useLocalDpi xmlns:a14="http://schemas.microsoft.com/office/drawing/2010/main" val="0"/>
                </a:ext>
              </a:extLst>
            </a:blip>
            <a:srcRect t="7228" b="7991"/>
            <a:stretch/>
          </p:blipFill>
          <p:spPr bwMode="auto">
            <a:xfrm>
              <a:off x="9519103" y="5669419"/>
              <a:ext cx="547763" cy="464408"/>
            </a:xfrm>
            <a:prstGeom prst="rect">
              <a:avLst/>
            </a:prstGeom>
            <a:noFill/>
          </p:spPr>
        </p:pic>
        <p:pic>
          <p:nvPicPr>
            <p:cNvPr id="95" name="Picture 10" descr="Image result for azure IoT icon">
              <a:hlinkClick r:id="rId13"/>
              <a:extLst>
                <a:ext uri="{FF2B5EF4-FFF2-40B4-BE49-F238E27FC236}">
                  <a16:creationId xmlns:a16="http://schemas.microsoft.com/office/drawing/2014/main" id="{D79F01F8-EDB1-40ED-83D3-219232EC87DB}"/>
                </a:ext>
              </a:extLst>
            </p:cNvPr>
            <p:cNvPicPr>
              <a:picLocks noChangeAspect="1" noChangeArrowheads="1"/>
            </p:cNvPicPr>
            <p:nvPr/>
          </p:nvPicPr>
          <p:blipFill rotWithShape="1">
            <a:blip r:embed="rId14">
              <a:biLevel thresh="75000"/>
              <a:extLst>
                <a:ext uri="{28A0092B-C50C-407E-A947-70E740481C1C}">
                  <a14:useLocalDpi xmlns:a14="http://schemas.microsoft.com/office/drawing/2010/main" val="0"/>
                </a:ext>
              </a:extLst>
            </a:blip>
            <a:srcRect l="23028" r="23306"/>
            <a:stretch/>
          </p:blipFill>
          <p:spPr bwMode="auto">
            <a:xfrm>
              <a:off x="8165642" y="5699169"/>
              <a:ext cx="413435" cy="404446"/>
            </a:xfrm>
            <a:prstGeom prst="rect">
              <a:avLst/>
            </a:prstGeom>
            <a:noFill/>
          </p:spPr>
        </p:pic>
        <p:pic>
          <p:nvPicPr>
            <p:cNvPr id="97" name="Picture 12" descr="Image result for azure active directory icon">
              <a:hlinkClick r:id="rId15"/>
              <a:extLst>
                <a:ext uri="{FF2B5EF4-FFF2-40B4-BE49-F238E27FC236}">
                  <a16:creationId xmlns:a16="http://schemas.microsoft.com/office/drawing/2014/main" id="{A787269B-4392-4981-BB45-2255BA716989}"/>
                </a:ext>
              </a:extLst>
            </p:cNvPr>
            <p:cNvPicPr>
              <a:picLocks noChangeAspect="1" noChangeArrowheads="1"/>
            </p:cNvPicPr>
            <p:nvPr/>
          </p:nvPicPr>
          <p:blipFill>
            <a:blip r:embed="rId16">
              <a:biLevel thresh="75000"/>
              <a:extLst>
                <a:ext uri="{28A0092B-C50C-407E-A947-70E740481C1C}">
                  <a14:useLocalDpi xmlns:a14="http://schemas.microsoft.com/office/drawing/2010/main" val="0"/>
                </a:ext>
              </a:extLst>
            </a:blip>
            <a:srcRect/>
            <a:stretch>
              <a:fillRect/>
            </a:stretch>
          </p:blipFill>
          <p:spPr bwMode="auto">
            <a:xfrm>
              <a:off x="6725046" y="5680462"/>
              <a:ext cx="453369" cy="453369"/>
            </a:xfrm>
            <a:prstGeom prst="rect">
              <a:avLst/>
            </a:prstGeom>
            <a:noFill/>
          </p:spPr>
        </p:pic>
      </p:grpSp>
    </p:spTree>
    <p:extLst>
      <p:ext uri="{BB962C8B-B14F-4D97-AF65-F5344CB8AC3E}">
        <p14:creationId xmlns:p14="http://schemas.microsoft.com/office/powerpoint/2010/main" val="2841235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Logic Apps</a:t>
            </a:r>
          </a:p>
        </p:txBody>
      </p:sp>
    </p:spTree>
    <p:extLst>
      <p:ext uri="{BB962C8B-B14F-4D97-AF65-F5344CB8AC3E}">
        <p14:creationId xmlns:p14="http://schemas.microsoft.com/office/powerpoint/2010/main" val="25407171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2556196-E22A-F340-8195-463081232E4C}"/>
              </a:ext>
            </a:extLst>
          </p:cNvPr>
          <p:cNvSpPr>
            <a:spLocks noGrp="1"/>
          </p:cNvSpPr>
          <p:nvPr>
            <p:ph type="body" sz="quarter" idx="13"/>
          </p:nvPr>
        </p:nvSpPr>
        <p:spPr>
          <a:xfrm>
            <a:off x="651945" y="2144678"/>
            <a:ext cx="7478423" cy="8144098"/>
          </a:xfrm>
        </p:spPr>
        <p:txBody>
          <a:bodyPr/>
          <a:lstStyle/>
          <a:p>
            <a:pPr>
              <a:spcAft>
                <a:spcPts val="2400"/>
              </a:spcAft>
            </a:pPr>
            <a:r>
              <a:rPr lang="en-US"/>
              <a:t>Fast integrations using a visual designer and workflow creation with triggers and actions</a:t>
            </a:r>
          </a:p>
          <a:p>
            <a:pPr>
              <a:spcAft>
                <a:spcPts val="2400"/>
              </a:spcAft>
            </a:pPr>
            <a:r>
              <a:rPr lang="en-US"/>
              <a:t>Connect applications, data, and services</a:t>
            </a:r>
          </a:p>
          <a:p>
            <a:pPr>
              <a:spcAft>
                <a:spcPts val="2400"/>
              </a:spcAft>
            </a:pPr>
            <a:r>
              <a:rPr lang="en-US"/>
              <a:t>Connect and orchestrate Azure Functions</a:t>
            </a:r>
          </a:p>
          <a:p>
            <a:endParaRPr lang="en-US"/>
          </a:p>
        </p:txBody>
      </p:sp>
      <p:sp>
        <p:nvSpPr>
          <p:cNvPr id="4" name="Title 3">
            <a:extLst>
              <a:ext uri="{FF2B5EF4-FFF2-40B4-BE49-F238E27FC236}">
                <a16:creationId xmlns:a16="http://schemas.microsoft.com/office/drawing/2014/main" id="{AF2445CB-4FFF-9044-8579-14A8167816D9}"/>
              </a:ext>
            </a:extLst>
          </p:cNvPr>
          <p:cNvSpPr>
            <a:spLocks noGrp="1"/>
          </p:cNvSpPr>
          <p:nvPr>
            <p:ph type="title"/>
          </p:nvPr>
        </p:nvSpPr>
        <p:spPr/>
        <p:txBody>
          <a:bodyPr/>
          <a:lstStyle/>
          <a:p>
            <a:r>
              <a:rPr lang="en-US"/>
              <a:t>Integration as a Services (iPaaS)</a:t>
            </a:r>
          </a:p>
        </p:txBody>
      </p:sp>
      <p:pic>
        <p:nvPicPr>
          <p:cNvPr id="8" name="Content Placeholder 14">
            <a:extLst>
              <a:ext uri="{FF2B5EF4-FFF2-40B4-BE49-F238E27FC236}">
                <a16:creationId xmlns:a16="http://schemas.microsoft.com/office/drawing/2014/main" id="{C850FD79-F424-4EE9-853F-F935F52C69DF}"/>
              </a:ext>
            </a:extLst>
          </p:cNvPr>
          <p:cNvPicPr>
            <a:picLocks noGrp="1" noChangeAspect="1"/>
          </p:cNvPicPr>
          <p:nvPr>
            <p:ph sz="quarter" idx="36"/>
          </p:nvPr>
        </p:nvPicPr>
        <p:blipFill>
          <a:blip r:embed="rId3">
            <a:extLst>
              <a:ext uri="{96DAC541-7B7A-43D3-8B79-37D633B846F1}">
                <asvg:svgBlip xmlns:asvg="http://schemas.microsoft.com/office/drawing/2016/SVG/main" r:embed="rId4"/>
              </a:ext>
            </a:extLst>
          </a:blip>
          <a:stretch>
            <a:fillRect/>
          </a:stretch>
        </p:blipFill>
        <p:spPr>
          <a:xfrm>
            <a:off x="9415425" y="2645882"/>
            <a:ext cx="2488562" cy="2488562"/>
          </a:xfrm>
        </p:spPr>
      </p:pic>
    </p:spTree>
    <p:extLst>
      <p:ext uri="{BB962C8B-B14F-4D97-AF65-F5344CB8AC3E}">
        <p14:creationId xmlns:p14="http://schemas.microsoft.com/office/powerpoint/2010/main" val="329747232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661C-716C-4969-8044-8479ED8E48BE}"/>
              </a:ext>
            </a:extLst>
          </p:cNvPr>
          <p:cNvSpPr>
            <a:spLocks noGrp="1"/>
          </p:cNvSpPr>
          <p:nvPr>
            <p:ph type="title"/>
          </p:nvPr>
        </p:nvSpPr>
        <p:spPr>
          <a:xfrm>
            <a:off x="596711" y="3040994"/>
            <a:ext cx="4243345" cy="624145"/>
          </a:xfrm>
        </p:spPr>
        <p:txBody>
          <a:bodyPr/>
          <a:lstStyle/>
          <a:p>
            <a:r>
              <a:rPr lang="en-US" dirty="0"/>
              <a:t>Visual workflow designer</a:t>
            </a:r>
          </a:p>
        </p:txBody>
      </p:sp>
      <p:pic>
        <p:nvPicPr>
          <p:cNvPr id="5" name="Picture Placeholder 4" descr="Screen capture of an Azure Logic App where we see multiple action into the Visual designer.">
            <a:extLst>
              <a:ext uri="{FF2B5EF4-FFF2-40B4-BE49-F238E27FC236}">
                <a16:creationId xmlns:a16="http://schemas.microsoft.com/office/drawing/2014/main" id="{C26CF669-9AC2-41E9-8800-535AB44D6BEC}"/>
              </a:ext>
            </a:extLst>
          </p:cNvPr>
          <p:cNvPicPr>
            <a:picLocks noGrp="1" noChangeAspect="1"/>
          </p:cNvPicPr>
          <p:nvPr>
            <p:ph type="pic" sz="quarter" idx="11"/>
          </p:nvPr>
        </p:nvPicPr>
        <p:blipFill rotWithShape="1">
          <a:blip r:embed="rId4"/>
          <a:srcRect l="-2224" t="-8952" r="-2224" b="-8952"/>
          <a:stretch/>
        </p:blipFill>
        <p:spPr>
          <a:xfrm>
            <a:off x="5441068" y="-1"/>
            <a:ext cx="6994525" cy="6994525"/>
          </a:xfrm>
          <a:prstGeom prst="rect">
            <a:avLst/>
          </a:prstGeom>
          <a:solidFill>
            <a:srgbClr val="F2F2F2"/>
          </a:solidFill>
        </p:spPr>
      </p:pic>
    </p:spTree>
    <p:extLst>
      <p:ext uri="{BB962C8B-B14F-4D97-AF65-F5344CB8AC3E}">
        <p14:creationId xmlns:p14="http://schemas.microsoft.com/office/powerpoint/2010/main" val="1984399700"/>
      </p:ext>
    </p:extLst>
  </p:cSld>
  <p:clrMapOvr>
    <a:masterClrMapping/>
  </p:clrMapOvr>
  <p:transition>
    <p:fade/>
  </p:transition>
  <p:extLst>
    <p:ext uri="{6950BFC3-D8DA-4A85-94F7-54DA5524770B}">
      <p188:commentRel xmlns:p188="http://schemas.microsoft.com/office/powerpoint/2018/8/main"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en-NZ">
                <a:gradFill>
                  <a:gsLst>
                    <a:gs pos="1250">
                      <a:schemeClr val="bg1"/>
                    </a:gs>
                    <a:gs pos="100000">
                      <a:schemeClr val="bg1"/>
                    </a:gs>
                  </a:gsLst>
                  <a:lin ang="5400000" scaled="0"/>
                </a:gradFill>
              </a:rPr>
              <a:t>Logic Apps connects everything</a:t>
            </a:r>
          </a:p>
        </p:txBody>
      </p:sp>
      <p:sp>
        <p:nvSpPr>
          <p:cNvPr id="9" name="Text Placeholder 8">
            <a:extLst>
              <a:ext uri="{FF2B5EF4-FFF2-40B4-BE49-F238E27FC236}">
                <a16:creationId xmlns:a16="http://schemas.microsoft.com/office/drawing/2014/main" id="{0F7C051E-590C-4A88-98A9-47696245EC6A}"/>
              </a:ext>
            </a:extLst>
          </p:cNvPr>
          <p:cNvSpPr>
            <a:spLocks noGrp="1"/>
          </p:cNvSpPr>
          <p:nvPr>
            <p:ph type="body" sz="quarter" idx="10"/>
          </p:nvPr>
        </p:nvSpPr>
        <p:spPr/>
        <p:txBody>
          <a:bodyPr/>
          <a:lstStyle/>
          <a:p>
            <a:endParaRPr lang="en-US"/>
          </a:p>
        </p:txBody>
      </p:sp>
      <p:cxnSp>
        <p:nvCxnSpPr>
          <p:cNvPr id="76" name="Straight Connector 75"/>
          <p:cNvCxnSpPr/>
          <p:nvPr/>
        </p:nvCxnSpPr>
        <p:spPr>
          <a:xfrm flipV="1">
            <a:off x="8550006" y="2444315"/>
            <a:ext cx="0" cy="776009"/>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57" name="Group 156"/>
          <p:cNvGrpSpPr/>
          <p:nvPr/>
        </p:nvGrpSpPr>
        <p:grpSpPr>
          <a:xfrm>
            <a:off x="6663847" y="643087"/>
            <a:ext cx="1476100" cy="2388202"/>
            <a:chOff x="6482027" y="881592"/>
            <a:chExt cx="1528456" cy="2684511"/>
          </a:xfrm>
        </p:grpSpPr>
        <p:cxnSp>
          <p:nvCxnSpPr>
            <p:cNvPr id="138" name="Straight Connector 137"/>
            <p:cNvCxnSpPr/>
            <p:nvPr/>
          </p:nvCxnSpPr>
          <p:spPr>
            <a:xfrm flipV="1">
              <a:off x="7245322" y="881592"/>
              <a:ext cx="15216" cy="2684511"/>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6496361" y="881592"/>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H="1">
              <a:off x="6496361" y="1776428"/>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H="1">
              <a:off x="6482028" y="2671263"/>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flipH="1">
              <a:off x="6482027" y="3566099"/>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flipH="1">
              <a:off x="7241366" y="2209075"/>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960753" y="1985917"/>
            <a:ext cx="1845443" cy="496975"/>
          </a:xfrm>
          <a:prstGeom prst="rect">
            <a:avLst/>
          </a:prstGeom>
          <a:noFill/>
        </p:spPr>
        <p:txBody>
          <a:bodyPr wrap="none" lIns="182773" tIns="146218" rIns="182773" bIns="146218" rtlCol="0">
            <a:spAutoFit/>
          </a:bodyPr>
          <a:lstStyle/>
          <a:p>
            <a:pPr algn="r" defTabSz="913896">
              <a:lnSpc>
                <a:spcPct val="90000"/>
              </a:lnSpc>
              <a:spcAft>
                <a:spcPts val="600"/>
              </a:spcAft>
              <a:defRPr/>
            </a:pPr>
            <a:r>
              <a:rPr lang="en-US" sz="1428" kern="0">
                <a:gradFill>
                  <a:gsLst>
                    <a:gs pos="51327">
                      <a:schemeClr val="accent1"/>
                    </a:gs>
                    <a:gs pos="76000">
                      <a:schemeClr val="accent1"/>
                    </a:gs>
                  </a:gsLst>
                  <a:lin ang="5400000" scaled="0"/>
                </a:gradFill>
                <a:latin typeface="Segoe UI"/>
              </a:rPr>
              <a:t>Cognitive services</a:t>
            </a:r>
          </a:p>
        </p:txBody>
      </p:sp>
      <p:pic>
        <p:nvPicPr>
          <p:cNvPr id="58" name="Picture 5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82678" y="1984691"/>
            <a:ext cx="516000" cy="495251"/>
          </a:xfrm>
          <a:prstGeom prst="rect">
            <a:avLst/>
          </a:prstGeom>
        </p:spPr>
      </p:pic>
      <p:sp>
        <p:nvSpPr>
          <p:cNvPr id="60" name="TextBox 59"/>
          <p:cNvSpPr txBox="1"/>
          <p:nvPr/>
        </p:nvSpPr>
        <p:spPr>
          <a:xfrm>
            <a:off x="5379146" y="1350440"/>
            <a:ext cx="1232900" cy="201683"/>
          </a:xfrm>
          <a:prstGeom prst="rect">
            <a:avLst/>
          </a:prstGeom>
          <a:noFill/>
        </p:spPr>
        <p:txBody>
          <a:bodyPr wrap="square" lIns="0" tIns="0" rIns="0" bIns="0" rtlCol="0">
            <a:spAutoFit/>
          </a:bodyPr>
          <a:lstStyle>
            <a:defPPr>
              <a:defRPr lang="en-US"/>
            </a:defPPr>
            <a:lvl1pPr lvl="0" algn="ctr" defTabSz="914400">
              <a:lnSpc>
                <a:spcPct val="90000"/>
              </a:lnSpc>
              <a:spcAft>
                <a:spcPts val="600"/>
              </a:spcAft>
              <a:defRPr sz="1400" kern="0">
                <a:gradFill>
                  <a:gsLst>
                    <a:gs pos="2917">
                      <a:schemeClr val="bg2">
                        <a:lumMod val="50000"/>
                      </a:schemeClr>
                    </a:gs>
                    <a:gs pos="30000">
                      <a:schemeClr val="bg2">
                        <a:lumMod val="50000"/>
                      </a:schemeClr>
                    </a:gs>
                  </a:gsLst>
                  <a:lin ang="5400000" scaled="0"/>
                </a:gradFill>
              </a:defRPr>
            </a:lvl1pPr>
          </a:lstStyle>
          <a:p>
            <a:pPr algn="r" defTabSz="1242887">
              <a:spcAft>
                <a:spcPts val="612"/>
              </a:spcAft>
              <a:defRPr/>
            </a:pPr>
            <a:r>
              <a:rPr lang="en-US" sz="1428">
                <a:gradFill>
                  <a:gsLst>
                    <a:gs pos="51327">
                      <a:schemeClr val="accent1"/>
                    </a:gs>
                    <a:gs pos="76000">
                      <a:schemeClr val="accent1"/>
                    </a:gs>
                  </a:gsLst>
                  <a:lin ang="5400000" scaled="0"/>
                </a:gradFill>
                <a:latin typeface="Segoe UI"/>
              </a:rPr>
              <a:t>Service bus</a:t>
            </a:r>
          </a:p>
        </p:txBody>
      </p:sp>
      <p:sp>
        <p:nvSpPr>
          <p:cNvPr id="61" name="TextBox 60"/>
          <p:cNvSpPr txBox="1"/>
          <p:nvPr/>
        </p:nvSpPr>
        <p:spPr>
          <a:xfrm>
            <a:off x="5204654" y="2901338"/>
            <a:ext cx="1407392" cy="197746"/>
          </a:xfrm>
          <a:prstGeom prst="rect">
            <a:avLst/>
          </a:prstGeom>
          <a:noFill/>
        </p:spPr>
        <p:txBody>
          <a:bodyPr wrap="square" lIns="0" tIns="0" rIns="0" bIns="0" rtlCol="0">
            <a:spAutoFit/>
          </a:bodyPr>
          <a:lstStyle>
            <a:defPPr>
              <a:defRPr lang="en-US"/>
            </a:defPPr>
            <a:lvl1pPr lvl="0" algn="ctr" defTabSz="914400">
              <a:lnSpc>
                <a:spcPct val="90000"/>
              </a:lnSpc>
              <a:spcAft>
                <a:spcPts val="600"/>
              </a:spcAft>
              <a:defRPr sz="1400" kern="0">
                <a:gradFill>
                  <a:gsLst>
                    <a:gs pos="2917">
                      <a:schemeClr val="bg2">
                        <a:lumMod val="50000"/>
                      </a:schemeClr>
                    </a:gs>
                    <a:gs pos="30000">
                      <a:schemeClr val="bg2">
                        <a:lumMod val="50000"/>
                      </a:schemeClr>
                    </a:gs>
                  </a:gsLst>
                  <a:lin ang="5400000" scaled="0"/>
                </a:gradFill>
              </a:defRPr>
            </a:lvl1pPr>
          </a:lstStyle>
          <a:p>
            <a:pPr algn="r" defTabSz="1242887">
              <a:spcAft>
                <a:spcPts val="612"/>
              </a:spcAft>
              <a:defRPr/>
            </a:pPr>
            <a:r>
              <a:rPr lang="en-US" sz="1428">
                <a:gradFill>
                  <a:gsLst>
                    <a:gs pos="51327">
                      <a:schemeClr val="accent1"/>
                    </a:gs>
                    <a:gs pos="76000">
                      <a:schemeClr val="accent1"/>
                    </a:gs>
                  </a:gsLst>
                  <a:lin ang="5400000" scaled="0"/>
                </a:gradFill>
                <a:latin typeface="Segoe UI"/>
              </a:rPr>
              <a:t>Machine learning </a:t>
            </a:r>
          </a:p>
        </p:txBody>
      </p:sp>
      <p:pic>
        <p:nvPicPr>
          <p:cNvPr id="63" name="Picture 6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785344" y="2815359"/>
            <a:ext cx="369868" cy="340714"/>
          </a:xfrm>
          <a:prstGeom prst="rect">
            <a:avLst/>
          </a:prstGeom>
        </p:spPr>
      </p:pic>
      <p:sp>
        <p:nvSpPr>
          <p:cNvPr id="142" name="Rectangle 141"/>
          <p:cNvSpPr/>
          <p:nvPr/>
        </p:nvSpPr>
        <p:spPr bwMode="auto">
          <a:xfrm>
            <a:off x="4997592" y="569802"/>
            <a:ext cx="1614453" cy="201683"/>
          </a:xfrm>
          <a:prstGeom prst="rect">
            <a:avLst/>
          </a:prstGeom>
          <a:noFill/>
          <a:ln w="130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931778" fontAlgn="base">
              <a:lnSpc>
                <a:spcPct val="90000"/>
              </a:lnSpc>
              <a:spcBef>
                <a:spcPct val="0"/>
              </a:spcBef>
              <a:spcAft>
                <a:spcPct val="0"/>
              </a:spcAft>
              <a:defRPr/>
            </a:pPr>
            <a:r>
              <a:rPr lang="en-US" sz="1428" kern="0">
                <a:gradFill>
                  <a:gsLst>
                    <a:gs pos="51327">
                      <a:schemeClr val="accent1"/>
                    </a:gs>
                    <a:gs pos="76000">
                      <a:schemeClr val="accent1"/>
                    </a:gs>
                  </a:gsLst>
                  <a:lin ang="5400000" scaled="0"/>
                </a:gradFill>
                <a:latin typeface="Segoe UI"/>
              </a:rPr>
              <a:t>Azure Functions</a:t>
            </a:r>
          </a:p>
        </p:txBody>
      </p:sp>
      <p:pic>
        <p:nvPicPr>
          <p:cNvPr id="75" name="Picture 74"/>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299867" y="1292320"/>
            <a:ext cx="312524" cy="287888"/>
          </a:xfrm>
          <a:prstGeom prst="rect">
            <a:avLst/>
          </a:prstGeom>
        </p:spPr>
      </p:pic>
      <p:pic>
        <p:nvPicPr>
          <p:cNvPr id="168" name="Picture 16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0659826" y="388586"/>
            <a:ext cx="650738" cy="599445"/>
          </a:xfrm>
          <a:prstGeom prst="rect">
            <a:avLst/>
          </a:prstGeom>
        </p:spPr>
      </p:pic>
      <p:grpSp>
        <p:nvGrpSpPr>
          <p:cNvPr id="6" name="Group 5"/>
          <p:cNvGrpSpPr/>
          <p:nvPr/>
        </p:nvGrpSpPr>
        <p:grpSpPr>
          <a:xfrm>
            <a:off x="7913407" y="1527492"/>
            <a:ext cx="1278128" cy="988220"/>
            <a:chOff x="7821929" y="1622064"/>
            <a:chExt cx="1297263" cy="1088841"/>
          </a:xfrm>
        </p:grpSpPr>
        <p:sp>
          <p:nvSpPr>
            <p:cNvPr id="41" name="TextBox 40"/>
            <p:cNvSpPr txBox="1"/>
            <p:nvPr/>
          </p:nvSpPr>
          <p:spPr>
            <a:xfrm>
              <a:off x="7821929" y="2163328"/>
              <a:ext cx="1297263" cy="547577"/>
            </a:xfrm>
            <a:prstGeom prst="rect">
              <a:avLst/>
            </a:prstGeom>
            <a:noFill/>
          </p:spPr>
          <p:txBody>
            <a:bodyPr wrap="none" lIns="182773" tIns="146218" rIns="182773" bIns="146218" rtlCol="0">
              <a:spAutoFit/>
            </a:bodyPr>
            <a:lstStyle/>
            <a:p>
              <a:pPr algn="r" defTabSz="1242887">
                <a:lnSpc>
                  <a:spcPct val="90000"/>
                </a:lnSpc>
                <a:spcAft>
                  <a:spcPts val="612"/>
                </a:spcAft>
                <a:defRPr/>
              </a:pPr>
              <a:r>
                <a:rPr lang="en-US" sz="1428" kern="0">
                  <a:gradFill>
                    <a:gsLst>
                      <a:gs pos="51327">
                        <a:schemeClr val="accent1"/>
                      </a:gs>
                      <a:gs pos="76000">
                        <a:schemeClr val="accent1"/>
                      </a:gs>
                    </a:gsLst>
                    <a:lin ang="5400000" scaled="0"/>
                  </a:gradFill>
                  <a:latin typeface="Segoe UI"/>
                </a:rPr>
                <a:t>Logic Apps</a:t>
              </a:r>
            </a:p>
          </p:txBody>
        </p:sp>
        <p:pic>
          <p:nvPicPr>
            <p:cNvPr id="8" name="Picture 7"/>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189160" y="1622064"/>
              <a:ext cx="618831" cy="618831"/>
            </a:xfrm>
            <a:prstGeom prst="rect">
              <a:avLst/>
            </a:prstGeom>
          </p:spPr>
        </p:pic>
      </p:grpSp>
      <p:pic>
        <p:nvPicPr>
          <p:cNvPr id="1028" name="Picture 4" descr="Image result for docusign logo"/>
          <p:cNvPicPr>
            <a:picLocks noChangeAspect="1" noChangeArrowheads="1"/>
          </p:cNvPicPr>
          <p:nvPr/>
        </p:nvPicPr>
        <p:blipFill rotWithShape="1">
          <a:blip r:embed="rId9" cstate="screen">
            <a:extLst>
              <a:ext uri="{28A0092B-C50C-407E-A947-70E740481C1C}">
                <a14:useLocalDpi xmlns:a14="http://schemas.microsoft.com/office/drawing/2010/main"/>
              </a:ext>
            </a:extLst>
          </a:blip>
          <a:srcRect/>
          <a:stretch/>
        </p:blipFill>
        <p:spPr bwMode="auto">
          <a:xfrm>
            <a:off x="10566989" y="2819389"/>
            <a:ext cx="1481251" cy="404519"/>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p:cNvGrpSpPr/>
          <p:nvPr/>
        </p:nvGrpSpPr>
        <p:grpSpPr>
          <a:xfrm flipH="1">
            <a:off x="8995290" y="643087"/>
            <a:ext cx="1476100" cy="2388202"/>
            <a:chOff x="6482027" y="881592"/>
            <a:chExt cx="1528456" cy="2684511"/>
          </a:xfrm>
        </p:grpSpPr>
        <p:cxnSp>
          <p:nvCxnSpPr>
            <p:cNvPr id="81" name="Straight Connector 80"/>
            <p:cNvCxnSpPr/>
            <p:nvPr/>
          </p:nvCxnSpPr>
          <p:spPr>
            <a:xfrm flipV="1">
              <a:off x="7245322" y="881592"/>
              <a:ext cx="15216" cy="2684511"/>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a:off x="6496361" y="881592"/>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496361" y="1776428"/>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482028" y="2671263"/>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6482027" y="3566099"/>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H="1">
              <a:off x="7241366" y="2209075"/>
              <a:ext cx="769117"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D1900456-8116-48F1-80C6-F76E3DE48CEF}"/>
              </a:ext>
            </a:extLst>
          </p:cNvPr>
          <p:cNvPicPr>
            <a:picLocks noChangeAspect="1"/>
          </p:cNvPicPr>
          <p:nvPr/>
        </p:nvPicPr>
        <p:blipFill>
          <a:blip r:embed="rId10"/>
          <a:stretch>
            <a:fillRect/>
          </a:stretch>
        </p:blipFill>
        <p:spPr>
          <a:xfrm>
            <a:off x="4737501" y="401463"/>
            <a:ext cx="483245" cy="483245"/>
          </a:xfrm>
          <a:prstGeom prst="rect">
            <a:avLst/>
          </a:prstGeom>
        </p:spPr>
      </p:pic>
      <p:pic>
        <p:nvPicPr>
          <p:cNvPr id="3" name="Picture 4" descr="https://vignette.wikia.nocookie.net/logopedia/images/1/1b/Dynamics-365-logo.png/revision/latest?cb=20170424132028">
            <a:extLst>
              <a:ext uri="{FF2B5EF4-FFF2-40B4-BE49-F238E27FC236}">
                <a16:creationId xmlns:a16="http://schemas.microsoft.com/office/drawing/2014/main" id="{4585375A-CD4D-4DD0-B6A5-ED0837B6287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477939" y="1926968"/>
            <a:ext cx="1219343" cy="541323"/>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6" descr="Image result for office 365 logo png">
            <a:extLst>
              <a:ext uri="{FF2B5EF4-FFF2-40B4-BE49-F238E27FC236}">
                <a16:creationId xmlns:a16="http://schemas.microsoft.com/office/drawing/2014/main" id="{105A6B3C-7B80-4EC4-8A1D-BC81D33E572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566996" y="1272615"/>
            <a:ext cx="1259912" cy="29004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FB567B7E-5E7F-4EEF-9B09-52395C7B147D}"/>
              </a:ext>
            </a:extLst>
          </p:cNvPr>
          <p:cNvGrpSpPr/>
          <p:nvPr/>
        </p:nvGrpSpPr>
        <p:grpSpPr>
          <a:xfrm>
            <a:off x="5538915" y="3403799"/>
            <a:ext cx="6077737" cy="2728961"/>
            <a:chOff x="5429937" y="3337361"/>
            <a:chExt cx="5959107" cy="2675695"/>
          </a:xfrm>
        </p:grpSpPr>
        <p:grpSp>
          <p:nvGrpSpPr>
            <p:cNvPr id="123" name="Group 122"/>
            <p:cNvGrpSpPr/>
            <p:nvPr/>
          </p:nvGrpSpPr>
          <p:grpSpPr>
            <a:xfrm>
              <a:off x="7325600" y="3337361"/>
              <a:ext cx="2199400" cy="701910"/>
              <a:chOff x="7299806" y="3473718"/>
              <a:chExt cx="2359882" cy="736456"/>
            </a:xfrm>
          </p:grpSpPr>
          <p:sp>
            <p:nvSpPr>
              <p:cNvPr id="124" name="TextBox 123"/>
              <p:cNvSpPr txBox="1"/>
              <p:nvPr/>
            </p:nvSpPr>
            <p:spPr>
              <a:xfrm>
                <a:off x="7299806" y="4002695"/>
                <a:ext cx="2359882" cy="207479"/>
              </a:xfrm>
              <a:prstGeom prst="rect">
                <a:avLst/>
              </a:prstGeom>
              <a:noFill/>
            </p:spPr>
            <p:txBody>
              <a:bodyPr wrap="square" lIns="0" tIns="0" rIns="0" bIns="0" rtlCol="0">
                <a:spAutoFit/>
              </a:bodyPr>
              <a:lstStyle/>
              <a:p>
                <a:pPr algn="ctr" defTabSz="1242887">
                  <a:lnSpc>
                    <a:spcPct val="90000"/>
                  </a:lnSpc>
                  <a:spcAft>
                    <a:spcPts val="612"/>
                  </a:spcAft>
                  <a:defRPr/>
                </a:pPr>
                <a:r>
                  <a:rPr lang="en-US" sz="1428" kern="0">
                    <a:latin typeface="Segoe UI"/>
                  </a:rPr>
                  <a:t>On-premises data gateway</a:t>
                </a:r>
              </a:p>
            </p:txBody>
          </p:sp>
          <p:grpSp>
            <p:nvGrpSpPr>
              <p:cNvPr id="126" name="Group 125"/>
              <p:cNvGrpSpPr/>
              <p:nvPr/>
            </p:nvGrpSpPr>
            <p:grpSpPr>
              <a:xfrm>
                <a:off x="8179408" y="3473718"/>
                <a:ext cx="556534" cy="447498"/>
                <a:chOff x="8100034" y="3465305"/>
                <a:chExt cx="556534" cy="447498"/>
              </a:xfrm>
            </p:grpSpPr>
            <p:sp>
              <p:nvSpPr>
                <p:cNvPr id="127" name="Freeform 128"/>
                <p:cNvSpPr>
                  <a:spLocks noChangeAspect="1"/>
                </p:cNvSpPr>
                <p:nvPr/>
              </p:nvSpPr>
              <p:spPr bwMode="white">
                <a:xfrm>
                  <a:off x="8100034" y="3465305"/>
                  <a:ext cx="556534" cy="307438"/>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noFill/>
                <a:ln w="34925">
                  <a:solidFill>
                    <a:schemeClr val="accent1"/>
                  </a:solidFill>
                </a:ln>
              </p:spPr>
              <p:txBody>
                <a:bodyPr vert="horz" wrap="square" lIns="91387" tIns="45692" rIns="91387" bIns="45692" numCol="1" anchor="t" anchorCtr="0" compatLnSpc="1">
                  <a:prstTxWarp prst="textNoShape">
                    <a:avLst/>
                  </a:prstTxWarp>
                </a:bodyPr>
                <a:lstStyle/>
                <a:p>
                  <a:pPr defTabSz="913858">
                    <a:defRPr/>
                  </a:pPr>
                  <a:endParaRPr lang="en-US" kern="0">
                    <a:latin typeface="Segoe UI"/>
                  </a:endParaRPr>
                </a:p>
              </p:txBody>
            </p:sp>
            <p:sp>
              <p:nvSpPr>
                <p:cNvPr id="128" name="Rectangle 127"/>
                <p:cNvSpPr/>
                <p:nvPr/>
              </p:nvSpPr>
              <p:spPr bwMode="auto">
                <a:xfrm>
                  <a:off x="8371887" y="3733781"/>
                  <a:ext cx="83932" cy="762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3" tIns="146218" rIns="182773" bIns="146218" numCol="1" spcCol="0" rtlCol="0" fromWordArt="0" anchor="t" anchorCtr="0" forceAA="0" compatLnSpc="1">
                  <a:prstTxWarp prst="textNoShape">
                    <a:avLst/>
                  </a:prstTxWarp>
                  <a:noAutofit/>
                </a:bodyPr>
                <a:lstStyle/>
                <a:p>
                  <a:pPr algn="ctr" defTabSz="931957" fontAlgn="base">
                    <a:lnSpc>
                      <a:spcPct val="90000"/>
                    </a:lnSpc>
                    <a:spcBef>
                      <a:spcPct val="0"/>
                    </a:spcBef>
                    <a:spcAft>
                      <a:spcPct val="0"/>
                    </a:spcAft>
                    <a:defRPr/>
                  </a:pPr>
                  <a:endParaRPr lang="en-US" sz="2400" kern="0" err="1">
                    <a:solidFill>
                      <a:schemeClr val="tx1"/>
                    </a:solidFill>
                    <a:latin typeface="Segoe UI"/>
                    <a:ea typeface="Segoe UI" pitchFamily="34" charset="0"/>
                    <a:cs typeface="Segoe UI" pitchFamily="34" charset="0"/>
                  </a:endParaRPr>
                </a:p>
              </p:txBody>
            </p:sp>
            <p:cxnSp>
              <p:nvCxnSpPr>
                <p:cNvPr id="129" name="Straight Arrow Connector 128"/>
                <p:cNvCxnSpPr/>
                <p:nvPr/>
              </p:nvCxnSpPr>
              <p:spPr>
                <a:xfrm>
                  <a:off x="8378495" y="3632682"/>
                  <a:ext cx="0" cy="280121"/>
                </a:xfrm>
                <a:prstGeom prst="straightConnector1">
                  <a:avLst/>
                </a:prstGeom>
                <a:ln w="41275">
                  <a:solidFill>
                    <a:schemeClr val="accent1"/>
                  </a:solidFill>
                  <a:headEnd type="triangle" w="med" len="sm"/>
                  <a:tailEnd type="triangle" w="med" len="sm"/>
                </a:ln>
              </p:spPr>
              <p:style>
                <a:lnRef idx="1">
                  <a:schemeClr val="accent1"/>
                </a:lnRef>
                <a:fillRef idx="0">
                  <a:schemeClr val="accent1"/>
                </a:fillRef>
                <a:effectRef idx="0">
                  <a:schemeClr val="accent1"/>
                </a:effectRef>
                <a:fontRef idx="minor">
                  <a:schemeClr val="tx1"/>
                </a:fontRef>
              </p:style>
            </p:cxnSp>
          </p:grpSp>
        </p:grpSp>
        <p:sp>
          <p:nvSpPr>
            <p:cNvPr id="22" name="TextBox 21"/>
            <p:cNvSpPr txBox="1"/>
            <p:nvPr/>
          </p:nvSpPr>
          <p:spPr>
            <a:xfrm>
              <a:off x="10114118" y="5684364"/>
              <a:ext cx="430316" cy="304787"/>
            </a:xfrm>
            <a:prstGeom prst="rect">
              <a:avLst/>
            </a:prstGeom>
            <a:noFill/>
          </p:spPr>
          <p:txBody>
            <a:bodyPr wrap="square" lIns="0" tIns="0" rIns="0" bIns="0" rtlCol="0">
              <a:spAutoFit/>
            </a:bodyPr>
            <a:lstStyle/>
            <a:p>
              <a:pPr algn="ctr" defTabSz="1242887">
                <a:lnSpc>
                  <a:spcPct val="90000"/>
                </a:lnSpc>
                <a:spcAft>
                  <a:spcPts val="612"/>
                </a:spcAft>
                <a:defRPr/>
              </a:pPr>
              <a:r>
                <a:rPr lang="en-US" sz="1122" kern="0" err="1">
                  <a:latin typeface="Segoe UI"/>
                </a:rPr>
                <a:t>BizTalkserver</a:t>
              </a:r>
              <a:endParaRPr lang="en-US" sz="1122" kern="0">
                <a:latin typeface="Segoe UI"/>
              </a:endParaRPr>
            </a:p>
          </p:txBody>
        </p:sp>
        <p:cxnSp>
          <p:nvCxnSpPr>
            <p:cNvPr id="14" name="Straight Connector 13"/>
            <p:cNvCxnSpPr/>
            <p:nvPr/>
          </p:nvCxnSpPr>
          <p:spPr>
            <a:xfrm flipV="1">
              <a:off x="8412696" y="4275183"/>
              <a:ext cx="0" cy="817587"/>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156312" y="4485494"/>
              <a:ext cx="2171503"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6168148"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7276407"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10369843" y="4482714"/>
              <a:ext cx="0" cy="610055"/>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8258272" y="4485494"/>
              <a:ext cx="2119178" cy="0"/>
            </a:xfrm>
            <a:prstGeom prst="line">
              <a:avLst/>
            </a:prstGeom>
            <a:ln w="254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Freeform 5"/>
            <p:cNvSpPr>
              <a:spLocks noChangeAspect="1" noEditPoints="1"/>
            </p:cNvSpPr>
            <p:nvPr/>
          </p:nvSpPr>
          <p:spPr bwMode="black">
            <a:xfrm>
              <a:off x="5429937" y="5264105"/>
              <a:ext cx="1173580" cy="240571"/>
            </a:xfrm>
            <a:custGeom>
              <a:avLst/>
              <a:gdLst>
                <a:gd name="T0" fmla="*/ 437 w 1686"/>
                <a:gd name="T1" fmla="*/ 261 h 336"/>
                <a:gd name="T2" fmla="*/ 516 w 1686"/>
                <a:gd name="T3" fmla="*/ 200 h 336"/>
                <a:gd name="T4" fmla="*/ 501 w 1686"/>
                <a:gd name="T5" fmla="*/ 64 h 336"/>
                <a:gd name="T6" fmla="*/ 462 w 1686"/>
                <a:gd name="T7" fmla="*/ 116 h 336"/>
                <a:gd name="T8" fmla="*/ 549 w 1686"/>
                <a:gd name="T9" fmla="*/ 218 h 336"/>
                <a:gd name="T10" fmla="*/ 613 w 1686"/>
                <a:gd name="T11" fmla="*/ 155 h 336"/>
                <a:gd name="T12" fmla="*/ 602 w 1686"/>
                <a:gd name="T13" fmla="*/ 56 h 336"/>
                <a:gd name="T14" fmla="*/ 698 w 1686"/>
                <a:gd name="T15" fmla="*/ 269 h 336"/>
                <a:gd name="T16" fmla="*/ 768 w 1686"/>
                <a:gd name="T17" fmla="*/ 273 h 336"/>
                <a:gd name="T18" fmla="*/ 783 w 1686"/>
                <a:gd name="T19" fmla="*/ 142 h 336"/>
                <a:gd name="T20" fmla="*/ 836 w 1686"/>
                <a:gd name="T21" fmla="*/ 176 h 336"/>
                <a:gd name="T22" fmla="*/ 745 w 1686"/>
                <a:gd name="T23" fmla="*/ 229 h 336"/>
                <a:gd name="T24" fmla="*/ 813 w 1686"/>
                <a:gd name="T25" fmla="*/ 196 h 336"/>
                <a:gd name="T26" fmla="*/ 894 w 1686"/>
                <a:gd name="T27" fmla="*/ 269 h 336"/>
                <a:gd name="T28" fmla="*/ 895 w 1686"/>
                <a:gd name="T29" fmla="*/ 155 h 336"/>
                <a:gd name="T30" fmla="*/ 1075 w 1686"/>
                <a:gd name="T31" fmla="*/ 203 h 336"/>
                <a:gd name="T32" fmla="*/ 1064 w 1686"/>
                <a:gd name="T33" fmla="*/ 259 h 336"/>
                <a:gd name="T34" fmla="*/ 982 w 1686"/>
                <a:gd name="T35" fmla="*/ 132 h 336"/>
                <a:gd name="T36" fmla="*/ 1051 w 1686"/>
                <a:gd name="T37" fmla="*/ 184 h 336"/>
                <a:gd name="T38" fmla="*/ 1051 w 1686"/>
                <a:gd name="T39" fmla="*/ 184 h 336"/>
                <a:gd name="T40" fmla="*/ 1127 w 1686"/>
                <a:gd name="T41" fmla="*/ 269 h 336"/>
                <a:gd name="T42" fmla="*/ 1227 w 1686"/>
                <a:gd name="T43" fmla="*/ 128 h 336"/>
                <a:gd name="T44" fmla="*/ 1152 w 1686"/>
                <a:gd name="T45" fmla="*/ 172 h 336"/>
                <a:gd name="T46" fmla="*/ 1302 w 1686"/>
                <a:gd name="T47" fmla="*/ 273 h 336"/>
                <a:gd name="T48" fmla="*/ 1356 w 1686"/>
                <a:gd name="T49" fmla="*/ 142 h 336"/>
                <a:gd name="T50" fmla="*/ 1269 w 1686"/>
                <a:gd name="T51" fmla="*/ 156 h 336"/>
                <a:gd name="T52" fmla="*/ 1351 w 1686"/>
                <a:gd name="T53" fmla="*/ 198 h 336"/>
                <a:gd name="T54" fmla="*/ 1399 w 1686"/>
                <a:gd name="T55" fmla="*/ 74 h 336"/>
                <a:gd name="T56" fmla="*/ 1425 w 1686"/>
                <a:gd name="T57" fmla="*/ 269 h 336"/>
                <a:gd name="T58" fmla="*/ 1584 w 1686"/>
                <a:gd name="T59" fmla="*/ 269 h 336"/>
                <a:gd name="T60" fmla="*/ 1487 w 1686"/>
                <a:gd name="T61" fmla="*/ 187 h 336"/>
                <a:gd name="T62" fmla="*/ 1487 w 1686"/>
                <a:gd name="T63" fmla="*/ 149 h 336"/>
                <a:gd name="T64" fmla="*/ 1584 w 1686"/>
                <a:gd name="T65" fmla="*/ 269 h 336"/>
                <a:gd name="T66" fmla="*/ 1602 w 1686"/>
                <a:gd name="T67" fmla="*/ 145 h 336"/>
                <a:gd name="T68" fmla="*/ 1650 w 1686"/>
                <a:gd name="T69" fmla="*/ 125 h 336"/>
                <a:gd name="T70" fmla="*/ 1655 w 1686"/>
                <a:gd name="T71" fmla="*/ 247 h 336"/>
                <a:gd name="T72" fmla="*/ 0 w 1686"/>
                <a:gd name="T73" fmla="*/ 301 h 336"/>
                <a:gd name="T74" fmla="*/ 85 w 1686"/>
                <a:gd name="T75" fmla="*/ 99 h 336"/>
                <a:gd name="T76" fmla="*/ 58 w 1686"/>
                <a:gd name="T77" fmla="*/ 123 h 336"/>
                <a:gd name="T78" fmla="*/ 68 w 1686"/>
                <a:gd name="T79" fmla="*/ 170 h 336"/>
                <a:gd name="T80" fmla="*/ 93 w 1686"/>
                <a:gd name="T81" fmla="*/ 189 h 336"/>
                <a:gd name="T82" fmla="*/ 98 w 1686"/>
                <a:gd name="T83" fmla="*/ 204 h 336"/>
                <a:gd name="T84" fmla="*/ 90 w 1686"/>
                <a:gd name="T85" fmla="*/ 214 h 336"/>
                <a:gd name="T86" fmla="*/ 62 w 1686"/>
                <a:gd name="T87" fmla="*/ 206 h 336"/>
                <a:gd name="T88" fmla="*/ 74 w 1686"/>
                <a:gd name="T89" fmla="*/ 238 h 336"/>
                <a:gd name="T90" fmla="*/ 115 w 1686"/>
                <a:gd name="T91" fmla="*/ 227 h 336"/>
                <a:gd name="T92" fmla="*/ 124 w 1686"/>
                <a:gd name="T93" fmla="*/ 192 h 336"/>
                <a:gd name="T94" fmla="*/ 108 w 1686"/>
                <a:gd name="T95" fmla="*/ 165 h 336"/>
                <a:gd name="T96" fmla="*/ 85 w 1686"/>
                <a:gd name="T97" fmla="*/ 149 h 336"/>
                <a:gd name="T98" fmla="*/ 79 w 1686"/>
                <a:gd name="T99" fmla="*/ 136 h 336"/>
                <a:gd name="T100" fmla="*/ 86 w 1686"/>
                <a:gd name="T101" fmla="*/ 124 h 336"/>
                <a:gd name="T102" fmla="*/ 107 w 1686"/>
                <a:gd name="T103" fmla="*/ 124 h 336"/>
                <a:gd name="T104" fmla="*/ 107 w 1686"/>
                <a:gd name="T105" fmla="*/ 98 h 336"/>
                <a:gd name="T106" fmla="*/ 270 w 1686"/>
                <a:gd name="T107" fmla="*/ 86 h 336"/>
                <a:gd name="T108" fmla="*/ 238 w 1686"/>
                <a:gd name="T109" fmla="*/ 113 h 336"/>
                <a:gd name="T110" fmla="*/ 262 w 1686"/>
                <a:gd name="T111" fmla="*/ 235 h 336"/>
                <a:gd name="T112" fmla="*/ 270 w 1686"/>
                <a:gd name="T113" fmla="*/ 257 h 336"/>
                <a:gd name="T114" fmla="*/ 324 w 1686"/>
                <a:gd name="T115" fmla="*/ 1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6" h="336">
                  <a:moveTo>
                    <a:pt x="549" y="218"/>
                  </a:moveTo>
                  <a:cubicBezTo>
                    <a:pt x="549" y="235"/>
                    <a:pt x="543" y="249"/>
                    <a:pt x="531" y="258"/>
                  </a:cubicBezTo>
                  <a:cubicBezTo>
                    <a:pt x="519" y="268"/>
                    <a:pt x="503" y="273"/>
                    <a:pt x="482" y="273"/>
                  </a:cubicBezTo>
                  <a:cubicBezTo>
                    <a:pt x="475" y="273"/>
                    <a:pt x="466" y="272"/>
                    <a:pt x="457" y="269"/>
                  </a:cubicBezTo>
                  <a:cubicBezTo>
                    <a:pt x="447" y="267"/>
                    <a:pt x="441" y="264"/>
                    <a:pt x="437" y="261"/>
                  </a:cubicBezTo>
                  <a:cubicBezTo>
                    <a:pt x="437" y="233"/>
                    <a:pt x="437" y="233"/>
                    <a:pt x="437" y="233"/>
                  </a:cubicBezTo>
                  <a:cubicBezTo>
                    <a:pt x="442" y="238"/>
                    <a:pt x="450" y="243"/>
                    <a:pt x="459" y="246"/>
                  </a:cubicBezTo>
                  <a:cubicBezTo>
                    <a:pt x="469" y="250"/>
                    <a:pt x="477" y="251"/>
                    <a:pt x="485" y="251"/>
                  </a:cubicBezTo>
                  <a:cubicBezTo>
                    <a:pt x="511" y="251"/>
                    <a:pt x="524" y="241"/>
                    <a:pt x="524" y="221"/>
                  </a:cubicBezTo>
                  <a:cubicBezTo>
                    <a:pt x="524" y="213"/>
                    <a:pt x="521" y="206"/>
                    <a:pt x="516" y="200"/>
                  </a:cubicBezTo>
                  <a:cubicBezTo>
                    <a:pt x="510" y="193"/>
                    <a:pt x="499" y="186"/>
                    <a:pt x="482" y="176"/>
                  </a:cubicBezTo>
                  <a:cubicBezTo>
                    <a:pt x="465" y="166"/>
                    <a:pt x="454" y="157"/>
                    <a:pt x="447" y="149"/>
                  </a:cubicBezTo>
                  <a:cubicBezTo>
                    <a:pt x="440" y="141"/>
                    <a:pt x="437" y="130"/>
                    <a:pt x="437" y="118"/>
                  </a:cubicBezTo>
                  <a:cubicBezTo>
                    <a:pt x="437" y="102"/>
                    <a:pt x="443" y="89"/>
                    <a:pt x="455" y="79"/>
                  </a:cubicBezTo>
                  <a:cubicBezTo>
                    <a:pt x="467" y="69"/>
                    <a:pt x="482" y="64"/>
                    <a:pt x="501" y="64"/>
                  </a:cubicBezTo>
                  <a:cubicBezTo>
                    <a:pt x="519" y="64"/>
                    <a:pt x="532" y="67"/>
                    <a:pt x="541" y="71"/>
                  </a:cubicBezTo>
                  <a:cubicBezTo>
                    <a:pt x="541" y="98"/>
                    <a:pt x="541" y="98"/>
                    <a:pt x="541" y="98"/>
                  </a:cubicBezTo>
                  <a:cubicBezTo>
                    <a:pt x="530" y="90"/>
                    <a:pt x="517" y="86"/>
                    <a:pt x="500" y="86"/>
                  </a:cubicBezTo>
                  <a:cubicBezTo>
                    <a:pt x="489" y="86"/>
                    <a:pt x="479" y="88"/>
                    <a:pt x="472" y="94"/>
                  </a:cubicBezTo>
                  <a:cubicBezTo>
                    <a:pt x="465" y="99"/>
                    <a:pt x="462" y="107"/>
                    <a:pt x="462" y="116"/>
                  </a:cubicBezTo>
                  <a:cubicBezTo>
                    <a:pt x="462" y="123"/>
                    <a:pt x="463" y="128"/>
                    <a:pt x="465" y="132"/>
                  </a:cubicBezTo>
                  <a:cubicBezTo>
                    <a:pt x="467" y="136"/>
                    <a:pt x="471" y="140"/>
                    <a:pt x="476" y="144"/>
                  </a:cubicBezTo>
                  <a:cubicBezTo>
                    <a:pt x="481" y="148"/>
                    <a:pt x="489" y="153"/>
                    <a:pt x="501" y="160"/>
                  </a:cubicBezTo>
                  <a:cubicBezTo>
                    <a:pt x="519" y="170"/>
                    <a:pt x="531" y="179"/>
                    <a:pt x="538" y="188"/>
                  </a:cubicBezTo>
                  <a:cubicBezTo>
                    <a:pt x="546" y="197"/>
                    <a:pt x="549" y="207"/>
                    <a:pt x="549" y="218"/>
                  </a:cubicBezTo>
                  <a:close/>
                  <a:moveTo>
                    <a:pt x="698" y="269"/>
                  </a:moveTo>
                  <a:cubicBezTo>
                    <a:pt x="675" y="269"/>
                    <a:pt x="675" y="269"/>
                    <a:pt x="675" y="269"/>
                  </a:cubicBezTo>
                  <a:cubicBezTo>
                    <a:pt x="675" y="186"/>
                    <a:pt x="675" y="186"/>
                    <a:pt x="675" y="186"/>
                  </a:cubicBezTo>
                  <a:cubicBezTo>
                    <a:pt x="675" y="156"/>
                    <a:pt x="664" y="142"/>
                    <a:pt x="641" y="142"/>
                  </a:cubicBezTo>
                  <a:cubicBezTo>
                    <a:pt x="630" y="142"/>
                    <a:pt x="620" y="146"/>
                    <a:pt x="613" y="155"/>
                  </a:cubicBezTo>
                  <a:cubicBezTo>
                    <a:pt x="605" y="163"/>
                    <a:pt x="602" y="174"/>
                    <a:pt x="602" y="188"/>
                  </a:cubicBezTo>
                  <a:cubicBezTo>
                    <a:pt x="602" y="269"/>
                    <a:pt x="602" y="269"/>
                    <a:pt x="602" y="269"/>
                  </a:cubicBezTo>
                  <a:cubicBezTo>
                    <a:pt x="578" y="269"/>
                    <a:pt x="578" y="269"/>
                    <a:pt x="578" y="269"/>
                  </a:cubicBezTo>
                  <a:cubicBezTo>
                    <a:pt x="578" y="56"/>
                    <a:pt x="578" y="56"/>
                    <a:pt x="578" y="56"/>
                  </a:cubicBezTo>
                  <a:cubicBezTo>
                    <a:pt x="602" y="56"/>
                    <a:pt x="602" y="56"/>
                    <a:pt x="602" y="56"/>
                  </a:cubicBezTo>
                  <a:cubicBezTo>
                    <a:pt x="602" y="149"/>
                    <a:pt x="602" y="149"/>
                    <a:pt x="602" y="149"/>
                  </a:cubicBezTo>
                  <a:cubicBezTo>
                    <a:pt x="602" y="149"/>
                    <a:pt x="602" y="149"/>
                    <a:pt x="602" y="149"/>
                  </a:cubicBezTo>
                  <a:cubicBezTo>
                    <a:pt x="613" y="131"/>
                    <a:pt x="629" y="122"/>
                    <a:pt x="649" y="122"/>
                  </a:cubicBezTo>
                  <a:cubicBezTo>
                    <a:pt x="682" y="122"/>
                    <a:pt x="698" y="141"/>
                    <a:pt x="698" y="181"/>
                  </a:cubicBezTo>
                  <a:lnTo>
                    <a:pt x="698" y="269"/>
                  </a:lnTo>
                  <a:close/>
                  <a:moveTo>
                    <a:pt x="836" y="269"/>
                  </a:moveTo>
                  <a:cubicBezTo>
                    <a:pt x="813" y="269"/>
                    <a:pt x="813" y="269"/>
                    <a:pt x="813" y="269"/>
                  </a:cubicBezTo>
                  <a:cubicBezTo>
                    <a:pt x="813" y="247"/>
                    <a:pt x="813" y="247"/>
                    <a:pt x="813" y="247"/>
                  </a:cubicBezTo>
                  <a:cubicBezTo>
                    <a:pt x="812" y="247"/>
                    <a:pt x="812" y="247"/>
                    <a:pt x="812" y="247"/>
                  </a:cubicBezTo>
                  <a:cubicBezTo>
                    <a:pt x="802" y="264"/>
                    <a:pt x="787" y="273"/>
                    <a:pt x="768" y="273"/>
                  </a:cubicBezTo>
                  <a:cubicBezTo>
                    <a:pt x="754" y="273"/>
                    <a:pt x="743" y="269"/>
                    <a:pt x="734" y="262"/>
                  </a:cubicBezTo>
                  <a:cubicBezTo>
                    <a:pt x="726" y="254"/>
                    <a:pt x="722" y="244"/>
                    <a:pt x="722" y="231"/>
                  </a:cubicBezTo>
                  <a:cubicBezTo>
                    <a:pt x="722" y="204"/>
                    <a:pt x="738" y="189"/>
                    <a:pt x="769" y="184"/>
                  </a:cubicBezTo>
                  <a:cubicBezTo>
                    <a:pt x="813" y="178"/>
                    <a:pt x="813" y="178"/>
                    <a:pt x="813" y="178"/>
                  </a:cubicBezTo>
                  <a:cubicBezTo>
                    <a:pt x="813" y="154"/>
                    <a:pt x="803" y="142"/>
                    <a:pt x="783" y="142"/>
                  </a:cubicBezTo>
                  <a:cubicBezTo>
                    <a:pt x="766" y="142"/>
                    <a:pt x="750" y="147"/>
                    <a:pt x="736" y="159"/>
                  </a:cubicBezTo>
                  <a:cubicBezTo>
                    <a:pt x="736" y="135"/>
                    <a:pt x="736" y="135"/>
                    <a:pt x="736" y="135"/>
                  </a:cubicBezTo>
                  <a:cubicBezTo>
                    <a:pt x="740" y="132"/>
                    <a:pt x="747" y="129"/>
                    <a:pt x="758" y="126"/>
                  </a:cubicBezTo>
                  <a:cubicBezTo>
                    <a:pt x="768" y="123"/>
                    <a:pt x="777" y="122"/>
                    <a:pt x="785" y="122"/>
                  </a:cubicBezTo>
                  <a:cubicBezTo>
                    <a:pt x="819" y="122"/>
                    <a:pt x="836" y="140"/>
                    <a:pt x="836" y="176"/>
                  </a:cubicBezTo>
                  <a:lnTo>
                    <a:pt x="836" y="269"/>
                  </a:lnTo>
                  <a:close/>
                  <a:moveTo>
                    <a:pt x="813" y="196"/>
                  </a:moveTo>
                  <a:cubicBezTo>
                    <a:pt x="778" y="201"/>
                    <a:pt x="778" y="201"/>
                    <a:pt x="778" y="201"/>
                  </a:cubicBezTo>
                  <a:cubicBezTo>
                    <a:pt x="766" y="203"/>
                    <a:pt x="757" y="206"/>
                    <a:pt x="753" y="210"/>
                  </a:cubicBezTo>
                  <a:cubicBezTo>
                    <a:pt x="748" y="214"/>
                    <a:pt x="745" y="220"/>
                    <a:pt x="745" y="229"/>
                  </a:cubicBezTo>
                  <a:cubicBezTo>
                    <a:pt x="745" y="236"/>
                    <a:pt x="748" y="242"/>
                    <a:pt x="753" y="247"/>
                  </a:cubicBezTo>
                  <a:cubicBezTo>
                    <a:pt x="758" y="251"/>
                    <a:pt x="765" y="253"/>
                    <a:pt x="773" y="253"/>
                  </a:cubicBezTo>
                  <a:cubicBezTo>
                    <a:pt x="784" y="253"/>
                    <a:pt x="794" y="249"/>
                    <a:pt x="801" y="241"/>
                  </a:cubicBezTo>
                  <a:cubicBezTo>
                    <a:pt x="809" y="233"/>
                    <a:pt x="813" y="223"/>
                    <a:pt x="813" y="211"/>
                  </a:cubicBezTo>
                  <a:lnTo>
                    <a:pt x="813" y="196"/>
                  </a:lnTo>
                  <a:close/>
                  <a:moveTo>
                    <a:pt x="946" y="149"/>
                  </a:moveTo>
                  <a:cubicBezTo>
                    <a:pt x="942" y="146"/>
                    <a:pt x="936" y="144"/>
                    <a:pt x="929" y="144"/>
                  </a:cubicBezTo>
                  <a:cubicBezTo>
                    <a:pt x="919" y="144"/>
                    <a:pt x="910" y="149"/>
                    <a:pt x="904" y="158"/>
                  </a:cubicBezTo>
                  <a:cubicBezTo>
                    <a:pt x="898" y="168"/>
                    <a:pt x="894" y="181"/>
                    <a:pt x="894" y="196"/>
                  </a:cubicBezTo>
                  <a:cubicBezTo>
                    <a:pt x="894" y="269"/>
                    <a:pt x="894" y="269"/>
                    <a:pt x="894" y="269"/>
                  </a:cubicBezTo>
                  <a:cubicBezTo>
                    <a:pt x="871" y="269"/>
                    <a:pt x="871" y="269"/>
                    <a:pt x="871" y="269"/>
                  </a:cubicBezTo>
                  <a:cubicBezTo>
                    <a:pt x="871" y="125"/>
                    <a:pt x="871" y="125"/>
                    <a:pt x="871" y="125"/>
                  </a:cubicBezTo>
                  <a:cubicBezTo>
                    <a:pt x="894" y="125"/>
                    <a:pt x="894" y="125"/>
                    <a:pt x="894" y="125"/>
                  </a:cubicBezTo>
                  <a:cubicBezTo>
                    <a:pt x="894" y="155"/>
                    <a:pt x="894" y="155"/>
                    <a:pt x="894" y="155"/>
                  </a:cubicBezTo>
                  <a:cubicBezTo>
                    <a:pt x="895" y="155"/>
                    <a:pt x="895" y="155"/>
                    <a:pt x="895" y="155"/>
                  </a:cubicBezTo>
                  <a:cubicBezTo>
                    <a:pt x="898" y="145"/>
                    <a:pt x="903" y="137"/>
                    <a:pt x="910" y="131"/>
                  </a:cubicBezTo>
                  <a:cubicBezTo>
                    <a:pt x="916" y="126"/>
                    <a:pt x="924" y="123"/>
                    <a:pt x="933" y="123"/>
                  </a:cubicBezTo>
                  <a:cubicBezTo>
                    <a:pt x="939" y="123"/>
                    <a:pt x="943" y="123"/>
                    <a:pt x="946" y="125"/>
                  </a:cubicBezTo>
                  <a:lnTo>
                    <a:pt x="946" y="149"/>
                  </a:lnTo>
                  <a:close/>
                  <a:moveTo>
                    <a:pt x="1075" y="203"/>
                  </a:moveTo>
                  <a:cubicBezTo>
                    <a:pt x="973" y="203"/>
                    <a:pt x="973" y="203"/>
                    <a:pt x="973" y="203"/>
                  </a:cubicBezTo>
                  <a:cubicBezTo>
                    <a:pt x="973" y="219"/>
                    <a:pt x="978" y="232"/>
                    <a:pt x="986" y="240"/>
                  </a:cubicBezTo>
                  <a:cubicBezTo>
                    <a:pt x="994" y="249"/>
                    <a:pt x="1005" y="253"/>
                    <a:pt x="1020" y="253"/>
                  </a:cubicBezTo>
                  <a:cubicBezTo>
                    <a:pt x="1036" y="253"/>
                    <a:pt x="1051" y="248"/>
                    <a:pt x="1064" y="237"/>
                  </a:cubicBezTo>
                  <a:cubicBezTo>
                    <a:pt x="1064" y="259"/>
                    <a:pt x="1064" y="259"/>
                    <a:pt x="1064" y="259"/>
                  </a:cubicBezTo>
                  <a:cubicBezTo>
                    <a:pt x="1052" y="268"/>
                    <a:pt x="1035" y="273"/>
                    <a:pt x="1014" y="273"/>
                  </a:cubicBezTo>
                  <a:cubicBezTo>
                    <a:pt x="994" y="273"/>
                    <a:pt x="978" y="266"/>
                    <a:pt x="966" y="253"/>
                  </a:cubicBezTo>
                  <a:cubicBezTo>
                    <a:pt x="955" y="240"/>
                    <a:pt x="949" y="221"/>
                    <a:pt x="949" y="198"/>
                  </a:cubicBezTo>
                  <a:cubicBezTo>
                    <a:pt x="949" y="184"/>
                    <a:pt x="952" y="171"/>
                    <a:pt x="958" y="159"/>
                  </a:cubicBezTo>
                  <a:cubicBezTo>
                    <a:pt x="963" y="147"/>
                    <a:pt x="971" y="138"/>
                    <a:pt x="982" y="132"/>
                  </a:cubicBezTo>
                  <a:cubicBezTo>
                    <a:pt x="992" y="125"/>
                    <a:pt x="1003" y="122"/>
                    <a:pt x="1015" y="122"/>
                  </a:cubicBezTo>
                  <a:cubicBezTo>
                    <a:pt x="1034" y="122"/>
                    <a:pt x="1048" y="128"/>
                    <a:pt x="1059" y="140"/>
                  </a:cubicBezTo>
                  <a:cubicBezTo>
                    <a:pt x="1069" y="152"/>
                    <a:pt x="1075" y="169"/>
                    <a:pt x="1075" y="191"/>
                  </a:cubicBezTo>
                  <a:lnTo>
                    <a:pt x="1075" y="203"/>
                  </a:lnTo>
                  <a:close/>
                  <a:moveTo>
                    <a:pt x="1051" y="184"/>
                  </a:moveTo>
                  <a:cubicBezTo>
                    <a:pt x="1051" y="170"/>
                    <a:pt x="1048" y="160"/>
                    <a:pt x="1041" y="153"/>
                  </a:cubicBezTo>
                  <a:cubicBezTo>
                    <a:pt x="1035" y="145"/>
                    <a:pt x="1026" y="142"/>
                    <a:pt x="1015" y="142"/>
                  </a:cubicBezTo>
                  <a:cubicBezTo>
                    <a:pt x="1004" y="142"/>
                    <a:pt x="995" y="145"/>
                    <a:pt x="988" y="153"/>
                  </a:cubicBezTo>
                  <a:cubicBezTo>
                    <a:pt x="980" y="161"/>
                    <a:pt x="975" y="171"/>
                    <a:pt x="973" y="184"/>
                  </a:cubicBezTo>
                  <a:lnTo>
                    <a:pt x="1051" y="184"/>
                  </a:lnTo>
                  <a:close/>
                  <a:moveTo>
                    <a:pt x="1227" y="128"/>
                  </a:moveTo>
                  <a:cubicBezTo>
                    <a:pt x="1227" y="147"/>
                    <a:pt x="1220" y="163"/>
                    <a:pt x="1207" y="175"/>
                  </a:cubicBezTo>
                  <a:cubicBezTo>
                    <a:pt x="1193" y="187"/>
                    <a:pt x="1176" y="193"/>
                    <a:pt x="1154" y="193"/>
                  </a:cubicBezTo>
                  <a:cubicBezTo>
                    <a:pt x="1127" y="193"/>
                    <a:pt x="1127" y="193"/>
                    <a:pt x="1127" y="193"/>
                  </a:cubicBezTo>
                  <a:cubicBezTo>
                    <a:pt x="1127" y="269"/>
                    <a:pt x="1127" y="269"/>
                    <a:pt x="1127" y="269"/>
                  </a:cubicBezTo>
                  <a:cubicBezTo>
                    <a:pt x="1104" y="269"/>
                    <a:pt x="1104" y="269"/>
                    <a:pt x="1104" y="269"/>
                  </a:cubicBezTo>
                  <a:cubicBezTo>
                    <a:pt x="1104" y="68"/>
                    <a:pt x="1104" y="68"/>
                    <a:pt x="1104" y="68"/>
                  </a:cubicBezTo>
                  <a:cubicBezTo>
                    <a:pt x="1159" y="68"/>
                    <a:pt x="1159" y="68"/>
                    <a:pt x="1159" y="68"/>
                  </a:cubicBezTo>
                  <a:cubicBezTo>
                    <a:pt x="1181" y="68"/>
                    <a:pt x="1197" y="73"/>
                    <a:pt x="1209" y="83"/>
                  </a:cubicBezTo>
                  <a:cubicBezTo>
                    <a:pt x="1221" y="94"/>
                    <a:pt x="1227" y="109"/>
                    <a:pt x="1227" y="128"/>
                  </a:cubicBezTo>
                  <a:close/>
                  <a:moveTo>
                    <a:pt x="1202" y="129"/>
                  </a:moveTo>
                  <a:cubicBezTo>
                    <a:pt x="1202" y="102"/>
                    <a:pt x="1186" y="89"/>
                    <a:pt x="1155" y="89"/>
                  </a:cubicBezTo>
                  <a:cubicBezTo>
                    <a:pt x="1127" y="89"/>
                    <a:pt x="1127" y="89"/>
                    <a:pt x="1127" y="89"/>
                  </a:cubicBezTo>
                  <a:cubicBezTo>
                    <a:pt x="1127" y="172"/>
                    <a:pt x="1127" y="172"/>
                    <a:pt x="1127" y="172"/>
                  </a:cubicBezTo>
                  <a:cubicBezTo>
                    <a:pt x="1152" y="172"/>
                    <a:pt x="1152" y="172"/>
                    <a:pt x="1152" y="172"/>
                  </a:cubicBezTo>
                  <a:cubicBezTo>
                    <a:pt x="1168" y="172"/>
                    <a:pt x="1181" y="168"/>
                    <a:pt x="1189" y="161"/>
                  </a:cubicBezTo>
                  <a:cubicBezTo>
                    <a:pt x="1198" y="153"/>
                    <a:pt x="1202" y="143"/>
                    <a:pt x="1202" y="129"/>
                  </a:cubicBezTo>
                  <a:close/>
                  <a:moveTo>
                    <a:pt x="1374" y="197"/>
                  </a:moveTo>
                  <a:cubicBezTo>
                    <a:pt x="1374" y="220"/>
                    <a:pt x="1368" y="238"/>
                    <a:pt x="1355" y="252"/>
                  </a:cubicBezTo>
                  <a:cubicBezTo>
                    <a:pt x="1342" y="266"/>
                    <a:pt x="1324" y="273"/>
                    <a:pt x="1302" y="273"/>
                  </a:cubicBezTo>
                  <a:cubicBezTo>
                    <a:pt x="1281" y="273"/>
                    <a:pt x="1264" y="266"/>
                    <a:pt x="1251" y="253"/>
                  </a:cubicBezTo>
                  <a:cubicBezTo>
                    <a:pt x="1239" y="239"/>
                    <a:pt x="1232" y="221"/>
                    <a:pt x="1232" y="199"/>
                  </a:cubicBezTo>
                  <a:cubicBezTo>
                    <a:pt x="1232" y="175"/>
                    <a:pt x="1239" y="156"/>
                    <a:pt x="1252" y="143"/>
                  </a:cubicBezTo>
                  <a:cubicBezTo>
                    <a:pt x="1265" y="129"/>
                    <a:pt x="1283" y="122"/>
                    <a:pt x="1306" y="122"/>
                  </a:cubicBezTo>
                  <a:cubicBezTo>
                    <a:pt x="1327" y="122"/>
                    <a:pt x="1344" y="128"/>
                    <a:pt x="1356" y="142"/>
                  </a:cubicBezTo>
                  <a:cubicBezTo>
                    <a:pt x="1368" y="155"/>
                    <a:pt x="1374" y="174"/>
                    <a:pt x="1374" y="197"/>
                  </a:cubicBezTo>
                  <a:close/>
                  <a:moveTo>
                    <a:pt x="1351" y="198"/>
                  </a:moveTo>
                  <a:cubicBezTo>
                    <a:pt x="1351" y="180"/>
                    <a:pt x="1347" y="166"/>
                    <a:pt x="1339" y="156"/>
                  </a:cubicBezTo>
                  <a:cubicBezTo>
                    <a:pt x="1331" y="146"/>
                    <a:pt x="1319" y="142"/>
                    <a:pt x="1304" y="142"/>
                  </a:cubicBezTo>
                  <a:cubicBezTo>
                    <a:pt x="1289" y="142"/>
                    <a:pt x="1278" y="146"/>
                    <a:pt x="1269" y="156"/>
                  </a:cubicBezTo>
                  <a:cubicBezTo>
                    <a:pt x="1260" y="166"/>
                    <a:pt x="1256" y="180"/>
                    <a:pt x="1256" y="198"/>
                  </a:cubicBezTo>
                  <a:cubicBezTo>
                    <a:pt x="1256" y="215"/>
                    <a:pt x="1260" y="229"/>
                    <a:pt x="1269" y="239"/>
                  </a:cubicBezTo>
                  <a:cubicBezTo>
                    <a:pt x="1278" y="248"/>
                    <a:pt x="1289" y="253"/>
                    <a:pt x="1304" y="253"/>
                  </a:cubicBezTo>
                  <a:cubicBezTo>
                    <a:pt x="1319" y="253"/>
                    <a:pt x="1331" y="248"/>
                    <a:pt x="1339" y="239"/>
                  </a:cubicBezTo>
                  <a:cubicBezTo>
                    <a:pt x="1347" y="229"/>
                    <a:pt x="1351" y="216"/>
                    <a:pt x="1351" y="198"/>
                  </a:cubicBezTo>
                  <a:close/>
                  <a:moveTo>
                    <a:pt x="1429" y="74"/>
                  </a:moveTo>
                  <a:cubicBezTo>
                    <a:pt x="1429" y="78"/>
                    <a:pt x="1428" y="82"/>
                    <a:pt x="1425" y="84"/>
                  </a:cubicBezTo>
                  <a:cubicBezTo>
                    <a:pt x="1422" y="87"/>
                    <a:pt x="1418" y="89"/>
                    <a:pt x="1414" y="89"/>
                  </a:cubicBezTo>
                  <a:cubicBezTo>
                    <a:pt x="1410" y="89"/>
                    <a:pt x="1406" y="87"/>
                    <a:pt x="1403" y="85"/>
                  </a:cubicBezTo>
                  <a:cubicBezTo>
                    <a:pt x="1400" y="82"/>
                    <a:pt x="1399" y="78"/>
                    <a:pt x="1399" y="74"/>
                  </a:cubicBezTo>
                  <a:cubicBezTo>
                    <a:pt x="1399" y="70"/>
                    <a:pt x="1400" y="66"/>
                    <a:pt x="1403" y="63"/>
                  </a:cubicBezTo>
                  <a:cubicBezTo>
                    <a:pt x="1406" y="60"/>
                    <a:pt x="1410" y="59"/>
                    <a:pt x="1414" y="59"/>
                  </a:cubicBezTo>
                  <a:cubicBezTo>
                    <a:pt x="1418" y="59"/>
                    <a:pt x="1422" y="60"/>
                    <a:pt x="1425" y="63"/>
                  </a:cubicBezTo>
                  <a:cubicBezTo>
                    <a:pt x="1428" y="66"/>
                    <a:pt x="1429" y="70"/>
                    <a:pt x="1429" y="74"/>
                  </a:cubicBezTo>
                  <a:close/>
                  <a:moveTo>
                    <a:pt x="1425" y="269"/>
                  </a:moveTo>
                  <a:cubicBezTo>
                    <a:pt x="1402" y="269"/>
                    <a:pt x="1402" y="269"/>
                    <a:pt x="1402" y="269"/>
                  </a:cubicBezTo>
                  <a:cubicBezTo>
                    <a:pt x="1402" y="125"/>
                    <a:pt x="1402" y="125"/>
                    <a:pt x="1402" y="125"/>
                  </a:cubicBezTo>
                  <a:cubicBezTo>
                    <a:pt x="1425" y="125"/>
                    <a:pt x="1425" y="125"/>
                    <a:pt x="1425" y="125"/>
                  </a:cubicBezTo>
                  <a:lnTo>
                    <a:pt x="1425" y="269"/>
                  </a:lnTo>
                  <a:close/>
                  <a:moveTo>
                    <a:pt x="1584" y="269"/>
                  </a:moveTo>
                  <a:cubicBezTo>
                    <a:pt x="1561" y="269"/>
                    <a:pt x="1561" y="269"/>
                    <a:pt x="1561" y="269"/>
                  </a:cubicBezTo>
                  <a:cubicBezTo>
                    <a:pt x="1561" y="187"/>
                    <a:pt x="1561" y="187"/>
                    <a:pt x="1561" y="187"/>
                  </a:cubicBezTo>
                  <a:cubicBezTo>
                    <a:pt x="1561" y="157"/>
                    <a:pt x="1549" y="142"/>
                    <a:pt x="1527" y="142"/>
                  </a:cubicBezTo>
                  <a:cubicBezTo>
                    <a:pt x="1516" y="142"/>
                    <a:pt x="1506" y="146"/>
                    <a:pt x="1499" y="154"/>
                  </a:cubicBezTo>
                  <a:cubicBezTo>
                    <a:pt x="1491" y="163"/>
                    <a:pt x="1487" y="174"/>
                    <a:pt x="1487" y="187"/>
                  </a:cubicBezTo>
                  <a:cubicBezTo>
                    <a:pt x="1487" y="269"/>
                    <a:pt x="1487" y="269"/>
                    <a:pt x="1487" y="269"/>
                  </a:cubicBezTo>
                  <a:cubicBezTo>
                    <a:pt x="1464" y="269"/>
                    <a:pt x="1464" y="269"/>
                    <a:pt x="1464" y="269"/>
                  </a:cubicBezTo>
                  <a:cubicBezTo>
                    <a:pt x="1464" y="125"/>
                    <a:pt x="1464" y="125"/>
                    <a:pt x="1464" y="125"/>
                  </a:cubicBezTo>
                  <a:cubicBezTo>
                    <a:pt x="1487" y="125"/>
                    <a:pt x="1487" y="125"/>
                    <a:pt x="1487" y="125"/>
                  </a:cubicBezTo>
                  <a:cubicBezTo>
                    <a:pt x="1487" y="149"/>
                    <a:pt x="1487" y="149"/>
                    <a:pt x="1487" y="149"/>
                  </a:cubicBezTo>
                  <a:cubicBezTo>
                    <a:pt x="1488" y="149"/>
                    <a:pt x="1488" y="149"/>
                    <a:pt x="1488" y="149"/>
                  </a:cubicBezTo>
                  <a:cubicBezTo>
                    <a:pt x="1499" y="131"/>
                    <a:pt x="1514" y="122"/>
                    <a:pt x="1535" y="122"/>
                  </a:cubicBezTo>
                  <a:cubicBezTo>
                    <a:pt x="1551" y="122"/>
                    <a:pt x="1563" y="127"/>
                    <a:pt x="1571" y="137"/>
                  </a:cubicBezTo>
                  <a:cubicBezTo>
                    <a:pt x="1579" y="148"/>
                    <a:pt x="1584" y="162"/>
                    <a:pt x="1584" y="181"/>
                  </a:cubicBezTo>
                  <a:lnTo>
                    <a:pt x="1584" y="269"/>
                  </a:lnTo>
                  <a:close/>
                  <a:moveTo>
                    <a:pt x="1686" y="268"/>
                  </a:moveTo>
                  <a:cubicBezTo>
                    <a:pt x="1681" y="271"/>
                    <a:pt x="1673" y="273"/>
                    <a:pt x="1664" y="273"/>
                  </a:cubicBezTo>
                  <a:cubicBezTo>
                    <a:pt x="1639" y="273"/>
                    <a:pt x="1627" y="258"/>
                    <a:pt x="1627" y="230"/>
                  </a:cubicBezTo>
                  <a:cubicBezTo>
                    <a:pt x="1627" y="145"/>
                    <a:pt x="1627" y="145"/>
                    <a:pt x="1627" y="145"/>
                  </a:cubicBezTo>
                  <a:cubicBezTo>
                    <a:pt x="1602" y="145"/>
                    <a:pt x="1602" y="145"/>
                    <a:pt x="1602" y="145"/>
                  </a:cubicBezTo>
                  <a:cubicBezTo>
                    <a:pt x="1602" y="125"/>
                    <a:pt x="1602" y="125"/>
                    <a:pt x="1602" y="125"/>
                  </a:cubicBezTo>
                  <a:cubicBezTo>
                    <a:pt x="1627" y="125"/>
                    <a:pt x="1627" y="125"/>
                    <a:pt x="1627" y="125"/>
                  </a:cubicBezTo>
                  <a:cubicBezTo>
                    <a:pt x="1627" y="90"/>
                    <a:pt x="1627" y="90"/>
                    <a:pt x="1627" y="90"/>
                  </a:cubicBezTo>
                  <a:cubicBezTo>
                    <a:pt x="1650" y="83"/>
                    <a:pt x="1650" y="83"/>
                    <a:pt x="1650" y="83"/>
                  </a:cubicBezTo>
                  <a:cubicBezTo>
                    <a:pt x="1650" y="125"/>
                    <a:pt x="1650" y="125"/>
                    <a:pt x="1650" y="125"/>
                  </a:cubicBezTo>
                  <a:cubicBezTo>
                    <a:pt x="1686" y="125"/>
                    <a:pt x="1686" y="125"/>
                    <a:pt x="1686" y="125"/>
                  </a:cubicBezTo>
                  <a:cubicBezTo>
                    <a:pt x="1686" y="145"/>
                    <a:pt x="1686" y="145"/>
                    <a:pt x="1686" y="145"/>
                  </a:cubicBezTo>
                  <a:cubicBezTo>
                    <a:pt x="1650" y="145"/>
                    <a:pt x="1650" y="145"/>
                    <a:pt x="1650" y="145"/>
                  </a:cubicBezTo>
                  <a:cubicBezTo>
                    <a:pt x="1650" y="226"/>
                    <a:pt x="1650" y="226"/>
                    <a:pt x="1650" y="226"/>
                  </a:cubicBezTo>
                  <a:cubicBezTo>
                    <a:pt x="1650" y="236"/>
                    <a:pt x="1651" y="243"/>
                    <a:pt x="1655" y="247"/>
                  </a:cubicBezTo>
                  <a:cubicBezTo>
                    <a:pt x="1658" y="251"/>
                    <a:pt x="1664" y="253"/>
                    <a:pt x="1671" y="253"/>
                  </a:cubicBezTo>
                  <a:cubicBezTo>
                    <a:pt x="1677" y="253"/>
                    <a:pt x="1682" y="251"/>
                    <a:pt x="1686" y="248"/>
                  </a:cubicBezTo>
                  <a:lnTo>
                    <a:pt x="1686" y="268"/>
                  </a:lnTo>
                  <a:close/>
                  <a:moveTo>
                    <a:pt x="196" y="336"/>
                  </a:moveTo>
                  <a:cubicBezTo>
                    <a:pt x="0" y="301"/>
                    <a:pt x="0" y="301"/>
                    <a:pt x="0" y="301"/>
                  </a:cubicBezTo>
                  <a:cubicBezTo>
                    <a:pt x="0" y="35"/>
                    <a:pt x="0" y="35"/>
                    <a:pt x="0" y="35"/>
                  </a:cubicBezTo>
                  <a:cubicBezTo>
                    <a:pt x="196" y="0"/>
                    <a:pt x="196" y="0"/>
                    <a:pt x="196" y="0"/>
                  </a:cubicBezTo>
                  <a:lnTo>
                    <a:pt x="196" y="336"/>
                  </a:lnTo>
                  <a:close/>
                  <a:moveTo>
                    <a:pt x="93" y="98"/>
                  </a:moveTo>
                  <a:cubicBezTo>
                    <a:pt x="90" y="98"/>
                    <a:pt x="87" y="98"/>
                    <a:pt x="85" y="99"/>
                  </a:cubicBezTo>
                  <a:cubicBezTo>
                    <a:pt x="82" y="99"/>
                    <a:pt x="79" y="100"/>
                    <a:pt x="77" y="101"/>
                  </a:cubicBezTo>
                  <a:cubicBezTo>
                    <a:pt x="75" y="102"/>
                    <a:pt x="73" y="104"/>
                    <a:pt x="71" y="105"/>
                  </a:cubicBezTo>
                  <a:cubicBezTo>
                    <a:pt x="69" y="107"/>
                    <a:pt x="67" y="108"/>
                    <a:pt x="65" y="110"/>
                  </a:cubicBezTo>
                  <a:cubicBezTo>
                    <a:pt x="64" y="112"/>
                    <a:pt x="62" y="114"/>
                    <a:pt x="61" y="116"/>
                  </a:cubicBezTo>
                  <a:cubicBezTo>
                    <a:pt x="60" y="118"/>
                    <a:pt x="58" y="121"/>
                    <a:pt x="58" y="123"/>
                  </a:cubicBezTo>
                  <a:cubicBezTo>
                    <a:pt x="57" y="126"/>
                    <a:pt x="56" y="128"/>
                    <a:pt x="56" y="131"/>
                  </a:cubicBezTo>
                  <a:cubicBezTo>
                    <a:pt x="55" y="134"/>
                    <a:pt x="55" y="136"/>
                    <a:pt x="55" y="139"/>
                  </a:cubicBezTo>
                  <a:cubicBezTo>
                    <a:pt x="55" y="143"/>
                    <a:pt x="56" y="147"/>
                    <a:pt x="57" y="151"/>
                  </a:cubicBezTo>
                  <a:cubicBezTo>
                    <a:pt x="58" y="155"/>
                    <a:pt x="59" y="158"/>
                    <a:pt x="61" y="161"/>
                  </a:cubicBezTo>
                  <a:cubicBezTo>
                    <a:pt x="63" y="165"/>
                    <a:pt x="65" y="168"/>
                    <a:pt x="68" y="170"/>
                  </a:cubicBezTo>
                  <a:cubicBezTo>
                    <a:pt x="71" y="173"/>
                    <a:pt x="75" y="176"/>
                    <a:pt x="79" y="178"/>
                  </a:cubicBezTo>
                  <a:cubicBezTo>
                    <a:pt x="80" y="179"/>
                    <a:pt x="82" y="181"/>
                    <a:pt x="83" y="181"/>
                  </a:cubicBezTo>
                  <a:cubicBezTo>
                    <a:pt x="85" y="182"/>
                    <a:pt x="86" y="183"/>
                    <a:pt x="87" y="184"/>
                  </a:cubicBezTo>
                  <a:cubicBezTo>
                    <a:pt x="89" y="185"/>
                    <a:pt x="90" y="186"/>
                    <a:pt x="91" y="187"/>
                  </a:cubicBezTo>
                  <a:cubicBezTo>
                    <a:pt x="92" y="188"/>
                    <a:pt x="92" y="188"/>
                    <a:pt x="93" y="189"/>
                  </a:cubicBezTo>
                  <a:cubicBezTo>
                    <a:pt x="94" y="190"/>
                    <a:pt x="95" y="191"/>
                    <a:pt x="95" y="192"/>
                  </a:cubicBezTo>
                  <a:cubicBezTo>
                    <a:pt x="96" y="193"/>
                    <a:pt x="96" y="194"/>
                    <a:pt x="97" y="195"/>
                  </a:cubicBezTo>
                  <a:cubicBezTo>
                    <a:pt x="97" y="196"/>
                    <a:pt x="98" y="197"/>
                    <a:pt x="98" y="198"/>
                  </a:cubicBezTo>
                  <a:cubicBezTo>
                    <a:pt x="98" y="199"/>
                    <a:pt x="98" y="200"/>
                    <a:pt x="98" y="201"/>
                  </a:cubicBezTo>
                  <a:cubicBezTo>
                    <a:pt x="98" y="202"/>
                    <a:pt x="98" y="203"/>
                    <a:pt x="98" y="204"/>
                  </a:cubicBezTo>
                  <a:cubicBezTo>
                    <a:pt x="98" y="205"/>
                    <a:pt x="98" y="206"/>
                    <a:pt x="97" y="207"/>
                  </a:cubicBezTo>
                  <a:cubicBezTo>
                    <a:pt x="97" y="207"/>
                    <a:pt x="97" y="208"/>
                    <a:pt x="96" y="209"/>
                  </a:cubicBezTo>
                  <a:cubicBezTo>
                    <a:pt x="96" y="209"/>
                    <a:pt x="95" y="210"/>
                    <a:pt x="95" y="211"/>
                  </a:cubicBezTo>
                  <a:cubicBezTo>
                    <a:pt x="94" y="211"/>
                    <a:pt x="93" y="212"/>
                    <a:pt x="92" y="213"/>
                  </a:cubicBezTo>
                  <a:cubicBezTo>
                    <a:pt x="92" y="213"/>
                    <a:pt x="91" y="214"/>
                    <a:pt x="90" y="214"/>
                  </a:cubicBezTo>
                  <a:cubicBezTo>
                    <a:pt x="89" y="214"/>
                    <a:pt x="88" y="214"/>
                    <a:pt x="86" y="215"/>
                  </a:cubicBezTo>
                  <a:cubicBezTo>
                    <a:pt x="85" y="215"/>
                    <a:pt x="84" y="215"/>
                    <a:pt x="83" y="215"/>
                  </a:cubicBezTo>
                  <a:cubicBezTo>
                    <a:pt x="80" y="215"/>
                    <a:pt x="78" y="214"/>
                    <a:pt x="75" y="214"/>
                  </a:cubicBezTo>
                  <a:cubicBezTo>
                    <a:pt x="73" y="213"/>
                    <a:pt x="71" y="212"/>
                    <a:pt x="68" y="211"/>
                  </a:cubicBezTo>
                  <a:cubicBezTo>
                    <a:pt x="66" y="209"/>
                    <a:pt x="64" y="208"/>
                    <a:pt x="62" y="206"/>
                  </a:cubicBezTo>
                  <a:cubicBezTo>
                    <a:pt x="60" y="204"/>
                    <a:pt x="58" y="202"/>
                    <a:pt x="56" y="200"/>
                  </a:cubicBezTo>
                  <a:cubicBezTo>
                    <a:pt x="56" y="230"/>
                    <a:pt x="56" y="230"/>
                    <a:pt x="56" y="230"/>
                  </a:cubicBezTo>
                  <a:cubicBezTo>
                    <a:pt x="57" y="231"/>
                    <a:pt x="59" y="232"/>
                    <a:pt x="61" y="233"/>
                  </a:cubicBezTo>
                  <a:cubicBezTo>
                    <a:pt x="63" y="234"/>
                    <a:pt x="65" y="235"/>
                    <a:pt x="67" y="236"/>
                  </a:cubicBezTo>
                  <a:cubicBezTo>
                    <a:pt x="70" y="237"/>
                    <a:pt x="72" y="237"/>
                    <a:pt x="74" y="238"/>
                  </a:cubicBezTo>
                  <a:cubicBezTo>
                    <a:pt x="77" y="238"/>
                    <a:pt x="79" y="239"/>
                    <a:pt x="82" y="239"/>
                  </a:cubicBezTo>
                  <a:cubicBezTo>
                    <a:pt x="86" y="239"/>
                    <a:pt x="89" y="239"/>
                    <a:pt x="92" y="239"/>
                  </a:cubicBezTo>
                  <a:cubicBezTo>
                    <a:pt x="96" y="238"/>
                    <a:pt x="99" y="238"/>
                    <a:pt x="101" y="237"/>
                  </a:cubicBezTo>
                  <a:cubicBezTo>
                    <a:pt x="104" y="236"/>
                    <a:pt x="107" y="235"/>
                    <a:pt x="109" y="233"/>
                  </a:cubicBezTo>
                  <a:cubicBezTo>
                    <a:pt x="111" y="231"/>
                    <a:pt x="113" y="230"/>
                    <a:pt x="115" y="227"/>
                  </a:cubicBezTo>
                  <a:cubicBezTo>
                    <a:pt x="117" y="226"/>
                    <a:pt x="118" y="224"/>
                    <a:pt x="119" y="222"/>
                  </a:cubicBezTo>
                  <a:cubicBezTo>
                    <a:pt x="120" y="220"/>
                    <a:pt x="121" y="218"/>
                    <a:pt x="122" y="215"/>
                  </a:cubicBezTo>
                  <a:cubicBezTo>
                    <a:pt x="123" y="213"/>
                    <a:pt x="123" y="210"/>
                    <a:pt x="124" y="208"/>
                  </a:cubicBezTo>
                  <a:cubicBezTo>
                    <a:pt x="124" y="205"/>
                    <a:pt x="124" y="202"/>
                    <a:pt x="124" y="199"/>
                  </a:cubicBezTo>
                  <a:cubicBezTo>
                    <a:pt x="124" y="197"/>
                    <a:pt x="124" y="194"/>
                    <a:pt x="124" y="192"/>
                  </a:cubicBezTo>
                  <a:cubicBezTo>
                    <a:pt x="124" y="190"/>
                    <a:pt x="123" y="188"/>
                    <a:pt x="122" y="186"/>
                  </a:cubicBezTo>
                  <a:cubicBezTo>
                    <a:pt x="122" y="183"/>
                    <a:pt x="121" y="181"/>
                    <a:pt x="120" y="179"/>
                  </a:cubicBezTo>
                  <a:cubicBezTo>
                    <a:pt x="119" y="178"/>
                    <a:pt x="118" y="176"/>
                    <a:pt x="117" y="174"/>
                  </a:cubicBezTo>
                  <a:cubicBezTo>
                    <a:pt x="116" y="173"/>
                    <a:pt x="114" y="171"/>
                    <a:pt x="113" y="170"/>
                  </a:cubicBezTo>
                  <a:cubicBezTo>
                    <a:pt x="112" y="168"/>
                    <a:pt x="110" y="167"/>
                    <a:pt x="108" y="165"/>
                  </a:cubicBezTo>
                  <a:cubicBezTo>
                    <a:pt x="106" y="164"/>
                    <a:pt x="105" y="162"/>
                    <a:pt x="102" y="161"/>
                  </a:cubicBezTo>
                  <a:cubicBezTo>
                    <a:pt x="100" y="160"/>
                    <a:pt x="98" y="158"/>
                    <a:pt x="96" y="157"/>
                  </a:cubicBezTo>
                  <a:cubicBezTo>
                    <a:pt x="94" y="156"/>
                    <a:pt x="93" y="155"/>
                    <a:pt x="91" y="154"/>
                  </a:cubicBezTo>
                  <a:cubicBezTo>
                    <a:pt x="90" y="153"/>
                    <a:pt x="89" y="152"/>
                    <a:pt x="88" y="151"/>
                  </a:cubicBezTo>
                  <a:cubicBezTo>
                    <a:pt x="87" y="151"/>
                    <a:pt x="86" y="150"/>
                    <a:pt x="85" y="149"/>
                  </a:cubicBezTo>
                  <a:cubicBezTo>
                    <a:pt x="84" y="148"/>
                    <a:pt x="83" y="148"/>
                    <a:pt x="83" y="147"/>
                  </a:cubicBezTo>
                  <a:cubicBezTo>
                    <a:pt x="82" y="146"/>
                    <a:pt x="82" y="145"/>
                    <a:pt x="81" y="145"/>
                  </a:cubicBezTo>
                  <a:cubicBezTo>
                    <a:pt x="81" y="144"/>
                    <a:pt x="81" y="143"/>
                    <a:pt x="80" y="142"/>
                  </a:cubicBezTo>
                  <a:cubicBezTo>
                    <a:pt x="80" y="141"/>
                    <a:pt x="80" y="140"/>
                    <a:pt x="80" y="139"/>
                  </a:cubicBezTo>
                  <a:cubicBezTo>
                    <a:pt x="79" y="138"/>
                    <a:pt x="79" y="137"/>
                    <a:pt x="79" y="136"/>
                  </a:cubicBezTo>
                  <a:cubicBezTo>
                    <a:pt x="79" y="135"/>
                    <a:pt x="79" y="134"/>
                    <a:pt x="80" y="133"/>
                  </a:cubicBezTo>
                  <a:cubicBezTo>
                    <a:pt x="80" y="132"/>
                    <a:pt x="80" y="131"/>
                    <a:pt x="80" y="131"/>
                  </a:cubicBezTo>
                  <a:cubicBezTo>
                    <a:pt x="81" y="130"/>
                    <a:pt x="81" y="129"/>
                    <a:pt x="82" y="128"/>
                  </a:cubicBezTo>
                  <a:cubicBezTo>
                    <a:pt x="82" y="127"/>
                    <a:pt x="83" y="127"/>
                    <a:pt x="83" y="126"/>
                  </a:cubicBezTo>
                  <a:cubicBezTo>
                    <a:pt x="84" y="125"/>
                    <a:pt x="85" y="125"/>
                    <a:pt x="86" y="124"/>
                  </a:cubicBezTo>
                  <a:cubicBezTo>
                    <a:pt x="86" y="124"/>
                    <a:pt x="87" y="123"/>
                    <a:pt x="88" y="123"/>
                  </a:cubicBezTo>
                  <a:cubicBezTo>
                    <a:pt x="89" y="123"/>
                    <a:pt x="90" y="122"/>
                    <a:pt x="91" y="122"/>
                  </a:cubicBezTo>
                  <a:cubicBezTo>
                    <a:pt x="92" y="122"/>
                    <a:pt x="93" y="122"/>
                    <a:pt x="94" y="122"/>
                  </a:cubicBezTo>
                  <a:cubicBezTo>
                    <a:pt x="96" y="122"/>
                    <a:pt x="99" y="122"/>
                    <a:pt x="101" y="122"/>
                  </a:cubicBezTo>
                  <a:cubicBezTo>
                    <a:pt x="103" y="122"/>
                    <a:pt x="105" y="123"/>
                    <a:pt x="107" y="124"/>
                  </a:cubicBezTo>
                  <a:cubicBezTo>
                    <a:pt x="110" y="124"/>
                    <a:pt x="112" y="125"/>
                    <a:pt x="114" y="126"/>
                  </a:cubicBezTo>
                  <a:cubicBezTo>
                    <a:pt x="116" y="128"/>
                    <a:pt x="118" y="129"/>
                    <a:pt x="119" y="131"/>
                  </a:cubicBezTo>
                  <a:cubicBezTo>
                    <a:pt x="119" y="101"/>
                    <a:pt x="119" y="101"/>
                    <a:pt x="119" y="101"/>
                  </a:cubicBezTo>
                  <a:cubicBezTo>
                    <a:pt x="118" y="100"/>
                    <a:pt x="116" y="100"/>
                    <a:pt x="114" y="99"/>
                  </a:cubicBezTo>
                  <a:cubicBezTo>
                    <a:pt x="112" y="99"/>
                    <a:pt x="110" y="98"/>
                    <a:pt x="107" y="98"/>
                  </a:cubicBezTo>
                  <a:cubicBezTo>
                    <a:pt x="105" y="98"/>
                    <a:pt x="103" y="97"/>
                    <a:pt x="100" y="97"/>
                  </a:cubicBezTo>
                  <a:cubicBezTo>
                    <a:pt x="98" y="97"/>
                    <a:pt x="95" y="97"/>
                    <a:pt x="93" y="98"/>
                  </a:cubicBezTo>
                  <a:moveTo>
                    <a:pt x="324" y="135"/>
                  </a:moveTo>
                  <a:cubicBezTo>
                    <a:pt x="322" y="135"/>
                    <a:pt x="320" y="135"/>
                    <a:pt x="318" y="136"/>
                  </a:cubicBezTo>
                  <a:cubicBezTo>
                    <a:pt x="309" y="113"/>
                    <a:pt x="292" y="95"/>
                    <a:pt x="270" y="86"/>
                  </a:cubicBezTo>
                  <a:cubicBezTo>
                    <a:pt x="270" y="84"/>
                    <a:pt x="270" y="82"/>
                    <a:pt x="270" y="80"/>
                  </a:cubicBezTo>
                  <a:cubicBezTo>
                    <a:pt x="270" y="61"/>
                    <a:pt x="256" y="47"/>
                    <a:pt x="238" y="47"/>
                  </a:cubicBezTo>
                  <a:cubicBezTo>
                    <a:pt x="229" y="47"/>
                    <a:pt x="221" y="50"/>
                    <a:pt x="215" y="57"/>
                  </a:cubicBezTo>
                  <a:cubicBezTo>
                    <a:pt x="215" y="103"/>
                    <a:pt x="215" y="103"/>
                    <a:pt x="215" y="103"/>
                  </a:cubicBezTo>
                  <a:cubicBezTo>
                    <a:pt x="221" y="109"/>
                    <a:pt x="229" y="113"/>
                    <a:pt x="238" y="113"/>
                  </a:cubicBezTo>
                  <a:cubicBezTo>
                    <a:pt x="248" y="113"/>
                    <a:pt x="256" y="109"/>
                    <a:pt x="262" y="102"/>
                  </a:cubicBezTo>
                  <a:cubicBezTo>
                    <a:pt x="281" y="109"/>
                    <a:pt x="295" y="125"/>
                    <a:pt x="302" y="144"/>
                  </a:cubicBezTo>
                  <a:cubicBezTo>
                    <a:pt x="296" y="150"/>
                    <a:pt x="292" y="159"/>
                    <a:pt x="292" y="168"/>
                  </a:cubicBezTo>
                  <a:cubicBezTo>
                    <a:pt x="292" y="178"/>
                    <a:pt x="296" y="187"/>
                    <a:pt x="302" y="193"/>
                  </a:cubicBezTo>
                  <a:cubicBezTo>
                    <a:pt x="295" y="212"/>
                    <a:pt x="281" y="227"/>
                    <a:pt x="262" y="235"/>
                  </a:cubicBezTo>
                  <a:cubicBezTo>
                    <a:pt x="256" y="228"/>
                    <a:pt x="247" y="224"/>
                    <a:pt x="238" y="224"/>
                  </a:cubicBezTo>
                  <a:cubicBezTo>
                    <a:pt x="229" y="224"/>
                    <a:pt x="221" y="228"/>
                    <a:pt x="215" y="234"/>
                  </a:cubicBezTo>
                  <a:cubicBezTo>
                    <a:pt x="215" y="280"/>
                    <a:pt x="215" y="280"/>
                    <a:pt x="215" y="280"/>
                  </a:cubicBezTo>
                  <a:cubicBezTo>
                    <a:pt x="221" y="286"/>
                    <a:pt x="229" y="290"/>
                    <a:pt x="238" y="290"/>
                  </a:cubicBezTo>
                  <a:cubicBezTo>
                    <a:pt x="256" y="290"/>
                    <a:pt x="270" y="275"/>
                    <a:pt x="270" y="257"/>
                  </a:cubicBezTo>
                  <a:cubicBezTo>
                    <a:pt x="270" y="255"/>
                    <a:pt x="270" y="253"/>
                    <a:pt x="270" y="251"/>
                  </a:cubicBezTo>
                  <a:cubicBezTo>
                    <a:pt x="292" y="241"/>
                    <a:pt x="309" y="224"/>
                    <a:pt x="318" y="201"/>
                  </a:cubicBezTo>
                  <a:cubicBezTo>
                    <a:pt x="320" y="201"/>
                    <a:pt x="322" y="202"/>
                    <a:pt x="324" y="202"/>
                  </a:cubicBezTo>
                  <a:cubicBezTo>
                    <a:pt x="342" y="202"/>
                    <a:pt x="356" y="187"/>
                    <a:pt x="356" y="168"/>
                  </a:cubicBezTo>
                  <a:cubicBezTo>
                    <a:pt x="356" y="150"/>
                    <a:pt x="342" y="135"/>
                    <a:pt x="324" y="135"/>
                  </a:cubicBezTo>
                  <a:close/>
                </a:path>
              </a:pathLst>
            </a:custGeom>
            <a:solidFill>
              <a:schemeClr val="accent1"/>
            </a:solidFill>
            <a:ln>
              <a:noFill/>
            </a:ln>
          </p:spPr>
          <p:txBody>
            <a:bodyPr vert="horz" wrap="square" lIns="89589" tIns="44794" rIns="89589" bIns="4479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862">
                <a:defRPr/>
              </a:pPr>
              <a:endParaRPr lang="en-US" sz="1762" kern="0">
                <a:latin typeface="Segoe UI"/>
              </a:endParaRPr>
            </a:p>
          </p:txBody>
        </p:sp>
        <p:pic>
          <p:nvPicPr>
            <p:cNvPr id="20" name="Picture 19"/>
            <p:cNvPicPr>
              <a:picLocks noChangeAspect="1"/>
            </p:cNvPicPr>
            <p:nvPr/>
          </p:nvPicPr>
          <p:blipFill>
            <a:blip r:embed="rId13"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259000" y="5186605"/>
              <a:ext cx="366751" cy="375052"/>
            </a:xfrm>
            <a:prstGeom prst="rect">
              <a:avLst/>
            </a:prstGeom>
          </p:spPr>
        </p:pic>
        <p:grpSp>
          <p:nvGrpSpPr>
            <p:cNvPr id="32" name="Group 31"/>
            <p:cNvGrpSpPr/>
            <p:nvPr/>
          </p:nvGrpSpPr>
          <p:grpSpPr>
            <a:xfrm>
              <a:off x="9932303" y="5318074"/>
              <a:ext cx="186417" cy="514485"/>
              <a:chOff x="7258847" y="5219926"/>
              <a:chExt cx="665292" cy="979277"/>
            </a:xfrm>
          </p:grpSpPr>
          <p:cxnSp>
            <p:nvCxnSpPr>
              <p:cNvPr id="38" name="Straight Connector 37"/>
              <p:cNvCxnSpPr/>
              <p:nvPr/>
            </p:nvCxnSpPr>
            <p:spPr>
              <a:xfrm>
                <a:off x="7258847" y="5219926"/>
                <a:ext cx="665292" cy="334736"/>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7305696" y="5877384"/>
                <a:ext cx="616122" cy="321819"/>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3" name="Rectangle 32"/>
            <p:cNvSpPr/>
            <p:nvPr/>
          </p:nvSpPr>
          <p:spPr bwMode="auto">
            <a:xfrm>
              <a:off x="9226364" y="5098273"/>
              <a:ext cx="2162680" cy="914783"/>
            </a:xfrm>
            <a:prstGeom prst="rect">
              <a:avLst/>
            </a:prstGeom>
            <a:noFill/>
            <a:ln w="22225">
              <a:solidFill>
                <a:schemeClr val="tx1">
                  <a:lumMod val="40000"/>
                  <a:lumOff val="6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73" tIns="146218" rIns="182773" bIns="146218" numCol="1" spcCol="0" rtlCol="0" fromWordArt="0" anchor="t" anchorCtr="0" forceAA="0" compatLnSpc="1">
              <a:prstTxWarp prst="textNoShape">
                <a:avLst/>
              </a:prstTxWarp>
              <a:noAutofit/>
            </a:bodyPr>
            <a:lstStyle/>
            <a:p>
              <a:pPr algn="ctr" defTabSz="931957" fontAlgn="base">
                <a:lnSpc>
                  <a:spcPct val="90000"/>
                </a:lnSpc>
                <a:spcBef>
                  <a:spcPct val="0"/>
                </a:spcBef>
                <a:spcAft>
                  <a:spcPct val="0"/>
                </a:spcAft>
                <a:defRPr/>
              </a:pPr>
              <a:endParaRPr lang="en-US" sz="2400" kern="0" err="1">
                <a:solidFill>
                  <a:schemeClr val="tx1"/>
                </a:solidFill>
                <a:latin typeface="Segoe UI"/>
                <a:ea typeface="Segoe UI" pitchFamily="34" charset="0"/>
                <a:cs typeface="Segoe UI" pitchFamily="34" charset="0"/>
              </a:endParaRPr>
            </a:p>
          </p:txBody>
        </p:sp>
        <p:sp>
          <p:nvSpPr>
            <p:cNvPr id="34" name="Freeform 5"/>
            <p:cNvSpPr>
              <a:spLocks noChangeAspect="1" noEditPoints="1"/>
            </p:cNvSpPr>
            <p:nvPr/>
          </p:nvSpPr>
          <p:spPr bwMode="auto">
            <a:xfrm>
              <a:off x="10250636" y="5281144"/>
              <a:ext cx="179139" cy="342810"/>
            </a:xfrm>
            <a:custGeom>
              <a:avLst/>
              <a:gdLst>
                <a:gd name="T0" fmla="*/ 77 w 83"/>
                <a:gd name="T1" fmla="*/ 151 h 157"/>
                <a:gd name="T2" fmla="*/ 6 w 83"/>
                <a:gd name="T3" fmla="*/ 6 h 157"/>
                <a:gd name="T4" fmla="*/ 83 w 83"/>
                <a:gd name="T5" fmla="*/ 0 h 157"/>
                <a:gd name="T6" fmla="*/ 6 w 83"/>
                <a:gd name="T7" fmla="*/ 0 h 157"/>
                <a:gd name="T8" fmla="*/ 0 w 83"/>
                <a:gd name="T9" fmla="*/ 6 h 157"/>
                <a:gd name="T10" fmla="*/ 0 w 83"/>
                <a:gd name="T11" fmla="*/ 157 h 157"/>
                <a:gd name="T12" fmla="*/ 77 w 83"/>
                <a:gd name="T13" fmla="*/ 157 h 157"/>
                <a:gd name="T14" fmla="*/ 83 w 83"/>
                <a:gd name="T15" fmla="*/ 151 h 157"/>
                <a:gd name="T16" fmla="*/ 83 w 83"/>
                <a:gd name="T17" fmla="*/ 0 h 157"/>
                <a:gd name="T18" fmla="*/ 15 w 83"/>
                <a:gd name="T19" fmla="*/ 102 h 157"/>
                <a:gd name="T20" fmla="*/ 20 w 83"/>
                <a:gd name="T21" fmla="*/ 102 h 157"/>
                <a:gd name="T22" fmla="*/ 26 w 83"/>
                <a:gd name="T23" fmla="*/ 104 h 157"/>
                <a:gd name="T24" fmla="*/ 26 w 83"/>
                <a:gd name="T25" fmla="*/ 99 h 157"/>
                <a:gd name="T26" fmla="*/ 26 w 83"/>
                <a:gd name="T27" fmla="*/ 104 h 157"/>
                <a:gd name="T28" fmla="*/ 67 w 83"/>
                <a:gd name="T29" fmla="*/ 89 h 157"/>
                <a:gd name="T30" fmla="*/ 15 w 83"/>
                <a:gd name="T31" fmla="*/ 88 h 157"/>
                <a:gd name="T32" fmla="*/ 17 w 83"/>
                <a:gd name="T33" fmla="*/ 79 h 157"/>
                <a:gd name="T34" fmla="*/ 68 w 83"/>
                <a:gd name="T35" fmla="*/ 80 h 157"/>
                <a:gd name="T36" fmla="*/ 68 w 83"/>
                <a:gd name="T37" fmla="*/ 88 h 157"/>
                <a:gd name="T38" fmla="*/ 67 w 83"/>
                <a:gd name="T39" fmla="*/ 74 h 157"/>
                <a:gd name="T40" fmla="*/ 15 w 83"/>
                <a:gd name="T41" fmla="*/ 72 h 157"/>
                <a:gd name="T42" fmla="*/ 17 w 83"/>
                <a:gd name="T43" fmla="*/ 63 h 157"/>
                <a:gd name="T44" fmla="*/ 68 w 83"/>
                <a:gd name="T45" fmla="*/ 64 h 157"/>
                <a:gd name="T46" fmla="*/ 68 w 83"/>
                <a:gd name="T47" fmla="*/ 72 h 157"/>
                <a:gd name="T48" fmla="*/ 67 w 83"/>
                <a:gd name="T49" fmla="*/ 58 h 157"/>
                <a:gd name="T50" fmla="*/ 15 w 83"/>
                <a:gd name="T51" fmla="*/ 57 h 157"/>
                <a:gd name="T52" fmla="*/ 17 w 83"/>
                <a:gd name="T53" fmla="*/ 47 h 157"/>
                <a:gd name="T54" fmla="*/ 68 w 83"/>
                <a:gd name="T55" fmla="*/ 49 h 157"/>
                <a:gd name="T56" fmla="*/ 68 w 83"/>
                <a:gd name="T57" fmla="*/ 57 h 157"/>
                <a:gd name="T58" fmla="*/ 67 w 83"/>
                <a:gd name="T59" fmla="*/ 42 h 157"/>
                <a:gd name="T60" fmla="*/ 15 w 83"/>
                <a:gd name="T61" fmla="*/ 41 h 157"/>
                <a:gd name="T62" fmla="*/ 17 w 83"/>
                <a:gd name="T63" fmla="*/ 31 h 157"/>
                <a:gd name="T64" fmla="*/ 68 w 83"/>
                <a:gd name="T65" fmla="*/ 33 h 157"/>
                <a:gd name="T66" fmla="*/ 68 w 83"/>
                <a:gd name="T67" fmla="*/ 41 h 157"/>
                <a:gd name="T68" fmla="*/ 67 w 83"/>
                <a:gd name="T69" fmla="*/ 27 h 157"/>
                <a:gd name="T70" fmla="*/ 15 w 83"/>
                <a:gd name="T71" fmla="*/ 25 h 157"/>
                <a:gd name="T72" fmla="*/ 17 w 83"/>
                <a:gd name="T73" fmla="*/ 16 h 157"/>
                <a:gd name="T74" fmla="*/ 68 w 83"/>
                <a:gd name="T75" fmla="*/ 17 h 157"/>
                <a:gd name="T76" fmla="*/ 68 w 83"/>
                <a:gd name="T77" fmla="*/ 2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157">
                  <a:moveTo>
                    <a:pt x="77" y="6"/>
                  </a:moveTo>
                  <a:cubicBezTo>
                    <a:pt x="77" y="151"/>
                    <a:pt x="77" y="151"/>
                    <a:pt x="77" y="151"/>
                  </a:cubicBezTo>
                  <a:cubicBezTo>
                    <a:pt x="6" y="151"/>
                    <a:pt x="6" y="151"/>
                    <a:pt x="6" y="151"/>
                  </a:cubicBezTo>
                  <a:cubicBezTo>
                    <a:pt x="6" y="6"/>
                    <a:pt x="6" y="6"/>
                    <a:pt x="6" y="6"/>
                  </a:cubicBezTo>
                  <a:cubicBezTo>
                    <a:pt x="77" y="6"/>
                    <a:pt x="77" y="6"/>
                    <a:pt x="77" y="6"/>
                  </a:cubicBezTo>
                  <a:moveTo>
                    <a:pt x="83" y="0"/>
                  </a:moveTo>
                  <a:cubicBezTo>
                    <a:pt x="77" y="0"/>
                    <a:pt x="77" y="0"/>
                    <a:pt x="77" y="0"/>
                  </a:cubicBezTo>
                  <a:cubicBezTo>
                    <a:pt x="6" y="0"/>
                    <a:pt x="6" y="0"/>
                    <a:pt x="6" y="0"/>
                  </a:cubicBezTo>
                  <a:cubicBezTo>
                    <a:pt x="0" y="0"/>
                    <a:pt x="0" y="0"/>
                    <a:pt x="0" y="0"/>
                  </a:cubicBezTo>
                  <a:cubicBezTo>
                    <a:pt x="0" y="6"/>
                    <a:pt x="0" y="6"/>
                    <a:pt x="0" y="6"/>
                  </a:cubicBezTo>
                  <a:cubicBezTo>
                    <a:pt x="0" y="151"/>
                    <a:pt x="0" y="151"/>
                    <a:pt x="0" y="151"/>
                  </a:cubicBezTo>
                  <a:cubicBezTo>
                    <a:pt x="0" y="157"/>
                    <a:pt x="0" y="157"/>
                    <a:pt x="0" y="157"/>
                  </a:cubicBezTo>
                  <a:cubicBezTo>
                    <a:pt x="6" y="157"/>
                    <a:pt x="6" y="157"/>
                    <a:pt x="6" y="157"/>
                  </a:cubicBezTo>
                  <a:cubicBezTo>
                    <a:pt x="77" y="157"/>
                    <a:pt x="77" y="157"/>
                    <a:pt x="77" y="157"/>
                  </a:cubicBezTo>
                  <a:cubicBezTo>
                    <a:pt x="83" y="157"/>
                    <a:pt x="83" y="157"/>
                    <a:pt x="83" y="157"/>
                  </a:cubicBezTo>
                  <a:cubicBezTo>
                    <a:pt x="83" y="151"/>
                    <a:pt x="83" y="151"/>
                    <a:pt x="83" y="151"/>
                  </a:cubicBezTo>
                  <a:cubicBezTo>
                    <a:pt x="83" y="6"/>
                    <a:pt x="83" y="6"/>
                    <a:pt x="83" y="6"/>
                  </a:cubicBezTo>
                  <a:cubicBezTo>
                    <a:pt x="83" y="0"/>
                    <a:pt x="83" y="0"/>
                    <a:pt x="83" y="0"/>
                  </a:cubicBezTo>
                  <a:close/>
                  <a:moveTo>
                    <a:pt x="18" y="104"/>
                  </a:moveTo>
                  <a:cubicBezTo>
                    <a:pt x="16" y="104"/>
                    <a:pt x="15" y="103"/>
                    <a:pt x="15" y="102"/>
                  </a:cubicBezTo>
                  <a:cubicBezTo>
                    <a:pt x="15" y="100"/>
                    <a:pt x="16" y="99"/>
                    <a:pt x="18" y="99"/>
                  </a:cubicBezTo>
                  <a:cubicBezTo>
                    <a:pt x="19" y="99"/>
                    <a:pt x="20" y="100"/>
                    <a:pt x="20" y="102"/>
                  </a:cubicBezTo>
                  <a:cubicBezTo>
                    <a:pt x="20" y="103"/>
                    <a:pt x="19" y="104"/>
                    <a:pt x="18" y="104"/>
                  </a:cubicBezTo>
                  <a:close/>
                  <a:moveTo>
                    <a:pt x="26" y="104"/>
                  </a:moveTo>
                  <a:cubicBezTo>
                    <a:pt x="24" y="104"/>
                    <a:pt x="23" y="103"/>
                    <a:pt x="23" y="102"/>
                  </a:cubicBezTo>
                  <a:cubicBezTo>
                    <a:pt x="23" y="100"/>
                    <a:pt x="24" y="99"/>
                    <a:pt x="26" y="99"/>
                  </a:cubicBezTo>
                  <a:cubicBezTo>
                    <a:pt x="27" y="99"/>
                    <a:pt x="28" y="100"/>
                    <a:pt x="28" y="102"/>
                  </a:cubicBezTo>
                  <a:cubicBezTo>
                    <a:pt x="28" y="103"/>
                    <a:pt x="27" y="104"/>
                    <a:pt x="26" y="104"/>
                  </a:cubicBezTo>
                  <a:close/>
                  <a:moveTo>
                    <a:pt x="68" y="88"/>
                  </a:moveTo>
                  <a:cubicBezTo>
                    <a:pt x="68" y="89"/>
                    <a:pt x="67" y="89"/>
                    <a:pt x="67" y="89"/>
                  </a:cubicBezTo>
                  <a:cubicBezTo>
                    <a:pt x="17" y="89"/>
                    <a:pt x="17" y="89"/>
                    <a:pt x="17" y="89"/>
                  </a:cubicBezTo>
                  <a:cubicBezTo>
                    <a:pt x="16" y="89"/>
                    <a:pt x="15" y="89"/>
                    <a:pt x="15" y="88"/>
                  </a:cubicBezTo>
                  <a:cubicBezTo>
                    <a:pt x="15" y="80"/>
                    <a:pt x="15" y="80"/>
                    <a:pt x="15" y="80"/>
                  </a:cubicBezTo>
                  <a:cubicBezTo>
                    <a:pt x="15" y="79"/>
                    <a:pt x="16" y="79"/>
                    <a:pt x="17" y="79"/>
                  </a:cubicBezTo>
                  <a:cubicBezTo>
                    <a:pt x="67" y="79"/>
                    <a:pt x="67" y="79"/>
                    <a:pt x="67" y="79"/>
                  </a:cubicBezTo>
                  <a:cubicBezTo>
                    <a:pt x="67" y="79"/>
                    <a:pt x="68" y="79"/>
                    <a:pt x="68" y="80"/>
                  </a:cubicBezTo>
                  <a:cubicBezTo>
                    <a:pt x="68" y="88"/>
                    <a:pt x="68" y="88"/>
                    <a:pt x="68" y="88"/>
                  </a:cubicBezTo>
                  <a:cubicBezTo>
                    <a:pt x="68" y="88"/>
                    <a:pt x="68" y="88"/>
                    <a:pt x="68" y="88"/>
                  </a:cubicBezTo>
                  <a:close/>
                  <a:moveTo>
                    <a:pt x="68" y="72"/>
                  </a:moveTo>
                  <a:cubicBezTo>
                    <a:pt x="68" y="73"/>
                    <a:pt x="67" y="74"/>
                    <a:pt x="67" y="74"/>
                  </a:cubicBezTo>
                  <a:cubicBezTo>
                    <a:pt x="17" y="74"/>
                    <a:pt x="17" y="74"/>
                    <a:pt x="17" y="74"/>
                  </a:cubicBezTo>
                  <a:cubicBezTo>
                    <a:pt x="16" y="74"/>
                    <a:pt x="15" y="73"/>
                    <a:pt x="15" y="72"/>
                  </a:cubicBezTo>
                  <a:cubicBezTo>
                    <a:pt x="15" y="64"/>
                    <a:pt x="15" y="64"/>
                    <a:pt x="15" y="64"/>
                  </a:cubicBezTo>
                  <a:cubicBezTo>
                    <a:pt x="15" y="63"/>
                    <a:pt x="16" y="63"/>
                    <a:pt x="17" y="63"/>
                  </a:cubicBezTo>
                  <a:cubicBezTo>
                    <a:pt x="67" y="63"/>
                    <a:pt x="67" y="63"/>
                    <a:pt x="67" y="63"/>
                  </a:cubicBezTo>
                  <a:cubicBezTo>
                    <a:pt x="67" y="63"/>
                    <a:pt x="68" y="63"/>
                    <a:pt x="68" y="64"/>
                  </a:cubicBezTo>
                  <a:cubicBezTo>
                    <a:pt x="68" y="72"/>
                    <a:pt x="68" y="72"/>
                    <a:pt x="68" y="72"/>
                  </a:cubicBezTo>
                  <a:cubicBezTo>
                    <a:pt x="68" y="72"/>
                    <a:pt x="68" y="72"/>
                    <a:pt x="68" y="72"/>
                  </a:cubicBezTo>
                  <a:close/>
                  <a:moveTo>
                    <a:pt x="68" y="57"/>
                  </a:moveTo>
                  <a:cubicBezTo>
                    <a:pt x="68" y="57"/>
                    <a:pt x="67" y="58"/>
                    <a:pt x="67" y="58"/>
                  </a:cubicBezTo>
                  <a:cubicBezTo>
                    <a:pt x="17" y="58"/>
                    <a:pt x="17" y="58"/>
                    <a:pt x="17" y="58"/>
                  </a:cubicBezTo>
                  <a:cubicBezTo>
                    <a:pt x="16" y="58"/>
                    <a:pt x="15" y="57"/>
                    <a:pt x="15" y="57"/>
                  </a:cubicBezTo>
                  <a:cubicBezTo>
                    <a:pt x="15" y="49"/>
                    <a:pt x="15" y="49"/>
                    <a:pt x="15" y="49"/>
                  </a:cubicBezTo>
                  <a:cubicBezTo>
                    <a:pt x="15" y="48"/>
                    <a:pt x="16" y="47"/>
                    <a:pt x="17" y="47"/>
                  </a:cubicBezTo>
                  <a:cubicBezTo>
                    <a:pt x="67" y="47"/>
                    <a:pt x="67" y="47"/>
                    <a:pt x="67" y="47"/>
                  </a:cubicBezTo>
                  <a:cubicBezTo>
                    <a:pt x="67" y="47"/>
                    <a:pt x="68" y="48"/>
                    <a:pt x="68" y="49"/>
                  </a:cubicBezTo>
                  <a:cubicBezTo>
                    <a:pt x="68" y="57"/>
                    <a:pt x="68" y="57"/>
                    <a:pt x="68" y="57"/>
                  </a:cubicBezTo>
                  <a:cubicBezTo>
                    <a:pt x="68" y="57"/>
                    <a:pt x="68" y="57"/>
                    <a:pt x="68" y="57"/>
                  </a:cubicBezTo>
                  <a:close/>
                  <a:moveTo>
                    <a:pt x="68" y="41"/>
                  </a:moveTo>
                  <a:cubicBezTo>
                    <a:pt x="68" y="42"/>
                    <a:pt x="67" y="42"/>
                    <a:pt x="67" y="42"/>
                  </a:cubicBezTo>
                  <a:cubicBezTo>
                    <a:pt x="17" y="42"/>
                    <a:pt x="17" y="42"/>
                    <a:pt x="17" y="42"/>
                  </a:cubicBezTo>
                  <a:cubicBezTo>
                    <a:pt x="16" y="42"/>
                    <a:pt x="15" y="42"/>
                    <a:pt x="15" y="41"/>
                  </a:cubicBezTo>
                  <a:cubicBezTo>
                    <a:pt x="15" y="33"/>
                    <a:pt x="15" y="33"/>
                    <a:pt x="15" y="33"/>
                  </a:cubicBezTo>
                  <a:cubicBezTo>
                    <a:pt x="15" y="32"/>
                    <a:pt x="16" y="31"/>
                    <a:pt x="17" y="31"/>
                  </a:cubicBezTo>
                  <a:cubicBezTo>
                    <a:pt x="67" y="31"/>
                    <a:pt x="67" y="31"/>
                    <a:pt x="67" y="31"/>
                  </a:cubicBezTo>
                  <a:cubicBezTo>
                    <a:pt x="67" y="31"/>
                    <a:pt x="68" y="32"/>
                    <a:pt x="68" y="33"/>
                  </a:cubicBezTo>
                  <a:cubicBezTo>
                    <a:pt x="68" y="41"/>
                    <a:pt x="68" y="41"/>
                    <a:pt x="68" y="41"/>
                  </a:cubicBezTo>
                  <a:cubicBezTo>
                    <a:pt x="68" y="41"/>
                    <a:pt x="68" y="41"/>
                    <a:pt x="68" y="41"/>
                  </a:cubicBezTo>
                  <a:close/>
                  <a:moveTo>
                    <a:pt x="68" y="25"/>
                  </a:moveTo>
                  <a:cubicBezTo>
                    <a:pt x="68" y="26"/>
                    <a:pt x="67" y="27"/>
                    <a:pt x="67" y="27"/>
                  </a:cubicBezTo>
                  <a:cubicBezTo>
                    <a:pt x="17" y="27"/>
                    <a:pt x="17" y="27"/>
                    <a:pt x="17" y="27"/>
                  </a:cubicBezTo>
                  <a:cubicBezTo>
                    <a:pt x="16" y="27"/>
                    <a:pt x="15" y="26"/>
                    <a:pt x="15" y="25"/>
                  </a:cubicBezTo>
                  <a:cubicBezTo>
                    <a:pt x="15" y="17"/>
                    <a:pt x="15" y="17"/>
                    <a:pt x="15" y="17"/>
                  </a:cubicBezTo>
                  <a:cubicBezTo>
                    <a:pt x="15" y="16"/>
                    <a:pt x="16" y="16"/>
                    <a:pt x="17" y="16"/>
                  </a:cubicBezTo>
                  <a:cubicBezTo>
                    <a:pt x="67" y="16"/>
                    <a:pt x="67" y="16"/>
                    <a:pt x="67" y="16"/>
                  </a:cubicBezTo>
                  <a:cubicBezTo>
                    <a:pt x="67" y="16"/>
                    <a:pt x="68" y="16"/>
                    <a:pt x="68" y="17"/>
                  </a:cubicBezTo>
                  <a:cubicBezTo>
                    <a:pt x="68" y="25"/>
                    <a:pt x="68" y="25"/>
                    <a:pt x="68" y="25"/>
                  </a:cubicBezTo>
                  <a:cubicBezTo>
                    <a:pt x="68" y="25"/>
                    <a:pt x="68" y="25"/>
                    <a:pt x="68" y="25"/>
                  </a:cubicBezTo>
                  <a:close/>
                </a:path>
              </a:pathLst>
            </a:custGeom>
            <a:solidFill>
              <a:schemeClr val="accent1"/>
            </a:solidFill>
            <a:ln w="2540">
              <a:noFill/>
            </a:ln>
          </p:spPr>
          <p:txBody>
            <a:bodyPr vert="horz" wrap="square" lIns="91387" tIns="45692" rIns="91387" bIns="45692" numCol="1" anchor="t" anchorCtr="0" compatLnSpc="1">
              <a:prstTxWarp prst="textNoShape">
                <a:avLst/>
              </a:prstTxWarp>
            </a:bodyPr>
            <a:lstStyle/>
            <a:p>
              <a:pPr defTabSz="932226">
                <a:defRPr/>
              </a:pPr>
              <a:endParaRPr lang="en-US" kern="0">
                <a:latin typeface="Segoe UI"/>
              </a:endParaRPr>
            </a:p>
          </p:txBody>
        </p:sp>
        <p:grpSp>
          <p:nvGrpSpPr>
            <p:cNvPr id="35" name="Group 34"/>
            <p:cNvGrpSpPr/>
            <p:nvPr/>
          </p:nvGrpSpPr>
          <p:grpSpPr>
            <a:xfrm flipH="1">
              <a:off x="10546515" y="5318074"/>
              <a:ext cx="186417" cy="514485"/>
              <a:chOff x="7367040" y="5219926"/>
              <a:chExt cx="665292" cy="979277"/>
            </a:xfrm>
          </p:grpSpPr>
          <p:cxnSp>
            <p:nvCxnSpPr>
              <p:cNvPr id="36" name="Straight Connector 35"/>
              <p:cNvCxnSpPr/>
              <p:nvPr/>
            </p:nvCxnSpPr>
            <p:spPr>
              <a:xfrm>
                <a:off x="7367040" y="5219926"/>
                <a:ext cx="665292" cy="334736"/>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7413885" y="5877384"/>
                <a:ext cx="616122" cy="321819"/>
              </a:xfrm>
              <a:prstGeom prst="line">
                <a:avLst/>
              </a:prstGeom>
              <a:ln w="317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166" name="Picture 165"/>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7063353" y="5214174"/>
              <a:ext cx="451563" cy="461785"/>
            </a:xfrm>
            <a:prstGeom prst="rect">
              <a:avLst/>
            </a:prstGeom>
          </p:spPr>
        </p:pic>
        <p:pic>
          <p:nvPicPr>
            <p:cNvPr id="2050" name="Picture 2" descr="Image result for oracle logo png">
              <a:extLst>
                <a:ext uri="{FF2B5EF4-FFF2-40B4-BE49-F238E27FC236}">
                  <a16:creationId xmlns:a16="http://schemas.microsoft.com/office/drawing/2014/main" id="{21290435-E047-4AEA-BECE-B4E5393698B0}"/>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t="37407" b="42963"/>
            <a:stretch/>
          </p:blipFill>
          <p:spPr bwMode="auto">
            <a:xfrm>
              <a:off x="10795215" y="5782157"/>
              <a:ext cx="513530" cy="1008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peoplesoft logo png">
              <a:extLst>
                <a:ext uri="{FF2B5EF4-FFF2-40B4-BE49-F238E27FC236}">
                  <a16:creationId xmlns:a16="http://schemas.microsoft.com/office/drawing/2014/main" id="{D0A4EB56-9E24-4465-B164-C274CE994E5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332917" y="5778500"/>
              <a:ext cx="545970" cy="13755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siebel logo png">
              <a:extLst>
                <a:ext uri="{FF2B5EF4-FFF2-40B4-BE49-F238E27FC236}">
                  <a16:creationId xmlns:a16="http://schemas.microsoft.com/office/drawing/2014/main" id="{633AB14A-89A7-42AE-A0E3-729EA120C84D}"/>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0792309" y="5290589"/>
              <a:ext cx="537357" cy="8354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sap logo png">
              <a:extLst>
                <a:ext uri="{FF2B5EF4-FFF2-40B4-BE49-F238E27FC236}">
                  <a16:creationId xmlns:a16="http://schemas.microsoft.com/office/drawing/2014/main" id="{8F6C5038-F6C2-4F39-BAD4-F764284B8574}"/>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362893" y="5240336"/>
              <a:ext cx="397057" cy="202509"/>
            </a:xfrm>
            <a:prstGeom prst="rect">
              <a:avLst/>
            </a:prstGeom>
            <a:noFill/>
            <a:extLst>
              <a:ext uri="{909E8E84-426E-40DD-AFC4-6F175D3DCCD1}">
                <a14:hiddenFill xmlns:a14="http://schemas.microsoft.com/office/drawing/2010/main">
                  <a:solidFill>
                    <a:srgbClr val="FFFFFF"/>
                  </a:solidFill>
                </a14:hiddenFill>
              </a:ext>
            </a:extLst>
          </p:spPr>
        </p:pic>
      </p:grpSp>
      <p:pic>
        <p:nvPicPr>
          <p:cNvPr id="4" name="Picture 3">
            <a:extLst>
              <a:ext uri="{FF2B5EF4-FFF2-40B4-BE49-F238E27FC236}">
                <a16:creationId xmlns:a16="http://schemas.microsoft.com/office/drawing/2014/main" id="{4FA526B0-2E9B-4B3F-B1C2-E157A967701B}"/>
              </a:ext>
            </a:extLst>
          </p:cNvPr>
          <p:cNvPicPr>
            <a:picLocks noChangeAspect="1"/>
          </p:cNvPicPr>
          <p:nvPr/>
        </p:nvPicPr>
        <p:blipFill>
          <a:blip r:embed="rId19"/>
          <a:stretch>
            <a:fillRect/>
          </a:stretch>
        </p:blipFill>
        <p:spPr>
          <a:xfrm>
            <a:off x="0" y="-8817"/>
            <a:ext cx="12436475" cy="6555799"/>
          </a:xfrm>
          <a:prstGeom prst="rect">
            <a:avLst/>
          </a:prstGeom>
        </p:spPr>
      </p:pic>
    </p:spTree>
    <p:extLst>
      <p:ext uri="{BB962C8B-B14F-4D97-AF65-F5344CB8AC3E}">
        <p14:creationId xmlns:p14="http://schemas.microsoft.com/office/powerpoint/2010/main" val="798599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Logic App Demo</a:t>
            </a:r>
          </a:p>
        </p:txBody>
      </p:sp>
    </p:spTree>
    <p:extLst>
      <p:ext uri="{BB962C8B-B14F-4D97-AF65-F5344CB8AC3E}">
        <p14:creationId xmlns:p14="http://schemas.microsoft.com/office/powerpoint/2010/main" val="268707135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cs typeface="Segoe UI"/>
              </a:rPr>
              <a:t>Azure Functions</a:t>
            </a:r>
            <a:endParaRPr lang="en-US"/>
          </a:p>
        </p:txBody>
      </p:sp>
    </p:spTree>
    <p:extLst>
      <p:ext uri="{BB962C8B-B14F-4D97-AF65-F5344CB8AC3E}">
        <p14:creationId xmlns:p14="http://schemas.microsoft.com/office/powerpoint/2010/main" val="366207043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E32A0554-3191-4B94-8B91-195D9E39D8CD}"/>
              </a:ext>
            </a:extLst>
          </p:cNvPr>
          <p:cNvSpPr>
            <a:spLocks noGrp="1"/>
          </p:cNvSpPr>
          <p:nvPr>
            <p:ph type="body" sz="quarter" idx="13"/>
          </p:nvPr>
        </p:nvSpPr>
        <p:spPr>
          <a:xfrm>
            <a:off x="2232005" y="1386784"/>
            <a:ext cx="9606720" cy="683264"/>
          </a:xfrm>
        </p:spPr>
        <p:txBody>
          <a:bodyPr/>
          <a:lstStyle/>
          <a:p>
            <a:r>
              <a:rPr lang="en-US" dirty="0">
                <a:cs typeface="Segoe UI"/>
              </a:rPr>
              <a:t>Understand what is serverless</a:t>
            </a:r>
            <a:endParaRPr lang="en-US" dirty="0"/>
          </a:p>
        </p:txBody>
      </p:sp>
      <p:sp>
        <p:nvSpPr>
          <p:cNvPr id="11" name="Title 10">
            <a:extLst>
              <a:ext uri="{FF2B5EF4-FFF2-40B4-BE49-F238E27FC236}">
                <a16:creationId xmlns:a16="http://schemas.microsoft.com/office/drawing/2014/main" id="{D1913238-D39F-4781-B5D4-474C364AFF41}"/>
              </a:ext>
            </a:extLst>
          </p:cNvPr>
          <p:cNvSpPr>
            <a:spLocks noGrp="1"/>
          </p:cNvSpPr>
          <p:nvPr>
            <p:ph type="title"/>
          </p:nvPr>
        </p:nvSpPr>
        <p:spPr/>
        <p:txBody>
          <a:bodyPr/>
          <a:lstStyle/>
          <a:p>
            <a:r>
              <a:rPr lang="en-US" dirty="0"/>
              <a:t>Takeaways</a:t>
            </a:r>
            <a:endParaRPr lang="en-CA" dirty="0"/>
          </a:p>
        </p:txBody>
      </p:sp>
      <p:sp>
        <p:nvSpPr>
          <p:cNvPr id="13" name="Text Placeholder 12">
            <a:extLst>
              <a:ext uri="{FF2B5EF4-FFF2-40B4-BE49-F238E27FC236}">
                <a16:creationId xmlns:a16="http://schemas.microsoft.com/office/drawing/2014/main" id="{A89AB459-42A7-433A-A1E1-477FF29E7553}"/>
              </a:ext>
            </a:extLst>
          </p:cNvPr>
          <p:cNvSpPr>
            <a:spLocks noGrp="1"/>
          </p:cNvSpPr>
          <p:nvPr>
            <p:ph type="body" sz="quarter" idx="20"/>
          </p:nvPr>
        </p:nvSpPr>
        <p:spPr>
          <a:xfrm>
            <a:off x="2217848" y="2460129"/>
            <a:ext cx="9606720" cy="683264"/>
          </a:xfrm>
        </p:spPr>
        <p:txBody>
          <a:bodyPr/>
          <a:lstStyle/>
          <a:p>
            <a:r>
              <a:rPr lang="en-US" dirty="0"/>
              <a:t>Build an Azure Logic App</a:t>
            </a:r>
          </a:p>
        </p:txBody>
      </p:sp>
      <p:sp>
        <p:nvSpPr>
          <p:cNvPr id="14" name="Text Placeholder 13">
            <a:extLst>
              <a:ext uri="{FF2B5EF4-FFF2-40B4-BE49-F238E27FC236}">
                <a16:creationId xmlns:a16="http://schemas.microsoft.com/office/drawing/2014/main" id="{832A7A4B-0714-4143-8E0C-9122D1C071A9}"/>
              </a:ext>
            </a:extLst>
          </p:cNvPr>
          <p:cNvSpPr>
            <a:spLocks noGrp="1"/>
          </p:cNvSpPr>
          <p:nvPr>
            <p:ph type="body" sz="quarter" idx="22"/>
          </p:nvPr>
        </p:nvSpPr>
        <p:spPr>
          <a:xfrm>
            <a:off x="2217848" y="3533475"/>
            <a:ext cx="9606720" cy="683264"/>
          </a:xfrm>
        </p:spPr>
        <p:txBody>
          <a:bodyPr/>
          <a:lstStyle/>
          <a:p>
            <a:r>
              <a:rPr lang="en-US" dirty="0"/>
              <a:t>Create an </a:t>
            </a:r>
            <a:r>
              <a:rPr lang="en-US" dirty="0">
                <a:cs typeface="Segoe UI"/>
              </a:rPr>
              <a:t>Azure Functions</a:t>
            </a:r>
            <a:endParaRPr lang="en-US" dirty="0"/>
          </a:p>
        </p:txBody>
      </p:sp>
      <p:sp>
        <p:nvSpPr>
          <p:cNvPr id="15" name="Text Placeholder 14">
            <a:extLst>
              <a:ext uri="{FF2B5EF4-FFF2-40B4-BE49-F238E27FC236}">
                <a16:creationId xmlns:a16="http://schemas.microsoft.com/office/drawing/2014/main" id="{FFCCADD8-4DA5-4FF2-9858-DE002E63651E}"/>
              </a:ext>
            </a:extLst>
          </p:cNvPr>
          <p:cNvSpPr>
            <a:spLocks noGrp="1"/>
          </p:cNvSpPr>
          <p:nvPr>
            <p:ph type="body" sz="quarter" idx="24"/>
          </p:nvPr>
        </p:nvSpPr>
        <p:spPr>
          <a:xfrm>
            <a:off x="2217848" y="4606820"/>
            <a:ext cx="9606720" cy="683264"/>
          </a:xfrm>
        </p:spPr>
        <p:txBody>
          <a:bodyPr/>
          <a:lstStyle/>
          <a:p>
            <a:r>
              <a:rPr lang="en-US" dirty="0"/>
              <a:t>Make them work all together</a:t>
            </a:r>
          </a:p>
        </p:txBody>
      </p:sp>
      <p:sp>
        <p:nvSpPr>
          <p:cNvPr id="16" name="Text Placeholder 15">
            <a:extLst>
              <a:ext uri="{FF2B5EF4-FFF2-40B4-BE49-F238E27FC236}">
                <a16:creationId xmlns:a16="http://schemas.microsoft.com/office/drawing/2014/main" id="{ACB76D54-16C3-4231-BD85-CBD9BFD318FB}"/>
              </a:ext>
            </a:extLst>
          </p:cNvPr>
          <p:cNvSpPr>
            <a:spLocks noGrp="1"/>
          </p:cNvSpPr>
          <p:nvPr>
            <p:ph type="body" sz="quarter" idx="28"/>
          </p:nvPr>
        </p:nvSpPr>
        <p:spPr>
          <a:xfrm>
            <a:off x="2217281" y="5685745"/>
            <a:ext cx="9608083" cy="683264"/>
          </a:xfrm>
        </p:spPr>
        <p:txBody>
          <a:bodyPr/>
          <a:lstStyle/>
          <a:p>
            <a:r>
              <a:rPr lang="en-US" dirty="0"/>
              <a:t>Deploy from GitHub to Azure</a:t>
            </a:r>
            <a:endParaRPr lang="en-CA" dirty="0"/>
          </a:p>
        </p:txBody>
      </p:sp>
      <p:pic>
        <p:nvPicPr>
          <p:cNvPr id="31" name="Content Placeholder 30" descr="A close up of a sign&#10;&#10;Description automatically generated">
            <a:extLst>
              <a:ext uri="{FF2B5EF4-FFF2-40B4-BE49-F238E27FC236}">
                <a16:creationId xmlns:a16="http://schemas.microsoft.com/office/drawing/2014/main" id="{3C125D1C-E2AF-4289-A6B2-612D6C2E6087}"/>
              </a:ext>
            </a:extLst>
          </p:cNvPr>
          <p:cNvPicPr>
            <a:picLocks noGrp="1" noChangeAspect="1"/>
          </p:cNvPicPr>
          <p:nvPr>
            <p:ph sz="quarter" idx="33"/>
          </p:nvPr>
        </p:nvPicPr>
        <p:blipFill>
          <a:blip r:embed="rId3"/>
          <a:stretch>
            <a:fillRect/>
          </a:stretch>
        </p:blipFill>
        <p:spPr/>
      </p:pic>
      <p:pic>
        <p:nvPicPr>
          <p:cNvPr id="26" name="Content Placeholder 29" descr="Compass">
            <a:extLst>
              <a:ext uri="{FF2B5EF4-FFF2-40B4-BE49-F238E27FC236}">
                <a16:creationId xmlns:a16="http://schemas.microsoft.com/office/drawing/2014/main" id="{C98998EF-E3CB-47E9-8720-B2530B75EB27}"/>
              </a:ext>
            </a:extLst>
          </p:cNvPr>
          <p:cNvPicPr>
            <a:picLocks noGrp="1" noChangeAspect="1"/>
          </p:cNvPicPr>
          <p:nvPr>
            <p:ph sz="quarter" idx="29"/>
          </p:nvPr>
        </p:nvPicPr>
        <p:blipFill>
          <a:blip r:embed="rId4">
            <a:extLst>
              <a:ext uri="{96DAC541-7B7A-43D3-8B79-37D633B846F1}">
                <asvg:svgBlip xmlns:asvg="http://schemas.microsoft.com/office/drawing/2016/SVG/main" r:embed="rId5"/>
              </a:ext>
            </a:extLst>
          </a:blip>
          <a:stretch>
            <a:fillRect/>
          </a:stretch>
        </p:blipFill>
        <p:spPr>
          <a:xfrm>
            <a:off x="525471" y="1262900"/>
            <a:ext cx="932603" cy="932603"/>
          </a:xfrm>
        </p:spPr>
      </p:pic>
      <p:pic>
        <p:nvPicPr>
          <p:cNvPr id="27" name="Content Placeholder 14">
            <a:extLst>
              <a:ext uri="{FF2B5EF4-FFF2-40B4-BE49-F238E27FC236}">
                <a16:creationId xmlns:a16="http://schemas.microsoft.com/office/drawing/2014/main" id="{78909690-CDC6-4F01-B11F-5067DB90E1FF}"/>
              </a:ext>
            </a:extLst>
          </p:cNvPr>
          <p:cNvPicPr>
            <a:picLocks noGrp="1" noChangeAspect="1"/>
          </p:cNvPicPr>
          <p:nvPr>
            <p:ph sz="quarter" idx="30"/>
          </p:nvPr>
        </p:nvPicPr>
        <p:blipFill>
          <a:blip r:embed="rId6">
            <a:extLst>
              <a:ext uri="{96DAC541-7B7A-43D3-8B79-37D633B846F1}">
                <asvg:svgBlip xmlns:asvg="http://schemas.microsoft.com/office/drawing/2016/SVG/main" r:embed="rId7"/>
              </a:ext>
            </a:extLst>
          </a:blip>
          <a:stretch>
            <a:fillRect/>
          </a:stretch>
        </p:blipFill>
        <p:spPr>
          <a:xfrm>
            <a:off x="525471" y="2337984"/>
            <a:ext cx="932603" cy="932603"/>
          </a:xfrm>
        </p:spPr>
      </p:pic>
      <p:pic>
        <p:nvPicPr>
          <p:cNvPr id="28" name="Content Placeholder 6">
            <a:extLst>
              <a:ext uri="{FF2B5EF4-FFF2-40B4-BE49-F238E27FC236}">
                <a16:creationId xmlns:a16="http://schemas.microsoft.com/office/drawing/2014/main" id="{F6AAE87E-E182-428E-9765-91ABA7E4CC4E}"/>
              </a:ext>
            </a:extLst>
          </p:cNvPr>
          <p:cNvPicPr>
            <a:picLocks noGrp="1" noChangeAspect="1"/>
          </p:cNvPicPr>
          <p:nvPr>
            <p:ph sz="quarter" idx="31"/>
          </p:nvPr>
        </p:nvPicPr>
        <p:blipFill>
          <a:blip r:embed="rId8">
            <a:extLst>
              <a:ext uri="{96DAC541-7B7A-43D3-8B79-37D633B846F1}">
                <asvg:svgBlip xmlns:asvg="http://schemas.microsoft.com/office/drawing/2016/SVG/main" r:embed="rId9"/>
              </a:ext>
            </a:extLst>
          </a:blip>
          <a:stretch>
            <a:fillRect/>
          </a:stretch>
        </p:blipFill>
        <p:spPr>
          <a:xfrm>
            <a:off x="680904" y="3568502"/>
            <a:ext cx="621736" cy="621736"/>
          </a:xfrm>
        </p:spPr>
      </p:pic>
      <p:pic>
        <p:nvPicPr>
          <p:cNvPr id="29" name="Content Placeholder 32" descr="Playbook">
            <a:extLst>
              <a:ext uri="{FF2B5EF4-FFF2-40B4-BE49-F238E27FC236}">
                <a16:creationId xmlns:a16="http://schemas.microsoft.com/office/drawing/2014/main" id="{AAED5F08-5E79-43BA-B5F8-367FCE035952}"/>
              </a:ext>
            </a:extLst>
          </p:cNvPr>
          <p:cNvPicPr>
            <a:picLocks noGrp="1" noChangeAspect="1"/>
          </p:cNvPicPr>
          <p:nvPr>
            <p:ph sz="quarter" idx="32"/>
          </p:nvPr>
        </p:nvPicPr>
        <p:blipFill>
          <a:blip r:embed="rId10">
            <a:extLst>
              <a:ext uri="{96DAC541-7B7A-43D3-8B79-37D633B846F1}">
                <asvg:svgBlip xmlns:asvg="http://schemas.microsoft.com/office/drawing/2016/SVG/main" r:embed="rId11"/>
              </a:ext>
            </a:extLst>
          </a:blip>
          <a:stretch>
            <a:fillRect/>
          </a:stretch>
        </p:blipFill>
        <p:spPr>
          <a:xfrm>
            <a:off x="540043" y="4484915"/>
            <a:ext cx="932603" cy="932603"/>
          </a:xfrm>
          <a:prstGeom prst="rect">
            <a:avLst/>
          </a:prstGeom>
        </p:spPr>
      </p:pic>
    </p:spTree>
    <p:extLst>
      <p:ext uri="{BB962C8B-B14F-4D97-AF65-F5344CB8AC3E}">
        <p14:creationId xmlns:p14="http://schemas.microsoft.com/office/powerpoint/2010/main" val="7371592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Plus 17"/>
          <p:cNvSpPr/>
          <p:nvPr/>
        </p:nvSpPr>
        <p:spPr bwMode="auto">
          <a:xfrm>
            <a:off x="5865217" y="3399141"/>
            <a:ext cx="803095" cy="697801"/>
          </a:xfrm>
          <a:prstGeom prst="mathPlus">
            <a:avLst>
              <a:gd name="adj1" fmla="val 8757"/>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2" tIns="149154" rIns="186442" bIns="149154" numCol="1" spcCol="0" rtlCol="0" fromWordArt="0" anchor="t" anchorCtr="0" forceAA="0" compatLnSpc="1">
            <a:prstTxWarp prst="textNoShape">
              <a:avLst/>
            </a:prstTxWarp>
            <a:noAutofit/>
          </a:bodyPr>
          <a:lstStyle/>
          <a:p>
            <a:pPr algn="ctr" defTabSz="950554" fontAlgn="base">
              <a:lnSpc>
                <a:spcPct val="90000"/>
              </a:lnSpc>
              <a:spcBef>
                <a:spcPct val="0"/>
              </a:spcBef>
              <a:spcAft>
                <a:spcPct val="0"/>
              </a:spcAft>
              <a:defRPr/>
            </a:pPr>
            <a:endParaRPr lang="en-US" sz="1836"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TextBox 18"/>
          <p:cNvSpPr txBox="1"/>
          <p:nvPr/>
        </p:nvSpPr>
        <p:spPr>
          <a:xfrm>
            <a:off x="2367627" y="1926145"/>
            <a:ext cx="1903849"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Code</a:t>
            </a:r>
          </a:p>
        </p:txBody>
      </p:sp>
      <p:sp>
        <p:nvSpPr>
          <p:cNvPr id="20" name="TextBox 19"/>
          <p:cNvSpPr txBox="1"/>
          <p:nvPr/>
        </p:nvSpPr>
        <p:spPr>
          <a:xfrm>
            <a:off x="7974705" y="1926145"/>
            <a:ext cx="1903849"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Events</a:t>
            </a:r>
          </a:p>
        </p:txBody>
      </p:sp>
      <p:sp>
        <p:nvSpPr>
          <p:cNvPr id="25" name="TextBox 24"/>
          <p:cNvSpPr txBox="1"/>
          <p:nvPr/>
        </p:nvSpPr>
        <p:spPr>
          <a:xfrm>
            <a:off x="5146512" y="1926144"/>
            <a:ext cx="2240507" cy="589360"/>
          </a:xfrm>
          <a:prstGeom prst="rect">
            <a:avLst/>
          </a:prstGeom>
          <a:noFill/>
        </p:spPr>
        <p:txBody>
          <a:bodyPr wrap="square" lIns="186442" tIns="149154" rIns="186442" bIns="149154" rtlCol="0">
            <a:spAutoFit/>
          </a:bodyPr>
          <a:lstStyle/>
          <a:p>
            <a:pPr algn="ctr" defTabSz="932276">
              <a:lnSpc>
                <a:spcPct val="90000"/>
              </a:lnSpc>
              <a:spcAft>
                <a:spcPts val="612"/>
              </a:spcAft>
              <a:defRPr/>
            </a:pPr>
            <a:r>
              <a:rPr lang="en-US" sz="2040" kern="0">
                <a:gradFill>
                  <a:gsLst>
                    <a:gs pos="76991">
                      <a:schemeClr val="tx2"/>
                    </a:gs>
                    <a:gs pos="48000">
                      <a:schemeClr val="tx2"/>
                    </a:gs>
                  </a:gsLst>
                  <a:lin ang="5400000" scaled="0"/>
                </a:gradFill>
                <a:latin typeface="Segoe UI"/>
              </a:rPr>
              <a:t>Azure Functions</a:t>
            </a:r>
          </a:p>
        </p:txBody>
      </p:sp>
      <p:sp>
        <p:nvSpPr>
          <p:cNvPr id="4" name="Title 3"/>
          <p:cNvSpPr>
            <a:spLocks noGrp="1"/>
          </p:cNvSpPr>
          <p:nvPr>
            <p:ph type="title"/>
          </p:nvPr>
        </p:nvSpPr>
        <p:spPr/>
        <p:txBody>
          <a:bodyPr>
            <a:normAutofit/>
          </a:bodyPr>
          <a:lstStyle/>
          <a:p>
            <a:r>
              <a:rPr lang="en-US"/>
              <a:t>Introducing Functions</a:t>
            </a:r>
          </a:p>
        </p:txBody>
      </p:sp>
      <p:pic>
        <p:nvPicPr>
          <p:cNvPr id="16" name="Picture 15"/>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789601" y="2396772"/>
            <a:ext cx="1036816" cy="2849047"/>
          </a:xfrm>
          <a:prstGeom prst="rect">
            <a:avLst/>
          </a:prstGeom>
        </p:spPr>
      </p:pic>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3764637" y="2384333"/>
            <a:ext cx="1001385" cy="2849047"/>
          </a:xfrm>
          <a:prstGeom prst="rect">
            <a:avLst/>
          </a:prstGeom>
        </p:spPr>
      </p:pic>
      <p:pic>
        <p:nvPicPr>
          <p:cNvPr id="22" name="slash"/>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764100" y="2400144"/>
            <a:ext cx="957672" cy="2849047"/>
          </a:xfrm>
          <a:prstGeom prst="rect">
            <a:avLst/>
          </a:prstGeom>
        </p:spPr>
      </p:pic>
      <p:pic>
        <p:nvPicPr>
          <p:cNvPr id="21" name="Picture 2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387018" y="2435125"/>
            <a:ext cx="3079223" cy="2717319"/>
          </a:xfrm>
          <a:prstGeom prst="rect">
            <a:avLst/>
          </a:prstGeom>
        </p:spPr>
      </p:pic>
    </p:spTree>
    <p:extLst>
      <p:ext uri="{BB962C8B-B14F-4D97-AF65-F5344CB8AC3E}">
        <p14:creationId xmlns:p14="http://schemas.microsoft.com/office/powerpoint/2010/main" val="1370345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8"/>
                                        </p:tgtEl>
                                      </p:cBhvr>
                                    </p:animEffect>
                                    <p:set>
                                      <p:cBhvr>
                                        <p:cTn id="7" dur="1" fill="hold">
                                          <p:stCondLst>
                                            <p:cond delay="499"/>
                                          </p:stCondLst>
                                        </p:cTn>
                                        <p:tgtEl>
                                          <p:spTgt spid="18"/>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9"/>
                                        </p:tgtEl>
                                      </p:cBhvr>
                                    </p:animEffect>
                                    <p:set>
                                      <p:cBhvr>
                                        <p:cTn id="10" dur="1" fill="hold">
                                          <p:stCondLst>
                                            <p:cond delay="499"/>
                                          </p:stCondLst>
                                        </p:cTn>
                                        <p:tgtEl>
                                          <p:spTgt spid="19"/>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20"/>
                                        </p:tgtEl>
                                      </p:cBhvr>
                                    </p:animEffect>
                                    <p:set>
                                      <p:cBhvr>
                                        <p:cTn id="13" dur="1" fill="hold">
                                          <p:stCondLst>
                                            <p:cond delay="499"/>
                                          </p:stCondLst>
                                        </p:cTn>
                                        <p:tgtEl>
                                          <p:spTgt spid="20"/>
                                        </p:tgtEl>
                                        <p:attrNameLst>
                                          <p:attrName>style.visibility</p:attrName>
                                        </p:attrNameLst>
                                      </p:cBhvr>
                                      <p:to>
                                        <p:strVal val="hidden"/>
                                      </p:to>
                                    </p:set>
                                  </p:childTnLst>
                                </p:cTn>
                              </p:par>
                              <p:par>
                                <p:cTn id="14" presetID="42" presetClass="path" presetSubtype="0" decel="100000" fill="hold" nodeType="withEffect">
                                  <p:stCondLst>
                                    <p:cond delay="0"/>
                                  </p:stCondLst>
                                  <p:childTnLst>
                                    <p:animMotion origin="layout" path="M 1.45833E-6 -1.11111E-6 L -0.22279 -0.00717 " pathEditMode="relative" rAng="0" ptsTypes="AA">
                                      <p:cBhvr>
                                        <p:cTn id="15" dur="750" fill="hold"/>
                                        <p:tgtEl>
                                          <p:spTgt spid="21"/>
                                        </p:tgtEl>
                                        <p:attrNameLst>
                                          <p:attrName>ppt_x</p:attrName>
                                          <p:attrName>ppt_y</p:attrName>
                                        </p:attrNameLst>
                                      </p:cBhvr>
                                      <p:rCtr x="-11146" y="-370"/>
                                    </p:animMotion>
                                  </p:childTnLst>
                                </p:cTn>
                              </p:par>
                              <p:par>
                                <p:cTn id="16" presetID="42" presetClass="path" presetSubtype="0" decel="100000" fill="hold" nodeType="withEffect">
                                  <p:stCondLst>
                                    <p:cond delay="0"/>
                                  </p:stCondLst>
                                  <p:childTnLst>
                                    <p:animMotion origin="layout" path="M -3.57672E-6 -4.99319E-7 L 0.23296 -0.00658 " pathEditMode="relative" rAng="0" ptsTypes="AA">
                                      <p:cBhvr>
                                        <p:cTn id="17" dur="750" fill="hold"/>
                                        <p:tgtEl>
                                          <p:spTgt spid="16"/>
                                        </p:tgtEl>
                                        <p:attrNameLst>
                                          <p:attrName>ppt_x</p:attrName>
                                          <p:attrName>ppt_y</p:attrName>
                                        </p:attrNameLst>
                                      </p:cBhvr>
                                      <p:rCtr x="11642" y="-340"/>
                                    </p:animMotion>
                                  </p:childTnLst>
                                </p:cTn>
                              </p:par>
                              <p:par>
                                <p:cTn id="18" presetID="42" presetClass="path" presetSubtype="0" decel="100000" fill="hold" nodeType="withEffect">
                                  <p:stCondLst>
                                    <p:cond delay="0"/>
                                  </p:stCondLst>
                                  <p:childTnLst>
                                    <p:animMotion origin="layout" path="M -4.43707E-6 -4.79346E-6 L 0.23513 -0.00658 " pathEditMode="relative" rAng="0" ptsTypes="AA">
                                      <p:cBhvr>
                                        <p:cTn id="19" dur="750" fill="hold"/>
                                        <p:tgtEl>
                                          <p:spTgt spid="17"/>
                                        </p:tgtEl>
                                        <p:attrNameLst>
                                          <p:attrName>ppt_x</p:attrName>
                                          <p:attrName>ppt_y</p:attrName>
                                        </p:attrNameLst>
                                      </p:cBhvr>
                                      <p:rCtr x="11756" y="-340"/>
                                    </p:animMotion>
                                  </p:childTnLst>
                                </p:cTn>
                              </p:par>
                              <p:par>
                                <p:cTn id="20" presetID="42" presetClass="path" presetSubtype="0" decel="100000" fill="hold" nodeType="withEffect">
                                  <p:stCondLst>
                                    <p:cond delay="0"/>
                                  </p:stCondLst>
                                  <p:childTnLst>
                                    <p:animMotion origin="layout" path="M 1.33265E-6 -4.42578E-6 L 0.23219 -0.00658 " pathEditMode="relative" rAng="0" ptsTypes="AA">
                                      <p:cBhvr>
                                        <p:cTn id="21" dur="750" fill="hold"/>
                                        <p:tgtEl>
                                          <p:spTgt spid="22"/>
                                        </p:tgtEl>
                                        <p:attrNameLst>
                                          <p:attrName>ppt_x</p:attrName>
                                          <p:attrName>ppt_y</p:attrName>
                                        </p:attrNameLst>
                                      </p:cBhvr>
                                      <p:rCtr x="11603" y="-340"/>
                                    </p:animMotion>
                                  </p:childTnLst>
                                </p:cTn>
                              </p:par>
                              <p:par>
                                <p:cTn id="22" presetID="6" presetClass="emph" presetSubtype="0" decel="100000" fill="hold" nodeType="withEffect">
                                  <p:stCondLst>
                                    <p:cond delay="300"/>
                                  </p:stCondLst>
                                  <p:childTnLst>
                                    <p:animScale>
                                      <p:cBhvr>
                                        <p:cTn id="23" dur="450" fill="hold"/>
                                        <p:tgtEl>
                                          <p:spTgt spid="22"/>
                                        </p:tgtEl>
                                      </p:cBhvr>
                                      <p:by x="0" y="0"/>
                                    </p:animScale>
                                  </p:childTnLst>
                                </p:cTn>
                              </p:par>
                              <p:par>
                                <p:cTn id="24" presetID="10" presetClass="entr" presetSubtype="0" fill="hold" grpId="0" nodeType="withEffect">
                                  <p:stCondLst>
                                    <p:cond delay="75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42" presetClass="path" presetSubtype="0" decel="100000" fill="hold" grpId="1" nodeType="withEffect">
                                  <p:stCondLst>
                                    <p:cond delay="750"/>
                                  </p:stCondLst>
                                  <p:childTnLst>
                                    <p:animMotion origin="layout" path="M 5.38678E-7 3.15933E-6 L 5.38678E-7 -0.05447 " pathEditMode="relative" rAng="0" ptsTypes="AA">
                                      <p:cBhvr>
                                        <p:cTn id="28" dur="500" spd="-100000" fill="hold"/>
                                        <p:tgtEl>
                                          <p:spTgt spid="25"/>
                                        </p:tgtEl>
                                        <p:attrNameLst>
                                          <p:attrName>ppt_x</p:attrName>
                                          <p:attrName>ppt_y</p:attrName>
                                        </p:attrNameLst>
                                      </p:cBhvr>
                                      <p:rCtr x="0" y="-27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p:bldP spid="25" grpId="0"/>
      <p:bldP spid="25"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75C9AB4-A5C2-45F6-8447-AC63C6A9F768}"/>
              </a:ext>
            </a:extLst>
          </p:cNvPr>
          <p:cNvSpPr>
            <a:spLocks noGrp="1"/>
          </p:cNvSpPr>
          <p:nvPr>
            <p:ph type="body" sz="quarter" idx="13"/>
          </p:nvPr>
        </p:nvSpPr>
        <p:spPr>
          <a:xfrm>
            <a:off x="2232005" y="2125295"/>
            <a:ext cx="10067583" cy="937656"/>
          </a:xfrm>
        </p:spPr>
        <p:txBody>
          <a:bodyPr/>
          <a:lstStyle/>
          <a:p>
            <a:r>
              <a:rPr lang="en-US" sz="2652" dirty="0"/>
              <a:t>Supports C#, Node/JavaScript, Python, F#, PHP, PowerShell, Bash, Batch</a:t>
            </a:r>
          </a:p>
        </p:txBody>
      </p:sp>
      <p:sp>
        <p:nvSpPr>
          <p:cNvPr id="5" name="Title 4">
            <a:extLst>
              <a:ext uri="{FF2B5EF4-FFF2-40B4-BE49-F238E27FC236}">
                <a16:creationId xmlns:a16="http://schemas.microsoft.com/office/drawing/2014/main" id="{CE4EF4B3-31A5-4579-BE84-577D4E45D700}"/>
              </a:ext>
            </a:extLst>
          </p:cNvPr>
          <p:cNvSpPr>
            <a:spLocks noGrp="1"/>
          </p:cNvSpPr>
          <p:nvPr>
            <p:ph type="title"/>
          </p:nvPr>
        </p:nvSpPr>
        <p:spPr/>
        <p:txBody>
          <a:bodyPr/>
          <a:lstStyle/>
          <a:p>
            <a:r>
              <a:rPr lang="en-US">
                <a:cs typeface="Segoe UI"/>
              </a:rPr>
              <a:t>Why Azure Functions?</a:t>
            </a:r>
          </a:p>
        </p:txBody>
      </p:sp>
      <p:sp>
        <p:nvSpPr>
          <p:cNvPr id="7" name="Text Placeholder 6">
            <a:extLst>
              <a:ext uri="{FF2B5EF4-FFF2-40B4-BE49-F238E27FC236}">
                <a16:creationId xmlns:a16="http://schemas.microsoft.com/office/drawing/2014/main" id="{F6D27764-1A7A-4AB7-B2A0-66B12D9DF5FA}"/>
              </a:ext>
            </a:extLst>
          </p:cNvPr>
          <p:cNvSpPr>
            <a:spLocks noGrp="1"/>
          </p:cNvSpPr>
          <p:nvPr>
            <p:ph type="body" sz="quarter" idx="15"/>
          </p:nvPr>
        </p:nvSpPr>
        <p:spPr>
          <a:xfrm>
            <a:off x="2232005" y="3634895"/>
            <a:ext cx="9606720" cy="563000"/>
          </a:xfrm>
        </p:spPr>
        <p:txBody>
          <a:bodyPr/>
          <a:lstStyle/>
          <a:p>
            <a:r>
              <a:rPr lang="en-US" sz="2652"/>
              <a:t>Supports NuGet and NPM</a:t>
            </a:r>
          </a:p>
        </p:txBody>
      </p:sp>
      <p:sp>
        <p:nvSpPr>
          <p:cNvPr id="8" name="Text Placeholder 7">
            <a:extLst>
              <a:ext uri="{FF2B5EF4-FFF2-40B4-BE49-F238E27FC236}">
                <a16:creationId xmlns:a16="http://schemas.microsoft.com/office/drawing/2014/main" id="{ACA31C6D-54CE-42A9-A835-885E7CE87BD9}"/>
              </a:ext>
            </a:extLst>
          </p:cNvPr>
          <p:cNvSpPr>
            <a:spLocks noGrp="1"/>
          </p:cNvSpPr>
          <p:nvPr>
            <p:ph type="body" sz="quarter" idx="17"/>
          </p:nvPr>
        </p:nvSpPr>
        <p:spPr>
          <a:xfrm>
            <a:off x="2232005" y="4942196"/>
            <a:ext cx="9606720" cy="563000"/>
          </a:xfrm>
        </p:spPr>
        <p:txBody>
          <a:bodyPr/>
          <a:lstStyle/>
          <a:p>
            <a:r>
              <a:rPr lang="en-US" sz="2652"/>
              <a:t>Can even run EXE’s or call into DLL’s</a:t>
            </a:r>
          </a:p>
        </p:txBody>
      </p:sp>
      <p:sp>
        <p:nvSpPr>
          <p:cNvPr id="9" name="Content Placeholder 8">
            <a:extLst>
              <a:ext uri="{FF2B5EF4-FFF2-40B4-BE49-F238E27FC236}">
                <a16:creationId xmlns:a16="http://schemas.microsoft.com/office/drawing/2014/main" id="{FD7A979B-9640-4CF4-9EE1-0E601D545641}"/>
              </a:ext>
            </a:extLst>
          </p:cNvPr>
          <p:cNvSpPr>
            <a:spLocks noGrp="1"/>
          </p:cNvSpPr>
          <p:nvPr>
            <p:ph sz="quarter" idx="34"/>
          </p:nvPr>
        </p:nvSpPr>
        <p:spPr/>
        <p:txBody>
          <a:bodyPr/>
          <a:lstStyle/>
          <a:p>
            <a:r>
              <a:rPr lang="en-US" sz="7343"/>
              <a:t>2</a:t>
            </a:r>
          </a:p>
        </p:txBody>
      </p:sp>
      <p:sp>
        <p:nvSpPr>
          <p:cNvPr id="10" name="Content Placeholder 9">
            <a:extLst>
              <a:ext uri="{FF2B5EF4-FFF2-40B4-BE49-F238E27FC236}">
                <a16:creationId xmlns:a16="http://schemas.microsoft.com/office/drawing/2014/main" id="{CDA31E3E-5DCD-4C0A-A5C3-C99CC363D7C6}"/>
              </a:ext>
            </a:extLst>
          </p:cNvPr>
          <p:cNvSpPr>
            <a:spLocks noGrp="1"/>
          </p:cNvSpPr>
          <p:nvPr>
            <p:ph sz="quarter" idx="35"/>
          </p:nvPr>
        </p:nvSpPr>
        <p:spPr/>
        <p:txBody>
          <a:bodyPr/>
          <a:lstStyle/>
          <a:p>
            <a:r>
              <a:rPr lang="en-US" sz="7343"/>
              <a:t>3</a:t>
            </a:r>
          </a:p>
        </p:txBody>
      </p:sp>
      <p:sp>
        <p:nvSpPr>
          <p:cNvPr id="11" name="Content Placeholder 10">
            <a:extLst>
              <a:ext uri="{FF2B5EF4-FFF2-40B4-BE49-F238E27FC236}">
                <a16:creationId xmlns:a16="http://schemas.microsoft.com/office/drawing/2014/main" id="{439D97A7-9C51-458A-9306-58856052670E}"/>
              </a:ext>
            </a:extLst>
          </p:cNvPr>
          <p:cNvSpPr>
            <a:spLocks noGrp="1"/>
          </p:cNvSpPr>
          <p:nvPr>
            <p:ph sz="quarter" idx="36"/>
          </p:nvPr>
        </p:nvSpPr>
        <p:spPr/>
        <p:txBody>
          <a:bodyPr/>
          <a:lstStyle/>
          <a:p>
            <a:r>
              <a:rPr lang="en-US" sz="7343"/>
              <a:t>1</a:t>
            </a:r>
          </a:p>
        </p:txBody>
      </p:sp>
    </p:spTree>
    <p:extLst>
      <p:ext uri="{BB962C8B-B14F-4D97-AF65-F5344CB8AC3E}">
        <p14:creationId xmlns:p14="http://schemas.microsoft.com/office/powerpoint/2010/main" val="948296824"/>
      </p:ext>
    </p:extLst>
  </p:cSld>
  <p:clrMapOvr>
    <a:masterClrMapping/>
  </p:clrMapOvr>
  <p:transition>
    <p:fade/>
  </p:transition>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DB8A439-2EE0-42FF-B696-B32812DD64A2}"/>
              </a:ext>
            </a:extLst>
          </p:cNvPr>
          <p:cNvSpPr>
            <a:spLocks noGrp="1"/>
          </p:cNvSpPr>
          <p:nvPr>
            <p:ph type="title"/>
          </p:nvPr>
        </p:nvSpPr>
        <p:spPr/>
        <p:txBody>
          <a:bodyPr/>
          <a:lstStyle/>
          <a:p>
            <a:r>
              <a:rPr lang="en-US"/>
              <a:t>More reasons?!</a:t>
            </a:r>
          </a:p>
        </p:txBody>
      </p:sp>
      <p:sp>
        <p:nvSpPr>
          <p:cNvPr id="4" name="Text Placeholder 3">
            <a:extLst>
              <a:ext uri="{FF2B5EF4-FFF2-40B4-BE49-F238E27FC236}">
                <a16:creationId xmlns:a16="http://schemas.microsoft.com/office/drawing/2014/main" id="{BD7DAEFC-D6EA-44AD-B711-A0D06A513F82}"/>
              </a:ext>
            </a:extLst>
          </p:cNvPr>
          <p:cNvSpPr>
            <a:spLocks noGrp="1"/>
          </p:cNvSpPr>
          <p:nvPr>
            <p:ph type="body" sz="quarter" idx="10"/>
          </p:nvPr>
        </p:nvSpPr>
        <p:spPr>
          <a:xfrm>
            <a:off x="596711" y="1463669"/>
            <a:ext cx="5315839" cy="3877985"/>
          </a:xfrm>
        </p:spPr>
        <p:txBody>
          <a:bodyPr/>
          <a:lstStyle/>
          <a:p>
            <a:r>
              <a:rPr lang="en-US" sz="3200" dirty="0">
                <a:gradFill>
                  <a:gsLst>
                    <a:gs pos="19469">
                      <a:schemeClr val="accent1"/>
                    </a:gs>
                    <a:gs pos="41000">
                      <a:schemeClr val="accent1"/>
                    </a:gs>
                  </a:gsLst>
                  <a:lin ang="5400000" scaled="0"/>
                </a:gradFill>
              </a:rPr>
              <a:t>Triggers</a:t>
            </a:r>
          </a:p>
          <a:p>
            <a:pPr lvl="1"/>
            <a:r>
              <a:rPr lang="en-US" sz="2400" dirty="0"/>
              <a:t>Blob Storage</a:t>
            </a:r>
          </a:p>
          <a:p>
            <a:pPr lvl="1"/>
            <a:r>
              <a:rPr lang="en-US" sz="2400" dirty="0"/>
              <a:t>Cosmos DB </a:t>
            </a:r>
          </a:p>
          <a:p>
            <a:pPr lvl="1"/>
            <a:r>
              <a:rPr lang="en-US" sz="2400" dirty="0"/>
              <a:t>Event Hub</a:t>
            </a:r>
          </a:p>
          <a:p>
            <a:pPr lvl="1"/>
            <a:r>
              <a:rPr lang="en-US" sz="2400" dirty="0"/>
              <a:t>HTTP</a:t>
            </a:r>
          </a:p>
          <a:p>
            <a:pPr lvl="1"/>
            <a:r>
              <a:rPr lang="en-US" sz="2400" dirty="0"/>
              <a:t>Queues</a:t>
            </a:r>
          </a:p>
          <a:p>
            <a:pPr lvl="1"/>
            <a:r>
              <a:rPr lang="en-US" sz="2400" dirty="0"/>
              <a:t>Service Bus</a:t>
            </a:r>
          </a:p>
          <a:p>
            <a:pPr lvl="1"/>
            <a:r>
              <a:rPr lang="en-US" sz="2400" dirty="0"/>
              <a:t>Timer</a:t>
            </a:r>
          </a:p>
          <a:p>
            <a:pPr lvl="1"/>
            <a:r>
              <a:rPr lang="en-US" sz="2400" dirty="0"/>
              <a:t>Webhook</a:t>
            </a:r>
          </a:p>
        </p:txBody>
      </p:sp>
      <p:sp>
        <p:nvSpPr>
          <p:cNvPr id="5" name="Text Placeholder 4">
            <a:extLst>
              <a:ext uri="{FF2B5EF4-FFF2-40B4-BE49-F238E27FC236}">
                <a16:creationId xmlns:a16="http://schemas.microsoft.com/office/drawing/2014/main" id="{7C0D6EEC-58A4-4468-A552-CA61843374F4}"/>
              </a:ext>
            </a:extLst>
          </p:cNvPr>
          <p:cNvSpPr>
            <a:spLocks noGrp="1"/>
          </p:cNvSpPr>
          <p:nvPr>
            <p:ph type="body" sz="quarter" idx="12"/>
          </p:nvPr>
        </p:nvSpPr>
        <p:spPr>
          <a:xfrm>
            <a:off x="6525404" y="1463669"/>
            <a:ext cx="5315839" cy="3877985"/>
          </a:xfrm>
        </p:spPr>
        <p:txBody>
          <a:bodyPr/>
          <a:lstStyle/>
          <a:p>
            <a:r>
              <a:rPr lang="en-US" sz="3200" dirty="0">
                <a:gradFill>
                  <a:gsLst>
                    <a:gs pos="19469">
                      <a:schemeClr val="accent1"/>
                    </a:gs>
                    <a:gs pos="41000">
                      <a:schemeClr val="accent1"/>
                    </a:gs>
                  </a:gsLst>
                  <a:lin ang="5400000" scaled="0"/>
                </a:gradFill>
              </a:rPr>
              <a:t>Bindings</a:t>
            </a:r>
          </a:p>
          <a:p>
            <a:pPr lvl="1"/>
            <a:r>
              <a:rPr lang="en-US" sz="2400" dirty="0"/>
              <a:t>File</a:t>
            </a:r>
          </a:p>
          <a:p>
            <a:pPr lvl="1"/>
            <a:r>
              <a:rPr lang="en-US" sz="2400" dirty="0"/>
              <a:t>Table </a:t>
            </a:r>
          </a:p>
          <a:p>
            <a:pPr lvl="1"/>
            <a:r>
              <a:rPr lang="en-US" sz="2400" dirty="0"/>
              <a:t>Excel</a:t>
            </a:r>
          </a:p>
          <a:p>
            <a:pPr lvl="1"/>
            <a:r>
              <a:rPr lang="en-US" sz="2400" dirty="0"/>
              <a:t>OneDrive</a:t>
            </a:r>
          </a:p>
          <a:p>
            <a:pPr lvl="1"/>
            <a:r>
              <a:rPr lang="en-US" sz="2400" dirty="0"/>
              <a:t>Email</a:t>
            </a:r>
          </a:p>
          <a:p>
            <a:pPr lvl="1"/>
            <a:r>
              <a:rPr lang="en-US" sz="2400" dirty="0"/>
              <a:t>Mobile app</a:t>
            </a:r>
          </a:p>
          <a:p>
            <a:pPr lvl="1"/>
            <a:r>
              <a:rPr lang="en-US" sz="2400" dirty="0"/>
              <a:t>Notification</a:t>
            </a:r>
          </a:p>
          <a:p>
            <a:pPr lvl="1"/>
            <a:r>
              <a:rPr lang="en-US" sz="2400" dirty="0"/>
              <a:t>More…</a:t>
            </a:r>
          </a:p>
        </p:txBody>
      </p:sp>
    </p:spTree>
    <p:extLst>
      <p:ext uri="{BB962C8B-B14F-4D97-AF65-F5344CB8AC3E}">
        <p14:creationId xmlns:p14="http://schemas.microsoft.com/office/powerpoint/2010/main" val="199446390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B0869-E139-B642-91F8-0D781EB9F873}"/>
              </a:ext>
            </a:extLst>
          </p:cNvPr>
          <p:cNvSpPr>
            <a:spLocks noGrp="1"/>
          </p:cNvSpPr>
          <p:nvPr>
            <p:ph type="title"/>
          </p:nvPr>
        </p:nvSpPr>
        <p:spPr/>
        <p:txBody>
          <a:bodyPr/>
          <a:lstStyle/>
          <a:p>
            <a:r>
              <a:rPr lang="en-US" dirty="0"/>
              <a:t>Azure Functions is open source</a:t>
            </a:r>
          </a:p>
        </p:txBody>
      </p:sp>
      <p:sp>
        <p:nvSpPr>
          <p:cNvPr id="4" name="Content Placeholder 3">
            <a:extLst>
              <a:ext uri="{FF2B5EF4-FFF2-40B4-BE49-F238E27FC236}">
                <a16:creationId xmlns:a16="http://schemas.microsoft.com/office/drawing/2014/main" id="{08C6BBBA-D8D8-EB43-B7A4-AFC47486D0BC}"/>
              </a:ext>
            </a:extLst>
          </p:cNvPr>
          <p:cNvSpPr>
            <a:spLocks noGrp="1"/>
          </p:cNvSpPr>
          <p:nvPr>
            <p:ph type="body" sz="quarter" idx="10"/>
          </p:nvPr>
        </p:nvSpPr>
        <p:spPr>
          <a:xfrm>
            <a:off x="273843" y="1668487"/>
            <a:ext cx="11888787" cy="3988784"/>
          </a:xfrm>
        </p:spPr>
        <p:txBody>
          <a:bodyPr/>
          <a:lstStyle/>
          <a:p>
            <a:pPr marL="0" indent="0">
              <a:buNone/>
            </a:pPr>
            <a:r>
              <a:rPr lang="en-US" sz="4000" dirty="0" err="1">
                <a:solidFill>
                  <a:schemeClr val="accent1"/>
                </a:solidFill>
                <a:latin typeface="Segoe UI Semilight" panose="020B0402040204020203" pitchFamily="34" charset="0"/>
                <a:cs typeface="Segoe UI Semilight" panose="020B0402040204020203" pitchFamily="34" charset="0"/>
              </a:rPr>
              <a:t>github.com</a:t>
            </a:r>
            <a:r>
              <a:rPr lang="en-US" sz="4000" dirty="0">
                <a:solidFill>
                  <a:schemeClr val="accent1"/>
                </a:solidFill>
                <a:latin typeface="Segoe UI Semilight" panose="020B0402040204020203" pitchFamily="34" charset="0"/>
                <a:cs typeface="Segoe UI Semilight" panose="020B0402040204020203" pitchFamily="34" charset="0"/>
              </a:rPr>
              <a:t>/azure/</a:t>
            </a:r>
            <a:r>
              <a:rPr lang="en-US" sz="4000" dirty="0" err="1">
                <a:solidFill>
                  <a:schemeClr val="accent1"/>
                </a:solidFill>
                <a:latin typeface="Segoe UI Semilight" panose="020B0402040204020203" pitchFamily="34" charset="0"/>
                <a:cs typeface="Segoe UI Semilight" panose="020B0402040204020203" pitchFamily="34" charset="0"/>
              </a:rPr>
              <a:t>azurefunctions</a:t>
            </a:r>
            <a:endParaRPr lang="en-US" sz="4000" dirty="0">
              <a:solidFill>
                <a:schemeClr val="accent1"/>
              </a:solidFill>
              <a:latin typeface="Segoe UI Semilight" panose="020B0402040204020203" pitchFamily="34" charset="0"/>
              <a:cs typeface="Segoe UI Semilight" panose="020B0402040204020203" pitchFamily="34" charset="0"/>
            </a:endParaRPr>
          </a:p>
          <a:p>
            <a:pPr lvl="1"/>
            <a:r>
              <a:rPr lang="en-US" sz="3200" dirty="0">
                <a:latin typeface="Segoe UI Semilight" panose="020B0402040204020203" pitchFamily="34" charset="0"/>
                <a:cs typeface="Segoe UI Semilight" panose="020B0402040204020203" pitchFamily="34" charset="0"/>
              </a:rPr>
              <a:t>Azure Functions Host</a:t>
            </a:r>
          </a:p>
          <a:p>
            <a:pPr lvl="1"/>
            <a:r>
              <a:rPr lang="en-US" sz="3200" dirty="0">
                <a:latin typeface="Segoe UI Semilight" panose="020B0402040204020203" pitchFamily="34" charset="0"/>
                <a:cs typeface="Segoe UI Semilight" panose="020B0402040204020203" pitchFamily="34" charset="0"/>
              </a:rPr>
              <a:t>Azure Functions Core Tools (CLI)</a:t>
            </a:r>
          </a:p>
          <a:p>
            <a:pPr lvl="1"/>
            <a:r>
              <a:rPr lang="en-US" sz="3200" dirty="0">
                <a:latin typeface="Segoe UI Semilight" panose="020B0402040204020203" pitchFamily="34" charset="0"/>
                <a:cs typeface="Segoe UI Semilight" panose="020B0402040204020203" pitchFamily="34" charset="0"/>
              </a:rPr>
              <a:t>Language workers (Node, Python, Java, </a:t>
            </a:r>
            <a:r>
              <a:rPr lang="en-US" sz="3200" dirty="0" err="1">
                <a:latin typeface="Segoe UI Semilight" panose="020B0402040204020203" pitchFamily="34" charset="0"/>
                <a:cs typeface="Segoe UI Semilight" panose="020B0402040204020203" pitchFamily="34" charset="0"/>
              </a:rPr>
              <a:t>etc</a:t>
            </a:r>
            <a:r>
              <a:rPr lang="en-US" sz="3200" dirty="0">
                <a:latin typeface="Segoe UI Semilight" panose="020B0402040204020203" pitchFamily="34" charset="0"/>
                <a:cs typeface="Segoe UI Semilight" panose="020B0402040204020203" pitchFamily="34" charset="0"/>
              </a:rPr>
              <a:t>)</a:t>
            </a:r>
          </a:p>
          <a:p>
            <a:pPr lvl="1"/>
            <a:r>
              <a:rPr lang="en-US" sz="3200" dirty="0">
                <a:latin typeface="Segoe UI Semilight" panose="020B0402040204020203" pitchFamily="34" charset="0"/>
                <a:cs typeface="Segoe UI Semilight" panose="020B0402040204020203" pitchFamily="34" charset="0"/>
              </a:rPr>
              <a:t>Extensions (triggers, input and output bindings)</a:t>
            </a:r>
          </a:p>
          <a:p>
            <a:pPr lvl="1"/>
            <a:r>
              <a:rPr lang="en-US" sz="3200" dirty="0">
                <a:latin typeface="Segoe UI Semilight" panose="020B0402040204020203" pitchFamily="34" charset="0"/>
                <a:cs typeface="Segoe UI Semilight" panose="020B0402040204020203" pitchFamily="34" charset="0"/>
              </a:rPr>
              <a:t>VS Code extension</a:t>
            </a:r>
          </a:p>
          <a:p>
            <a:pPr lvl="1"/>
            <a:r>
              <a:rPr lang="en-US" sz="3200" dirty="0">
                <a:latin typeface="Segoe UI Semilight" panose="020B0402040204020203" pitchFamily="34" charset="0"/>
                <a:cs typeface="Segoe UI Semilight" panose="020B0402040204020203" pitchFamily="34" charset="0"/>
              </a:rPr>
              <a:t>… and more</a:t>
            </a:r>
          </a:p>
        </p:txBody>
      </p:sp>
    </p:spTree>
    <p:extLst>
      <p:ext uri="{BB962C8B-B14F-4D97-AF65-F5344CB8AC3E}">
        <p14:creationId xmlns:p14="http://schemas.microsoft.com/office/powerpoint/2010/main" val="3876507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JavaScript Function Demo</a:t>
            </a:r>
          </a:p>
        </p:txBody>
      </p:sp>
    </p:spTree>
    <p:extLst>
      <p:ext uri="{BB962C8B-B14F-4D97-AF65-F5344CB8AC3E}">
        <p14:creationId xmlns:p14="http://schemas.microsoft.com/office/powerpoint/2010/main" val="74245117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83B735-DC4F-7A49-81A8-AF3003C73E61}"/>
              </a:ext>
            </a:extLst>
          </p:cNvPr>
          <p:cNvSpPr>
            <a:spLocks noGrp="1"/>
          </p:cNvSpPr>
          <p:nvPr>
            <p:ph type="title"/>
          </p:nvPr>
        </p:nvSpPr>
        <p:spPr>
          <a:xfrm>
            <a:off x="0" y="911939"/>
            <a:ext cx="6371770" cy="4173450"/>
          </a:xfrm>
        </p:spPr>
        <p:txBody>
          <a:bodyPr/>
          <a:lstStyle/>
          <a:p>
            <a:r>
              <a:rPr lang="en-US" dirty="0">
                <a:latin typeface="Segoe UI" panose="020B0502040204020203" pitchFamily="34" charset="0"/>
              </a:rPr>
              <a:t>Deploy to Azure </a:t>
            </a:r>
            <a:br>
              <a:rPr lang="en-US" dirty="0">
                <a:latin typeface="Segoe UI" panose="020B0502040204020203" pitchFamily="34" charset="0"/>
              </a:rPr>
            </a:br>
            <a:r>
              <a:rPr lang="en-US" dirty="0">
                <a:latin typeface="Segoe UI" panose="020B0502040204020203" pitchFamily="34" charset="0"/>
              </a:rPr>
              <a:t>from </a:t>
            </a:r>
            <a:br>
              <a:rPr lang="en-US" dirty="0">
                <a:latin typeface="Segoe UI" panose="020B0502040204020203" pitchFamily="34" charset="0"/>
              </a:rPr>
            </a:br>
            <a:r>
              <a:rPr lang="en-US" dirty="0">
                <a:latin typeface="Segoe UI" panose="020B0502040204020203" pitchFamily="34" charset="0"/>
              </a:rPr>
              <a:t>Git / GitHub</a:t>
            </a:r>
          </a:p>
        </p:txBody>
      </p:sp>
    </p:spTree>
    <p:extLst>
      <p:ext uri="{BB962C8B-B14F-4D97-AF65-F5344CB8AC3E}">
        <p14:creationId xmlns:p14="http://schemas.microsoft.com/office/powerpoint/2010/main" val="3846960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A0E7E-B559-4A4D-BC8B-C281B0C16AD8}"/>
              </a:ext>
            </a:extLst>
          </p:cNvPr>
          <p:cNvSpPr>
            <a:spLocks noGrp="1"/>
          </p:cNvSpPr>
          <p:nvPr>
            <p:ph type="title"/>
          </p:nvPr>
        </p:nvSpPr>
        <p:spPr/>
        <p:txBody>
          <a:bodyPr/>
          <a:lstStyle/>
          <a:p>
            <a:r>
              <a:rPr lang="en-US"/>
              <a:t>All together</a:t>
            </a:r>
          </a:p>
        </p:txBody>
      </p:sp>
      <p:pic>
        <p:nvPicPr>
          <p:cNvPr id="1026" name="Picture 2" descr="Screen capture of a full Azure Logic App with many steps, explained by the speaker.">
            <a:extLst>
              <a:ext uri="{FF2B5EF4-FFF2-40B4-BE49-F238E27FC236}">
                <a16:creationId xmlns:a16="http://schemas.microsoft.com/office/drawing/2014/main" id="{2D5C5FC0-78CD-407A-BD70-544F44C17F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0545" y="748815"/>
            <a:ext cx="8515074" cy="5554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081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27EB1D-E561-4C63-AB49-CE972D07B378}"/>
              </a:ext>
            </a:extLst>
          </p:cNvPr>
          <p:cNvSpPr>
            <a:spLocks noGrp="1"/>
          </p:cNvSpPr>
          <p:nvPr>
            <p:ph type="title"/>
          </p:nvPr>
        </p:nvSpPr>
        <p:spPr/>
        <p:txBody>
          <a:bodyPr>
            <a:normAutofit/>
          </a:bodyPr>
          <a:lstStyle/>
          <a:p>
            <a:r>
              <a:rPr lang="en-US"/>
              <a:t>Scenarios</a:t>
            </a:r>
          </a:p>
        </p:txBody>
      </p:sp>
      <p:sp>
        <p:nvSpPr>
          <p:cNvPr id="8" name="AutoShape 3">
            <a:extLst>
              <a:ext uri="{FF2B5EF4-FFF2-40B4-BE49-F238E27FC236}">
                <a16:creationId xmlns:a16="http://schemas.microsoft.com/office/drawing/2014/main" id="{B30F125A-C0B6-4262-B323-7BD6FEFD22E4}"/>
              </a:ext>
            </a:extLst>
          </p:cNvPr>
          <p:cNvSpPr>
            <a:spLocks noChangeAspect="1" noChangeArrowheads="1" noTextEdit="1"/>
          </p:cNvSpPr>
          <p:nvPr/>
        </p:nvSpPr>
        <p:spPr bwMode="auto">
          <a:xfrm>
            <a:off x="2736437" y="1363966"/>
            <a:ext cx="7796694" cy="1980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09" name="AutoShape 3">
            <a:extLst>
              <a:ext uri="{FF2B5EF4-FFF2-40B4-BE49-F238E27FC236}">
                <a16:creationId xmlns:a16="http://schemas.microsoft.com/office/drawing/2014/main" id="{2ADD28B1-01D6-42EE-9076-7EAEF1002A26}"/>
              </a:ext>
            </a:extLst>
          </p:cNvPr>
          <p:cNvSpPr>
            <a:spLocks noChangeAspect="1" noChangeArrowheads="1" noTextEdit="1"/>
          </p:cNvSpPr>
          <p:nvPr/>
        </p:nvSpPr>
        <p:spPr bwMode="auto">
          <a:xfrm>
            <a:off x="2653959" y="3620826"/>
            <a:ext cx="8120499" cy="3047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22" name="Freeform 68">
            <a:extLst>
              <a:ext uri="{FF2B5EF4-FFF2-40B4-BE49-F238E27FC236}">
                <a16:creationId xmlns:a16="http://schemas.microsoft.com/office/drawing/2014/main" id="{D1B70F20-AD71-45EE-973D-DEDA1F811E8A}"/>
              </a:ext>
            </a:extLst>
          </p:cNvPr>
          <p:cNvSpPr>
            <a:spLocks/>
          </p:cNvSpPr>
          <p:nvPr/>
        </p:nvSpPr>
        <p:spPr bwMode="auto">
          <a:xfrm>
            <a:off x="3025383" y="3624002"/>
            <a:ext cx="458723" cy="496817"/>
          </a:xfrm>
          <a:custGeom>
            <a:avLst/>
            <a:gdLst>
              <a:gd name="T0" fmla="*/ 270 w 289"/>
              <a:gd name="T1" fmla="*/ 60 h 313"/>
              <a:gd name="T2" fmla="*/ 230 w 289"/>
              <a:gd name="T3" fmla="*/ 17 h 313"/>
              <a:gd name="T4" fmla="*/ 211 w 289"/>
              <a:gd name="T5" fmla="*/ 0 h 313"/>
              <a:gd name="T6" fmla="*/ 211 w 289"/>
              <a:gd name="T7" fmla="*/ 0 h 313"/>
              <a:gd name="T8" fmla="*/ 0 w 289"/>
              <a:gd name="T9" fmla="*/ 0 h 313"/>
              <a:gd name="T10" fmla="*/ 0 w 289"/>
              <a:gd name="T11" fmla="*/ 313 h 313"/>
              <a:gd name="T12" fmla="*/ 289 w 289"/>
              <a:gd name="T13" fmla="*/ 313 h 313"/>
              <a:gd name="T14" fmla="*/ 289 w 289"/>
              <a:gd name="T15" fmla="*/ 79 h 313"/>
              <a:gd name="T16" fmla="*/ 289 w 289"/>
              <a:gd name="T17" fmla="*/ 76 h 313"/>
              <a:gd name="T18" fmla="*/ 270 w 289"/>
              <a:gd name="T19" fmla="*/ 6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313">
                <a:moveTo>
                  <a:pt x="270" y="60"/>
                </a:moveTo>
                <a:lnTo>
                  <a:pt x="230" y="17"/>
                </a:lnTo>
                <a:lnTo>
                  <a:pt x="211" y="0"/>
                </a:lnTo>
                <a:lnTo>
                  <a:pt x="211" y="0"/>
                </a:lnTo>
                <a:lnTo>
                  <a:pt x="0" y="0"/>
                </a:lnTo>
                <a:lnTo>
                  <a:pt x="0" y="313"/>
                </a:lnTo>
                <a:lnTo>
                  <a:pt x="289" y="313"/>
                </a:lnTo>
                <a:lnTo>
                  <a:pt x="289" y="79"/>
                </a:lnTo>
                <a:lnTo>
                  <a:pt x="289" y="76"/>
                </a:lnTo>
                <a:lnTo>
                  <a:pt x="270" y="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sp>
        <p:nvSpPr>
          <p:cNvPr id="124" name="Freeform 70">
            <a:extLst>
              <a:ext uri="{FF2B5EF4-FFF2-40B4-BE49-F238E27FC236}">
                <a16:creationId xmlns:a16="http://schemas.microsoft.com/office/drawing/2014/main" id="{2B3D26B2-48A7-4655-AED7-D6ED8EE5AA9B}"/>
              </a:ext>
            </a:extLst>
          </p:cNvPr>
          <p:cNvSpPr>
            <a:spLocks/>
          </p:cNvSpPr>
          <p:nvPr/>
        </p:nvSpPr>
        <p:spPr bwMode="auto">
          <a:xfrm>
            <a:off x="3055541" y="3650985"/>
            <a:ext cx="398406" cy="444437"/>
          </a:xfrm>
          <a:custGeom>
            <a:avLst/>
            <a:gdLst>
              <a:gd name="T0" fmla="*/ 192 w 251"/>
              <a:gd name="T1" fmla="*/ 0 h 280"/>
              <a:gd name="T2" fmla="*/ 0 w 251"/>
              <a:gd name="T3" fmla="*/ 0 h 280"/>
              <a:gd name="T4" fmla="*/ 0 w 251"/>
              <a:gd name="T5" fmla="*/ 280 h 280"/>
              <a:gd name="T6" fmla="*/ 251 w 251"/>
              <a:gd name="T7" fmla="*/ 280 h 280"/>
              <a:gd name="T8" fmla="*/ 251 w 251"/>
              <a:gd name="T9" fmla="*/ 62 h 280"/>
              <a:gd name="T10" fmla="*/ 192 w 251"/>
              <a:gd name="T11" fmla="*/ 62 h 280"/>
              <a:gd name="T12" fmla="*/ 192 w 251"/>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51" h="280">
                <a:moveTo>
                  <a:pt x="192" y="0"/>
                </a:moveTo>
                <a:lnTo>
                  <a:pt x="0" y="0"/>
                </a:lnTo>
                <a:lnTo>
                  <a:pt x="0" y="280"/>
                </a:lnTo>
                <a:lnTo>
                  <a:pt x="251" y="280"/>
                </a:lnTo>
                <a:lnTo>
                  <a:pt x="251" y="62"/>
                </a:lnTo>
                <a:lnTo>
                  <a:pt x="192" y="62"/>
                </a:lnTo>
                <a:lnTo>
                  <a:pt x="1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kern="0">
              <a:solidFill>
                <a:sysClr val="windowText" lastClr="000000"/>
              </a:solidFill>
              <a:latin typeface="Calibri" panose="020F0502020204030204"/>
            </a:endParaRPr>
          </a:p>
        </p:txBody>
      </p:sp>
      <p:grpSp>
        <p:nvGrpSpPr>
          <p:cNvPr id="203" name="Group 202">
            <a:extLst>
              <a:ext uri="{FF2B5EF4-FFF2-40B4-BE49-F238E27FC236}">
                <a16:creationId xmlns:a16="http://schemas.microsoft.com/office/drawing/2014/main" id="{581D9769-3D30-4851-94A2-6FF4AE5B890B}"/>
              </a:ext>
            </a:extLst>
          </p:cNvPr>
          <p:cNvGrpSpPr/>
          <p:nvPr/>
        </p:nvGrpSpPr>
        <p:grpSpPr>
          <a:xfrm>
            <a:off x="8488946" y="4127864"/>
            <a:ext cx="3014043" cy="2343650"/>
            <a:chOff x="8329656" y="4387439"/>
            <a:chExt cx="2955212" cy="2297905"/>
          </a:xfrm>
        </p:grpSpPr>
        <p:sp>
          <p:nvSpPr>
            <p:cNvPr id="180" name="Freeform 7">
              <a:extLst>
                <a:ext uri="{FF2B5EF4-FFF2-40B4-BE49-F238E27FC236}">
                  <a16:creationId xmlns:a16="http://schemas.microsoft.com/office/drawing/2014/main" id="{45D4EA06-3CA2-4572-931C-6D94955CD9A9}"/>
                </a:ext>
              </a:extLst>
            </p:cNvPr>
            <p:cNvSpPr>
              <a:spLocks noEditPoints="1"/>
            </p:cNvSpPr>
            <p:nvPr/>
          </p:nvSpPr>
          <p:spPr bwMode="auto">
            <a:xfrm>
              <a:off x="8947856" y="4387439"/>
              <a:ext cx="1618545" cy="1623215"/>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lnTo>
                    <a:pt x="411" y="418"/>
                  </a:lnTo>
                  <a:close/>
                  <a:moveTo>
                    <a:pt x="425" y="401"/>
                  </a:moveTo>
                  <a:cubicBezTo>
                    <a:pt x="423" y="406"/>
                    <a:pt x="420" y="410"/>
                    <a:pt x="417" y="413"/>
                  </a:cubicBezTo>
                  <a:cubicBezTo>
                    <a:pt x="423" y="419"/>
                    <a:pt x="423" y="419"/>
                    <a:pt x="423" y="419"/>
                  </a:cubicBezTo>
                  <a:cubicBezTo>
                    <a:pt x="426" y="414"/>
                    <a:pt x="430" y="410"/>
                    <a:pt x="432" y="405"/>
                  </a:cubicBezTo>
                  <a:lnTo>
                    <a:pt x="425" y="401"/>
                  </a:ln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cubicBezTo>
                    <a:pt x="430" y="52"/>
                    <a:pt x="430" y="52"/>
                    <a:pt x="430" y="52"/>
                  </a:cubicBezTo>
                  <a:close/>
                  <a:moveTo>
                    <a:pt x="421" y="32"/>
                  </a:moveTo>
                  <a:cubicBezTo>
                    <a:pt x="424" y="36"/>
                    <a:pt x="426" y="41"/>
                    <a:pt x="428" y="45"/>
                  </a:cubicBezTo>
                  <a:cubicBezTo>
                    <a:pt x="436" y="42"/>
                    <a:pt x="436" y="42"/>
                    <a:pt x="436" y="42"/>
                  </a:cubicBezTo>
                  <a:cubicBezTo>
                    <a:pt x="434" y="37"/>
                    <a:pt x="431" y="32"/>
                    <a:pt x="428" y="28"/>
                  </a:cubicBezTo>
                  <a:lnTo>
                    <a:pt x="421" y="32"/>
                  </a:lnTo>
                  <a:close/>
                  <a:moveTo>
                    <a:pt x="405" y="17"/>
                  </a:moveTo>
                  <a:cubicBezTo>
                    <a:pt x="409" y="20"/>
                    <a:pt x="413" y="23"/>
                    <a:pt x="416" y="27"/>
                  </a:cubicBezTo>
                  <a:cubicBezTo>
                    <a:pt x="422" y="21"/>
                    <a:pt x="422" y="21"/>
                    <a:pt x="422" y="21"/>
                  </a:cubicBezTo>
                  <a:cubicBezTo>
                    <a:pt x="419" y="17"/>
                    <a:pt x="414" y="13"/>
                    <a:pt x="410" y="10"/>
                  </a:cubicBezTo>
                  <a:lnTo>
                    <a:pt x="405" y="17"/>
                  </a:ln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cubicBezTo>
                    <a:pt x="10" y="51"/>
                    <a:pt x="10" y="51"/>
                    <a:pt x="10" y="51"/>
                  </a:cubicBez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cubicBezTo>
                    <a:pt x="8" y="379"/>
                    <a:pt x="8" y="379"/>
                    <a:pt x="8" y="379"/>
                  </a:cubicBez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cubicBezTo>
                    <a:pt x="27" y="417"/>
                    <a:pt x="27" y="417"/>
                    <a:pt x="27" y="417"/>
                  </a:cubicBez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3" name="Rectangle 182">
              <a:extLst>
                <a:ext uri="{FF2B5EF4-FFF2-40B4-BE49-F238E27FC236}">
                  <a16:creationId xmlns:a16="http://schemas.microsoft.com/office/drawing/2014/main" id="{3EEC0DB7-20F8-43CB-92BC-6EC3909E0F6B}"/>
                </a:ext>
              </a:extLst>
            </p:cNvPr>
            <p:cNvSpPr>
              <a:spLocks noChangeArrowheads="1"/>
            </p:cNvSpPr>
            <p:nvPr/>
          </p:nvSpPr>
          <p:spPr bwMode="auto">
            <a:xfrm>
              <a:off x="8329656" y="6063446"/>
              <a:ext cx="2955212" cy="621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Power BI</a:t>
              </a:r>
            </a:p>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Chart graphic</a:t>
              </a:r>
            </a:p>
          </p:txBody>
        </p:sp>
        <p:sp>
          <p:nvSpPr>
            <p:cNvPr id="188" name="Rectangle 187">
              <a:extLst>
                <a:ext uri="{FF2B5EF4-FFF2-40B4-BE49-F238E27FC236}">
                  <a16:creationId xmlns:a16="http://schemas.microsoft.com/office/drawing/2014/main" id="{BE89049C-9F8B-4E6B-9B4B-B3F5F3861B12}"/>
                </a:ext>
              </a:extLst>
            </p:cNvPr>
            <p:cNvSpPr>
              <a:spLocks noChangeArrowheads="1"/>
            </p:cNvSpPr>
            <p:nvPr/>
          </p:nvSpPr>
          <p:spPr bwMode="auto">
            <a:xfrm>
              <a:off x="9279348" y="5213830"/>
              <a:ext cx="168080" cy="48712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9" name="Rectangle 188">
              <a:extLst>
                <a:ext uri="{FF2B5EF4-FFF2-40B4-BE49-F238E27FC236}">
                  <a16:creationId xmlns:a16="http://schemas.microsoft.com/office/drawing/2014/main" id="{3704B87C-32FF-4213-84A2-FCCBC6809022}"/>
                </a:ext>
              </a:extLst>
            </p:cNvPr>
            <p:cNvSpPr>
              <a:spLocks noChangeArrowheads="1"/>
            </p:cNvSpPr>
            <p:nvPr/>
          </p:nvSpPr>
          <p:spPr bwMode="auto">
            <a:xfrm>
              <a:off x="9540805" y="5081545"/>
              <a:ext cx="168080" cy="61940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0" name="Rectangle 189">
              <a:extLst>
                <a:ext uri="{FF2B5EF4-FFF2-40B4-BE49-F238E27FC236}">
                  <a16:creationId xmlns:a16="http://schemas.microsoft.com/office/drawing/2014/main" id="{0FB45C72-4825-459D-A878-B4D124088059}"/>
                </a:ext>
              </a:extLst>
            </p:cNvPr>
            <p:cNvSpPr>
              <a:spLocks noChangeArrowheads="1"/>
            </p:cNvSpPr>
            <p:nvPr/>
          </p:nvSpPr>
          <p:spPr bwMode="auto">
            <a:xfrm>
              <a:off x="9805375" y="5291645"/>
              <a:ext cx="169636" cy="409306"/>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1" name="Rectangle 190">
              <a:extLst>
                <a:ext uri="{FF2B5EF4-FFF2-40B4-BE49-F238E27FC236}">
                  <a16:creationId xmlns:a16="http://schemas.microsoft.com/office/drawing/2014/main" id="{F2409EBC-24F2-4A02-ADB6-D934444A66D6}"/>
                </a:ext>
              </a:extLst>
            </p:cNvPr>
            <p:cNvSpPr>
              <a:spLocks noChangeArrowheads="1"/>
            </p:cNvSpPr>
            <p:nvPr/>
          </p:nvSpPr>
          <p:spPr bwMode="auto">
            <a:xfrm>
              <a:off x="10066833" y="5146909"/>
              <a:ext cx="169636" cy="55404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2" name="Freeform 84">
              <a:extLst>
                <a:ext uri="{FF2B5EF4-FFF2-40B4-BE49-F238E27FC236}">
                  <a16:creationId xmlns:a16="http://schemas.microsoft.com/office/drawing/2014/main" id="{C8214349-C631-406E-9714-A908B8089915}"/>
                </a:ext>
              </a:extLst>
            </p:cNvPr>
            <p:cNvSpPr>
              <a:spLocks/>
            </p:cNvSpPr>
            <p:nvPr/>
          </p:nvSpPr>
          <p:spPr bwMode="auto">
            <a:xfrm>
              <a:off x="9336930" y="4796744"/>
              <a:ext cx="851293" cy="333047"/>
            </a:xfrm>
            <a:custGeom>
              <a:avLst/>
              <a:gdLst>
                <a:gd name="T0" fmla="*/ 346 w 547"/>
                <a:gd name="T1" fmla="*/ 214 h 214"/>
                <a:gd name="T2" fmla="*/ 225 w 547"/>
                <a:gd name="T3" fmla="*/ 38 h 214"/>
                <a:gd name="T4" fmla="*/ 17 w 547"/>
                <a:gd name="T5" fmla="*/ 192 h 214"/>
                <a:gd name="T6" fmla="*/ 0 w 547"/>
                <a:gd name="T7" fmla="*/ 169 h 214"/>
                <a:gd name="T8" fmla="*/ 230 w 547"/>
                <a:gd name="T9" fmla="*/ 0 h 214"/>
                <a:gd name="T10" fmla="*/ 351 w 547"/>
                <a:gd name="T11" fmla="*/ 173 h 214"/>
                <a:gd name="T12" fmla="*/ 535 w 547"/>
                <a:gd name="T13" fmla="*/ 10 h 214"/>
                <a:gd name="T14" fmla="*/ 547 w 547"/>
                <a:gd name="T15" fmla="*/ 24 h 214"/>
                <a:gd name="T16" fmla="*/ 537 w 547"/>
                <a:gd name="T17" fmla="*/ 33 h 214"/>
                <a:gd name="T18" fmla="*/ 542 w 547"/>
                <a:gd name="T19" fmla="*/ 41 h 214"/>
                <a:gd name="T20" fmla="*/ 346 w 547"/>
                <a:gd name="T21"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7" h="214">
                  <a:moveTo>
                    <a:pt x="346" y="214"/>
                  </a:moveTo>
                  <a:lnTo>
                    <a:pt x="225" y="38"/>
                  </a:lnTo>
                  <a:lnTo>
                    <a:pt x="17" y="192"/>
                  </a:lnTo>
                  <a:lnTo>
                    <a:pt x="0" y="169"/>
                  </a:lnTo>
                  <a:lnTo>
                    <a:pt x="230" y="0"/>
                  </a:lnTo>
                  <a:lnTo>
                    <a:pt x="351" y="173"/>
                  </a:lnTo>
                  <a:lnTo>
                    <a:pt x="535" y="10"/>
                  </a:lnTo>
                  <a:lnTo>
                    <a:pt x="547" y="24"/>
                  </a:lnTo>
                  <a:lnTo>
                    <a:pt x="537" y="33"/>
                  </a:lnTo>
                  <a:lnTo>
                    <a:pt x="542" y="41"/>
                  </a:lnTo>
                  <a:lnTo>
                    <a:pt x="346" y="21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3" name="Oval 192">
              <a:extLst>
                <a:ext uri="{FF2B5EF4-FFF2-40B4-BE49-F238E27FC236}">
                  <a16:creationId xmlns:a16="http://schemas.microsoft.com/office/drawing/2014/main" id="{9107B6D7-DD67-4140-98A0-314D0AE16334}"/>
                </a:ext>
              </a:extLst>
            </p:cNvPr>
            <p:cNvSpPr>
              <a:spLocks noChangeArrowheads="1"/>
            </p:cNvSpPr>
            <p:nvPr/>
          </p:nvSpPr>
          <p:spPr bwMode="auto">
            <a:xfrm>
              <a:off x="9279348" y="5017737"/>
              <a:ext cx="124503"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4" name="Oval 193">
              <a:extLst>
                <a:ext uri="{FF2B5EF4-FFF2-40B4-BE49-F238E27FC236}">
                  <a16:creationId xmlns:a16="http://schemas.microsoft.com/office/drawing/2014/main" id="{8E25E7F8-62F1-4C12-A74E-8307989228BE}"/>
                </a:ext>
              </a:extLst>
            </p:cNvPr>
            <p:cNvSpPr>
              <a:spLocks noChangeArrowheads="1"/>
            </p:cNvSpPr>
            <p:nvPr/>
          </p:nvSpPr>
          <p:spPr bwMode="auto">
            <a:xfrm>
              <a:off x="9627958" y="4771843"/>
              <a:ext cx="126060" cy="124504"/>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5" name="Oval 194">
              <a:extLst>
                <a:ext uri="{FF2B5EF4-FFF2-40B4-BE49-F238E27FC236}">
                  <a16:creationId xmlns:a16="http://schemas.microsoft.com/office/drawing/2014/main" id="{910824B0-220F-4A12-B73A-5D71CCBF38B8}"/>
                </a:ext>
              </a:extLst>
            </p:cNvPr>
            <p:cNvSpPr>
              <a:spLocks noChangeArrowheads="1"/>
            </p:cNvSpPr>
            <p:nvPr/>
          </p:nvSpPr>
          <p:spPr bwMode="auto">
            <a:xfrm>
              <a:off x="9808488" y="5036413"/>
              <a:ext cx="126060"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6" name="Oval 195">
              <a:extLst>
                <a:ext uri="{FF2B5EF4-FFF2-40B4-BE49-F238E27FC236}">
                  <a16:creationId xmlns:a16="http://schemas.microsoft.com/office/drawing/2014/main" id="{E0144A4E-5D21-4555-B7AC-D8C3638F0690}"/>
                </a:ext>
              </a:extLst>
            </p:cNvPr>
            <p:cNvSpPr>
              <a:spLocks noChangeArrowheads="1"/>
            </p:cNvSpPr>
            <p:nvPr/>
          </p:nvSpPr>
          <p:spPr bwMode="auto">
            <a:xfrm>
              <a:off x="10110409" y="4778068"/>
              <a:ext cx="126060" cy="126060"/>
            </a:xfrm>
            <a:prstGeom prst="ellipse">
              <a:avLst/>
            </a:prstGeom>
            <a:solidFill>
              <a:srgbClr val="8049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grpSp>
      <p:grpSp>
        <p:nvGrpSpPr>
          <p:cNvPr id="179" name="Group 178">
            <a:extLst>
              <a:ext uri="{FF2B5EF4-FFF2-40B4-BE49-F238E27FC236}">
                <a16:creationId xmlns:a16="http://schemas.microsoft.com/office/drawing/2014/main" id="{91BB053C-77B5-44B9-9DA0-F97AF0F794F2}"/>
              </a:ext>
            </a:extLst>
          </p:cNvPr>
          <p:cNvGrpSpPr/>
          <p:nvPr/>
        </p:nvGrpSpPr>
        <p:grpSpPr>
          <a:xfrm>
            <a:off x="4538578" y="4127863"/>
            <a:ext cx="4460244" cy="2036026"/>
            <a:chOff x="4456394" y="4387438"/>
            <a:chExt cx="4373185" cy="1996285"/>
          </a:xfrm>
        </p:grpSpPr>
        <p:sp>
          <p:nvSpPr>
            <p:cNvPr id="130" name="Freeform 17">
              <a:extLst>
                <a:ext uri="{FF2B5EF4-FFF2-40B4-BE49-F238E27FC236}">
                  <a16:creationId xmlns:a16="http://schemas.microsoft.com/office/drawing/2014/main" id="{15C35E51-5845-4E38-9586-1021E53DF98F}"/>
                </a:ext>
              </a:extLst>
            </p:cNvPr>
            <p:cNvSpPr>
              <a:spLocks noEditPoints="1"/>
            </p:cNvSpPr>
            <p:nvPr/>
          </p:nvSpPr>
          <p:spPr bwMode="auto">
            <a:xfrm>
              <a:off x="5847720" y="5184260"/>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accent1"/>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1" name="Freeform 18">
              <a:extLst>
                <a:ext uri="{FF2B5EF4-FFF2-40B4-BE49-F238E27FC236}">
                  <a16:creationId xmlns:a16="http://schemas.microsoft.com/office/drawing/2014/main" id="{EF0B6DE0-7D29-4BC9-8043-8706E47F08BE}"/>
                </a:ext>
              </a:extLst>
            </p:cNvPr>
            <p:cNvSpPr>
              <a:spLocks/>
            </p:cNvSpPr>
            <p:nvPr/>
          </p:nvSpPr>
          <p:spPr bwMode="auto">
            <a:xfrm>
              <a:off x="6116959" y="5125121"/>
              <a:ext cx="129173" cy="147848"/>
            </a:xfrm>
            <a:custGeom>
              <a:avLst/>
              <a:gdLst>
                <a:gd name="T0" fmla="*/ 0 w 83"/>
                <a:gd name="T1" fmla="*/ 95 h 95"/>
                <a:gd name="T2" fmla="*/ 83 w 83"/>
                <a:gd name="T3" fmla="*/ 48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8"/>
                  </a:lnTo>
                  <a:lnTo>
                    <a:pt x="0" y="0"/>
                  </a:lnTo>
                  <a:lnTo>
                    <a:pt x="0" y="95"/>
                  </a:lnTo>
                  <a:close/>
                </a:path>
              </a:pathLst>
            </a:custGeom>
            <a:solidFill>
              <a:schemeClr val="accent1"/>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2" name="Freeform 21">
              <a:extLst>
                <a:ext uri="{FF2B5EF4-FFF2-40B4-BE49-F238E27FC236}">
                  <a16:creationId xmlns:a16="http://schemas.microsoft.com/office/drawing/2014/main" id="{456219B3-7B70-4AB6-AD58-EB2F3DE509E5}"/>
                </a:ext>
              </a:extLst>
            </p:cNvPr>
            <p:cNvSpPr>
              <a:spLocks/>
            </p:cNvSpPr>
            <p:nvPr/>
          </p:nvSpPr>
          <p:spPr bwMode="auto">
            <a:xfrm>
              <a:off x="6378416" y="4925915"/>
              <a:ext cx="1103412" cy="775034"/>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3" name="Freeform 22">
              <a:extLst>
                <a:ext uri="{FF2B5EF4-FFF2-40B4-BE49-F238E27FC236}">
                  <a16:creationId xmlns:a16="http://schemas.microsoft.com/office/drawing/2014/main" id="{802700A6-9996-4316-B1B1-84A3BB493E2C}"/>
                </a:ext>
              </a:extLst>
            </p:cNvPr>
            <p:cNvSpPr>
              <a:spLocks/>
            </p:cNvSpPr>
            <p:nvPr/>
          </p:nvSpPr>
          <p:spPr bwMode="auto">
            <a:xfrm>
              <a:off x="6378416" y="4756280"/>
              <a:ext cx="1103412" cy="169636"/>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4" name="Rectangle 133">
              <a:extLst>
                <a:ext uri="{FF2B5EF4-FFF2-40B4-BE49-F238E27FC236}">
                  <a16:creationId xmlns:a16="http://schemas.microsoft.com/office/drawing/2014/main" id="{E40A740B-8CED-43F3-97D0-7852BB97BF49}"/>
                </a:ext>
              </a:extLst>
            </p:cNvPr>
            <p:cNvSpPr>
              <a:spLocks noChangeArrowheads="1"/>
            </p:cNvSpPr>
            <p:nvPr/>
          </p:nvSpPr>
          <p:spPr bwMode="auto">
            <a:xfrm>
              <a:off x="6793946" y="4995949"/>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5" name="Rectangle 134">
              <a:extLst>
                <a:ext uri="{FF2B5EF4-FFF2-40B4-BE49-F238E27FC236}">
                  <a16:creationId xmlns:a16="http://schemas.microsoft.com/office/drawing/2014/main" id="{AAE33288-D80C-4722-A11F-5DDFD86672CF}"/>
                </a:ext>
              </a:extLst>
            </p:cNvPr>
            <p:cNvSpPr>
              <a:spLocks noChangeArrowheads="1"/>
            </p:cNvSpPr>
            <p:nvPr/>
          </p:nvSpPr>
          <p:spPr bwMode="auto">
            <a:xfrm>
              <a:off x="6793946" y="4995949"/>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6" name="Rectangle 135">
              <a:extLst>
                <a:ext uri="{FF2B5EF4-FFF2-40B4-BE49-F238E27FC236}">
                  <a16:creationId xmlns:a16="http://schemas.microsoft.com/office/drawing/2014/main" id="{5DA1B77A-9537-42F0-8C3F-7F8DC2F6ED72}"/>
                </a:ext>
              </a:extLst>
            </p:cNvPr>
            <p:cNvSpPr>
              <a:spLocks noChangeArrowheads="1"/>
            </p:cNvSpPr>
            <p:nvPr/>
          </p:nvSpPr>
          <p:spPr bwMode="auto">
            <a:xfrm>
              <a:off x="6793946" y="5224724"/>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7" name="Rectangle 136">
              <a:extLst>
                <a:ext uri="{FF2B5EF4-FFF2-40B4-BE49-F238E27FC236}">
                  <a16:creationId xmlns:a16="http://schemas.microsoft.com/office/drawing/2014/main" id="{60EA4469-B542-4C60-910E-9C9F545B2204}"/>
                </a:ext>
              </a:extLst>
            </p:cNvPr>
            <p:cNvSpPr>
              <a:spLocks noChangeArrowheads="1"/>
            </p:cNvSpPr>
            <p:nvPr/>
          </p:nvSpPr>
          <p:spPr bwMode="auto">
            <a:xfrm>
              <a:off x="6793946" y="5224724"/>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8" name="Rectangle 137">
              <a:extLst>
                <a:ext uri="{FF2B5EF4-FFF2-40B4-BE49-F238E27FC236}">
                  <a16:creationId xmlns:a16="http://schemas.microsoft.com/office/drawing/2014/main" id="{61BD092B-FB0F-4FB6-AFED-05BA4ACCD243}"/>
                </a:ext>
              </a:extLst>
            </p:cNvPr>
            <p:cNvSpPr>
              <a:spLocks noChangeArrowheads="1"/>
            </p:cNvSpPr>
            <p:nvPr/>
          </p:nvSpPr>
          <p:spPr bwMode="auto">
            <a:xfrm>
              <a:off x="7125437" y="5224724"/>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9" name="Rectangle 138">
              <a:extLst>
                <a:ext uri="{FF2B5EF4-FFF2-40B4-BE49-F238E27FC236}">
                  <a16:creationId xmlns:a16="http://schemas.microsoft.com/office/drawing/2014/main" id="{DEABA07C-3FF1-4D89-9EDE-99E00D9C2B5D}"/>
                </a:ext>
              </a:extLst>
            </p:cNvPr>
            <p:cNvSpPr>
              <a:spLocks noChangeArrowheads="1"/>
            </p:cNvSpPr>
            <p:nvPr/>
          </p:nvSpPr>
          <p:spPr bwMode="auto">
            <a:xfrm>
              <a:off x="7125437" y="4995949"/>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0" name="Rectangle 139">
              <a:extLst>
                <a:ext uri="{FF2B5EF4-FFF2-40B4-BE49-F238E27FC236}">
                  <a16:creationId xmlns:a16="http://schemas.microsoft.com/office/drawing/2014/main" id="{2A67673E-0328-40E8-AC4B-E299C677B35C}"/>
                </a:ext>
              </a:extLst>
            </p:cNvPr>
            <p:cNvSpPr>
              <a:spLocks noChangeArrowheads="1"/>
            </p:cNvSpPr>
            <p:nvPr/>
          </p:nvSpPr>
          <p:spPr bwMode="auto">
            <a:xfrm>
              <a:off x="7125437" y="4995949"/>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1" name="Rectangle 140">
              <a:extLst>
                <a:ext uri="{FF2B5EF4-FFF2-40B4-BE49-F238E27FC236}">
                  <a16:creationId xmlns:a16="http://schemas.microsoft.com/office/drawing/2014/main" id="{DBDE3A0A-7D2F-4670-B45E-B7EE340D7EA8}"/>
                </a:ext>
              </a:extLst>
            </p:cNvPr>
            <p:cNvSpPr>
              <a:spLocks noChangeArrowheads="1"/>
            </p:cNvSpPr>
            <p:nvPr/>
          </p:nvSpPr>
          <p:spPr bwMode="auto">
            <a:xfrm>
              <a:off x="6462456" y="4995949"/>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2" name="Rectangle 141">
              <a:extLst>
                <a:ext uri="{FF2B5EF4-FFF2-40B4-BE49-F238E27FC236}">
                  <a16:creationId xmlns:a16="http://schemas.microsoft.com/office/drawing/2014/main" id="{F17C4B03-DD26-4BD7-9F9C-BD81CC0FE0D8}"/>
                </a:ext>
              </a:extLst>
            </p:cNvPr>
            <p:cNvSpPr>
              <a:spLocks noChangeArrowheads="1"/>
            </p:cNvSpPr>
            <p:nvPr/>
          </p:nvSpPr>
          <p:spPr bwMode="auto">
            <a:xfrm>
              <a:off x="6462456" y="4995949"/>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3" name="Rectangle 142">
              <a:extLst>
                <a:ext uri="{FF2B5EF4-FFF2-40B4-BE49-F238E27FC236}">
                  <a16:creationId xmlns:a16="http://schemas.microsoft.com/office/drawing/2014/main" id="{3D00057E-80AC-476F-A6DE-9B7BE470459F}"/>
                </a:ext>
              </a:extLst>
            </p:cNvPr>
            <p:cNvSpPr>
              <a:spLocks noChangeArrowheads="1"/>
            </p:cNvSpPr>
            <p:nvPr/>
          </p:nvSpPr>
          <p:spPr bwMode="auto">
            <a:xfrm>
              <a:off x="6462456" y="5224724"/>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4" name="Rectangle 143">
              <a:extLst>
                <a:ext uri="{FF2B5EF4-FFF2-40B4-BE49-F238E27FC236}">
                  <a16:creationId xmlns:a16="http://schemas.microsoft.com/office/drawing/2014/main" id="{6C5E5E66-64FE-4BD5-9FEB-911499B58D94}"/>
                </a:ext>
              </a:extLst>
            </p:cNvPr>
            <p:cNvSpPr>
              <a:spLocks noChangeArrowheads="1"/>
            </p:cNvSpPr>
            <p:nvPr/>
          </p:nvSpPr>
          <p:spPr bwMode="auto">
            <a:xfrm>
              <a:off x="6462456" y="5224724"/>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5" name="Rectangle 144">
              <a:extLst>
                <a:ext uri="{FF2B5EF4-FFF2-40B4-BE49-F238E27FC236}">
                  <a16:creationId xmlns:a16="http://schemas.microsoft.com/office/drawing/2014/main" id="{1E3B3A28-A0E0-4CB2-8515-31DE18F93D42}"/>
                </a:ext>
              </a:extLst>
            </p:cNvPr>
            <p:cNvSpPr>
              <a:spLocks noChangeArrowheads="1"/>
            </p:cNvSpPr>
            <p:nvPr/>
          </p:nvSpPr>
          <p:spPr bwMode="auto">
            <a:xfrm>
              <a:off x="6462456" y="5450387"/>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6" name="Rectangle 145">
              <a:extLst>
                <a:ext uri="{FF2B5EF4-FFF2-40B4-BE49-F238E27FC236}">
                  <a16:creationId xmlns:a16="http://schemas.microsoft.com/office/drawing/2014/main" id="{DE977C4D-ACB8-415F-9AD7-76810CEA3124}"/>
                </a:ext>
              </a:extLst>
            </p:cNvPr>
            <p:cNvSpPr>
              <a:spLocks noChangeArrowheads="1"/>
            </p:cNvSpPr>
            <p:nvPr/>
          </p:nvSpPr>
          <p:spPr bwMode="auto">
            <a:xfrm>
              <a:off x="6462456" y="5450387"/>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7" name="Rectangle 146">
              <a:extLst>
                <a:ext uri="{FF2B5EF4-FFF2-40B4-BE49-F238E27FC236}">
                  <a16:creationId xmlns:a16="http://schemas.microsoft.com/office/drawing/2014/main" id="{FEFDEE7E-BC97-47A0-82FC-A3D0DCC54814}"/>
                </a:ext>
              </a:extLst>
            </p:cNvPr>
            <p:cNvSpPr>
              <a:spLocks noChangeArrowheads="1"/>
            </p:cNvSpPr>
            <p:nvPr/>
          </p:nvSpPr>
          <p:spPr bwMode="auto">
            <a:xfrm>
              <a:off x="6793946" y="5450387"/>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8" name="Rectangle 147">
              <a:extLst>
                <a:ext uri="{FF2B5EF4-FFF2-40B4-BE49-F238E27FC236}">
                  <a16:creationId xmlns:a16="http://schemas.microsoft.com/office/drawing/2014/main" id="{5E11C1EF-E548-4DFF-AB07-F3833F33EA57}"/>
                </a:ext>
              </a:extLst>
            </p:cNvPr>
            <p:cNvSpPr>
              <a:spLocks noChangeArrowheads="1"/>
            </p:cNvSpPr>
            <p:nvPr/>
          </p:nvSpPr>
          <p:spPr bwMode="auto">
            <a:xfrm>
              <a:off x="7125437" y="5450387"/>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9" name="Freeform 38">
              <a:extLst>
                <a:ext uri="{FF2B5EF4-FFF2-40B4-BE49-F238E27FC236}">
                  <a16:creationId xmlns:a16="http://schemas.microsoft.com/office/drawing/2014/main" id="{CE622FBC-3B6D-48EE-86E8-463DBE4F6C76}"/>
                </a:ext>
              </a:extLst>
            </p:cNvPr>
            <p:cNvSpPr>
              <a:spLocks noEditPoints="1"/>
            </p:cNvSpPr>
            <p:nvPr/>
          </p:nvSpPr>
          <p:spPr bwMode="auto">
            <a:xfrm>
              <a:off x="6378416" y="4925915"/>
              <a:ext cx="806160" cy="775034"/>
            </a:xfrm>
            <a:custGeom>
              <a:avLst/>
              <a:gdLst>
                <a:gd name="T0" fmla="*/ 23 w 219"/>
                <a:gd name="T1" fmla="*/ 127 h 210"/>
                <a:gd name="T2" fmla="*/ 23 w 219"/>
                <a:gd name="T3" fmla="*/ 81 h 210"/>
                <a:gd name="T4" fmla="*/ 98 w 219"/>
                <a:gd name="T5" fmla="*/ 81 h 210"/>
                <a:gd name="T6" fmla="*/ 98 w 219"/>
                <a:gd name="T7" fmla="*/ 127 h 210"/>
                <a:gd name="T8" fmla="*/ 23 w 219"/>
                <a:gd name="T9" fmla="*/ 127 h 210"/>
                <a:gd name="T10" fmla="*/ 23 w 219"/>
                <a:gd name="T11" fmla="*/ 65 h 210"/>
                <a:gd name="T12" fmla="*/ 23 w 219"/>
                <a:gd name="T13" fmla="*/ 19 h 210"/>
                <a:gd name="T14" fmla="*/ 98 w 219"/>
                <a:gd name="T15" fmla="*/ 19 h 210"/>
                <a:gd name="T16" fmla="*/ 98 w 219"/>
                <a:gd name="T17" fmla="*/ 65 h 210"/>
                <a:gd name="T18" fmla="*/ 23 w 219"/>
                <a:gd name="T19" fmla="*/ 65 h 210"/>
                <a:gd name="T20" fmla="*/ 219 w 219"/>
                <a:gd name="T21" fmla="*/ 0 h 210"/>
                <a:gd name="T22" fmla="*/ 0 w 219"/>
                <a:gd name="T23" fmla="*/ 0 h 210"/>
                <a:gd name="T24" fmla="*/ 0 w 219"/>
                <a:gd name="T25" fmla="*/ 10 h 210"/>
                <a:gd name="T26" fmla="*/ 0 w 219"/>
                <a:gd name="T27" fmla="*/ 30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3" y="127"/>
                  </a:moveTo>
                  <a:cubicBezTo>
                    <a:pt x="23" y="81"/>
                    <a:pt x="23" y="81"/>
                    <a:pt x="23" y="81"/>
                  </a:cubicBezTo>
                  <a:cubicBezTo>
                    <a:pt x="98" y="81"/>
                    <a:pt x="98" y="81"/>
                    <a:pt x="98" y="81"/>
                  </a:cubicBezTo>
                  <a:cubicBezTo>
                    <a:pt x="98" y="127"/>
                    <a:pt x="98" y="127"/>
                    <a:pt x="98" y="127"/>
                  </a:cubicBezTo>
                  <a:cubicBezTo>
                    <a:pt x="23" y="127"/>
                    <a:pt x="23" y="127"/>
                    <a:pt x="23" y="127"/>
                  </a:cubicBezTo>
                  <a:moveTo>
                    <a:pt x="23" y="65"/>
                  </a:moveTo>
                  <a:cubicBezTo>
                    <a:pt x="23" y="19"/>
                    <a:pt x="23" y="19"/>
                    <a:pt x="23" y="19"/>
                  </a:cubicBezTo>
                  <a:cubicBezTo>
                    <a:pt x="98" y="19"/>
                    <a:pt x="98" y="19"/>
                    <a:pt x="98" y="19"/>
                  </a:cubicBezTo>
                  <a:cubicBezTo>
                    <a:pt x="98" y="65"/>
                    <a:pt x="98" y="65"/>
                    <a:pt x="98" y="65"/>
                  </a:cubicBezTo>
                  <a:cubicBezTo>
                    <a:pt x="23" y="65"/>
                    <a:pt x="23" y="65"/>
                    <a:pt x="23" y="65"/>
                  </a:cubicBezTo>
                  <a:moveTo>
                    <a:pt x="219" y="0"/>
                  </a:moveTo>
                  <a:cubicBezTo>
                    <a:pt x="0" y="0"/>
                    <a:pt x="0" y="0"/>
                    <a:pt x="0" y="0"/>
                  </a:cubicBezTo>
                  <a:cubicBezTo>
                    <a:pt x="0" y="10"/>
                    <a:pt x="0" y="10"/>
                    <a:pt x="0" y="10"/>
                  </a:cubicBezTo>
                  <a:cubicBezTo>
                    <a:pt x="0" y="30"/>
                    <a:pt x="0" y="30"/>
                    <a:pt x="0" y="30"/>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0" name="Freeform 39">
              <a:extLst>
                <a:ext uri="{FF2B5EF4-FFF2-40B4-BE49-F238E27FC236}">
                  <a16:creationId xmlns:a16="http://schemas.microsoft.com/office/drawing/2014/main" id="{4FDB5E77-810B-4ACC-B5E5-39C7B29D2C8F}"/>
                </a:ext>
              </a:extLst>
            </p:cNvPr>
            <p:cNvSpPr>
              <a:spLocks/>
            </p:cNvSpPr>
            <p:nvPr/>
          </p:nvSpPr>
          <p:spPr bwMode="auto">
            <a:xfrm>
              <a:off x="6378416" y="4756280"/>
              <a:ext cx="964902" cy="169636"/>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46 h 46"/>
                <a:gd name="T12" fmla="*/ 219 w 262"/>
                <a:gd name="T13" fmla="*/ 46 h 46"/>
                <a:gd name="T14" fmla="*/ 262 w 262"/>
                <a:gd name="T15" fmla="*/ 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46"/>
                    <a:pt x="0" y="46"/>
                    <a:pt x="0"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1" name="Freeform 40">
              <a:extLst>
                <a:ext uri="{FF2B5EF4-FFF2-40B4-BE49-F238E27FC236}">
                  <a16:creationId xmlns:a16="http://schemas.microsoft.com/office/drawing/2014/main" id="{EEAA0EEA-8C69-4F5B-9645-D5C85578C0E9}"/>
                </a:ext>
              </a:extLst>
            </p:cNvPr>
            <p:cNvSpPr>
              <a:spLocks/>
            </p:cNvSpPr>
            <p:nvPr/>
          </p:nvSpPr>
          <p:spPr bwMode="auto">
            <a:xfrm>
              <a:off x="6793946" y="4995949"/>
              <a:ext cx="275464" cy="169636"/>
            </a:xfrm>
            <a:custGeom>
              <a:avLst/>
              <a:gdLst>
                <a:gd name="T0" fmla="*/ 177 w 177"/>
                <a:gd name="T1" fmla="*/ 0 h 109"/>
                <a:gd name="T2" fmla="*/ 0 w 177"/>
                <a:gd name="T3" fmla="*/ 0 h 109"/>
                <a:gd name="T4" fmla="*/ 0 w 177"/>
                <a:gd name="T5" fmla="*/ 109 h 109"/>
                <a:gd name="T6" fmla="*/ 107 w 177"/>
                <a:gd name="T7" fmla="*/ 109 h 109"/>
                <a:gd name="T8" fmla="*/ 177 w 177"/>
                <a:gd name="T9" fmla="*/ 33 h 109"/>
                <a:gd name="T10" fmla="*/ 177 w 177"/>
                <a:gd name="T11" fmla="*/ 0 h 109"/>
              </a:gdLst>
              <a:ahLst/>
              <a:cxnLst>
                <a:cxn ang="0">
                  <a:pos x="T0" y="T1"/>
                </a:cxn>
                <a:cxn ang="0">
                  <a:pos x="T2" y="T3"/>
                </a:cxn>
                <a:cxn ang="0">
                  <a:pos x="T4" y="T5"/>
                </a:cxn>
                <a:cxn ang="0">
                  <a:pos x="T6" y="T7"/>
                </a:cxn>
                <a:cxn ang="0">
                  <a:pos x="T8" y="T9"/>
                </a:cxn>
                <a:cxn ang="0">
                  <a:pos x="T10" y="T11"/>
                </a:cxn>
              </a:cxnLst>
              <a:rect l="0" t="0" r="r" b="b"/>
              <a:pathLst>
                <a:path w="177" h="109">
                  <a:moveTo>
                    <a:pt x="177" y="0"/>
                  </a:moveTo>
                  <a:lnTo>
                    <a:pt x="0" y="0"/>
                  </a:lnTo>
                  <a:lnTo>
                    <a:pt x="0" y="109"/>
                  </a:lnTo>
                  <a:lnTo>
                    <a:pt x="107" y="109"/>
                  </a:lnTo>
                  <a:lnTo>
                    <a:pt x="177" y="33"/>
                  </a:lnTo>
                  <a:lnTo>
                    <a:pt x="17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2" name="Freeform 41">
              <a:extLst>
                <a:ext uri="{FF2B5EF4-FFF2-40B4-BE49-F238E27FC236}">
                  <a16:creationId xmlns:a16="http://schemas.microsoft.com/office/drawing/2014/main" id="{8A668792-57CD-4B17-BD67-19B4F2612402}"/>
                </a:ext>
              </a:extLst>
            </p:cNvPr>
            <p:cNvSpPr>
              <a:spLocks/>
            </p:cNvSpPr>
            <p:nvPr/>
          </p:nvSpPr>
          <p:spPr bwMode="auto">
            <a:xfrm>
              <a:off x="6793946" y="4995949"/>
              <a:ext cx="275464" cy="169636"/>
            </a:xfrm>
            <a:custGeom>
              <a:avLst/>
              <a:gdLst>
                <a:gd name="T0" fmla="*/ 177 w 177"/>
                <a:gd name="T1" fmla="*/ 0 h 109"/>
                <a:gd name="T2" fmla="*/ 0 w 177"/>
                <a:gd name="T3" fmla="*/ 0 h 109"/>
                <a:gd name="T4" fmla="*/ 0 w 177"/>
                <a:gd name="T5" fmla="*/ 109 h 109"/>
                <a:gd name="T6" fmla="*/ 107 w 177"/>
                <a:gd name="T7" fmla="*/ 109 h 109"/>
                <a:gd name="T8" fmla="*/ 177 w 177"/>
                <a:gd name="T9" fmla="*/ 33 h 109"/>
                <a:gd name="T10" fmla="*/ 177 w 177"/>
                <a:gd name="T11" fmla="*/ 0 h 109"/>
              </a:gdLst>
              <a:ahLst/>
              <a:cxnLst>
                <a:cxn ang="0">
                  <a:pos x="T0" y="T1"/>
                </a:cxn>
                <a:cxn ang="0">
                  <a:pos x="T2" y="T3"/>
                </a:cxn>
                <a:cxn ang="0">
                  <a:pos x="T4" y="T5"/>
                </a:cxn>
                <a:cxn ang="0">
                  <a:pos x="T6" y="T7"/>
                </a:cxn>
                <a:cxn ang="0">
                  <a:pos x="T8" y="T9"/>
                </a:cxn>
                <a:cxn ang="0">
                  <a:pos x="T10" y="T11"/>
                </a:cxn>
              </a:cxnLst>
              <a:rect l="0" t="0" r="r" b="b"/>
              <a:pathLst>
                <a:path w="177" h="109">
                  <a:moveTo>
                    <a:pt x="177" y="0"/>
                  </a:moveTo>
                  <a:lnTo>
                    <a:pt x="0" y="0"/>
                  </a:lnTo>
                  <a:lnTo>
                    <a:pt x="0" y="109"/>
                  </a:lnTo>
                  <a:lnTo>
                    <a:pt x="107" y="109"/>
                  </a:lnTo>
                  <a:lnTo>
                    <a:pt x="177" y="33"/>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3" name="Freeform 42">
              <a:extLst>
                <a:ext uri="{FF2B5EF4-FFF2-40B4-BE49-F238E27FC236}">
                  <a16:creationId xmlns:a16="http://schemas.microsoft.com/office/drawing/2014/main" id="{C81F841D-B841-4874-80A9-6F214A07AB22}"/>
                </a:ext>
              </a:extLst>
            </p:cNvPr>
            <p:cNvSpPr>
              <a:spLocks/>
            </p:cNvSpPr>
            <p:nvPr/>
          </p:nvSpPr>
          <p:spPr bwMode="auto">
            <a:xfrm>
              <a:off x="6793946" y="5224724"/>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4" name="Freeform 43">
              <a:extLst>
                <a:ext uri="{FF2B5EF4-FFF2-40B4-BE49-F238E27FC236}">
                  <a16:creationId xmlns:a16="http://schemas.microsoft.com/office/drawing/2014/main" id="{8BEA59AD-00B0-4131-8270-418F8B5030C3}"/>
                </a:ext>
              </a:extLst>
            </p:cNvPr>
            <p:cNvSpPr>
              <a:spLocks/>
            </p:cNvSpPr>
            <p:nvPr/>
          </p:nvSpPr>
          <p:spPr bwMode="auto">
            <a:xfrm>
              <a:off x="6793946" y="5224724"/>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5" name="Rectangle 154">
              <a:extLst>
                <a:ext uri="{FF2B5EF4-FFF2-40B4-BE49-F238E27FC236}">
                  <a16:creationId xmlns:a16="http://schemas.microsoft.com/office/drawing/2014/main" id="{DB8F3020-1DE2-4569-B5CC-F9EEE4927E96}"/>
                </a:ext>
              </a:extLst>
            </p:cNvPr>
            <p:cNvSpPr>
              <a:spLocks noChangeArrowheads="1"/>
            </p:cNvSpPr>
            <p:nvPr/>
          </p:nvSpPr>
          <p:spPr bwMode="auto">
            <a:xfrm>
              <a:off x="6462456" y="4995949"/>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6" name="Rectangle 155">
              <a:extLst>
                <a:ext uri="{FF2B5EF4-FFF2-40B4-BE49-F238E27FC236}">
                  <a16:creationId xmlns:a16="http://schemas.microsoft.com/office/drawing/2014/main" id="{4C0FBDF2-24A3-4D6F-B30C-0FF98FC69130}"/>
                </a:ext>
              </a:extLst>
            </p:cNvPr>
            <p:cNvSpPr>
              <a:spLocks noChangeArrowheads="1"/>
            </p:cNvSpPr>
            <p:nvPr/>
          </p:nvSpPr>
          <p:spPr bwMode="auto">
            <a:xfrm>
              <a:off x="6462456" y="4995949"/>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7" name="Rectangle 156">
              <a:extLst>
                <a:ext uri="{FF2B5EF4-FFF2-40B4-BE49-F238E27FC236}">
                  <a16:creationId xmlns:a16="http://schemas.microsoft.com/office/drawing/2014/main" id="{559DD0E4-BDB5-4205-9FF9-5A9CCC27B94C}"/>
                </a:ext>
              </a:extLst>
            </p:cNvPr>
            <p:cNvSpPr>
              <a:spLocks noChangeArrowheads="1"/>
            </p:cNvSpPr>
            <p:nvPr/>
          </p:nvSpPr>
          <p:spPr bwMode="auto">
            <a:xfrm>
              <a:off x="6462456" y="5224724"/>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8" name="Rectangle 157">
              <a:extLst>
                <a:ext uri="{FF2B5EF4-FFF2-40B4-BE49-F238E27FC236}">
                  <a16:creationId xmlns:a16="http://schemas.microsoft.com/office/drawing/2014/main" id="{6A36C8FE-98CE-4172-A37B-0F27559972B0}"/>
                </a:ext>
              </a:extLst>
            </p:cNvPr>
            <p:cNvSpPr>
              <a:spLocks noChangeArrowheads="1"/>
            </p:cNvSpPr>
            <p:nvPr/>
          </p:nvSpPr>
          <p:spPr bwMode="auto">
            <a:xfrm>
              <a:off x="6462456" y="5224724"/>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9" name="Freeform 48">
              <a:extLst>
                <a:ext uri="{FF2B5EF4-FFF2-40B4-BE49-F238E27FC236}">
                  <a16:creationId xmlns:a16="http://schemas.microsoft.com/office/drawing/2014/main" id="{EC35BECF-C803-4EE7-B18C-472397FDE681}"/>
                </a:ext>
              </a:extLst>
            </p:cNvPr>
            <p:cNvSpPr>
              <a:spLocks/>
            </p:cNvSpPr>
            <p:nvPr/>
          </p:nvSpPr>
          <p:spPr bwMode="auto">
            <a:xfrm>
              <a:off x="6462456" y="5450387"/>
              <a:ext cx="231888" cy="169636"/>
            </a:xfrm>
            <a:custGeom>
              <a:avLst/>
              <a:gdLst>
                <a:gd name="T0" fmla="*/ 149 w 149"/>
                <a:gd name="T1" fmla="*/ 0 h 109"/>
                <a:gd name="T2" fmla="*/ 0 w 149"/>
                <a:gd name="T3" fmla="*/ 0 h 109"/>
                <a:gd name="T4" fmla="*/ 0 w 149"/>
                <a:gd name="T5" fmla="*/ 109 h 109"/>
                <a:gd name="T6" fmla="*/ 50 w 149"/>
                <a:gd name="T7" fmla="*/ 109 h 109"/>
                <a:gd name="T8" fmla="*/ 149 w 149"/>
                <a:gd name="T9" fmla="*/ 0 h 109"/>
              </a:gdLst>
              <a:ahLst/>
              <a:cxnLst>
                <a:cxn ang="0">
                  <a:pos x="T0" y="T1"/>
                </a:cxn>
                <a:cxn ang="0">
                  <a:pos x="T2" y="T3"/>
                </a:cxn>
                <a:cxn ang="0">
                  <a:pos x="T4" y="T5"/>
                </a:cxn>
                <a:cxn ang="0">
                  <a:pos x="T6" y="T7"/>
                </a:cxn>
                <a:cxn ang="0">
                  <a:pos x="T8" y="T9"/>
                </a:cxn>
              </a:cxnLst>
              <a:rect l="0" t="0" r="r" b="b"/>
              <a:pathLst>
                <a:path w="149" h="109">
                  <a:moveTo>
                    <a:pt x="149" y="0"/>
                  </a:moveTo>
                  <a:lnTo>
                    <a:pt x="0" y="0"/>
                  </a:lnTo>
                  <a:lnTo>
                    <a:pt x="0" y="109"/>
                  </a:lnTo>
                  <a:lnTo>
                    <a:pt x="50" y="109"/>
                  </a:lnTo>
                  <a:lnTo>
                    <a:pt x="14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0" name="Freeform 49">
              <a:extLst>
                <a:ext uri="{FF2B5EF4-FFF2-40B4-BE49-F238E27FC236}">
                  <a16:creationId xmlns:a16="http://schemas.microsoft.com/office/drawing/2014/main" id="{55D55272-C09E-44AB-81D9-8922EE939FA7}"/>
                </a:ext>
              </a:extLst>
            </p:cNvPr>
            <p:cNvSpPr>
              <a:spLocks/>
            </p:cNvSpPr>
            <p:nvPr/>
          </p:nvSpPr>
          <p:spPr bwMode="auto">
            <a:xfrm>
              <a:off x="6462456" y="5450387"/>
              <a:ext cx="231888" cy="169636"/>
            </a:xfrm>
            <a:custGeom>
              <a:avLst/>
              <a:gdLst>
                <a:gd name="T0" fmla="*/ 149 w 149"/>
                <a:gd name="T1" fmla="*/ 0 h 109"/>
                <a:gd name="T2" fmla="*/ 0 w 149"/>
                <a:gd name="T3" fmla="*/ 0 h 109"/>
                <a:gd name="T4" fmla="*/ 0 w 149"/>
                <a:gd name="T5" fmla="*/ 109 h 109"/>
                <a:gd name="T6" fmla="*/ 50 w 149"/>
                <a:gd name="T7" fmla="*/ 109 h 109"/>
                <a:gd name="T8" fmla="*/ 149 w 149"/>
                <a:gd name="T9" fmla="*/ 0 h 109"/>
              </a:gdLst>
              <a:ahLst/>
              <a:cxnLst>
                <a:cxn ang="0">
                  <a:pos x="T0" y="T1"/>
                </a:cxn>
                <a:cxn ang="0">
                  <a:pos x="T2" y="T3"/>
                </a:cxn>
                <a:cxn ang="0">
                  <a:pos x="T4" y="T5"/>
                </a:cxn>
                <a:cxn ang="0">
                  <a:pos x="T6" y="T7"/>
                </a:cxn>
                <a:cxn ang="0">
                  <a:pos x="T8" y="T9"/>
                </a:cxn>
              </a:cxnLst>
              <a:rect l="0" t="0" r="r" b="b"/>
              <a:pathLst>
                <a:path w="149" h="109">
                  <a:moveTo>
                    <a:pt x="149" y="0"/>
                  </a:moveTo>
                  <a:lnTo>
                    <a:pt x="0" y="0"/>
                  </a:lnTo>
                  <a:lnTo>
                    <a:pt x="0" y="109"/>
                  </a:lnTo>
                  <a:lnTo>
                    <a:pt x="50" y="109"/>
                  </a:lnTo>
                  <a:lnTo>
                    <a:pt x="1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1" name="Freeform 50">
              <a:extLst>
                <a:ext uri="{FF2B5EF4-FFF2-40B4-BE49-F238E27FC236}">
                  <a16:creationId xmlns:a16="http://schemas.microsoft.com/office/drawing/2014/main" id="{BBCE583F-2C73-4EBC-AE5A-25201181B420}"/>
                </a:ext>
              </a:extLst>
            </p:cNvPr>
            <p:cNvSpPr>
              <a:spLocks/>
            </p:cNvSpPr>
            <p:nvPr/>
          </p:nvSpPr>
          <p:spPr bwMode="auto">
            <a:xfrm>
              <a:off x="4917057" y="4513498"/>
              <a:ext cx="220994" cy="390630"/>
            </a:xfrm>
            <a:custGeom>
              <a:avLst/>
              <a:gdLst>
                <a:gd name="T0" fmla="*/ 58 w 60"/>
                <a:gd name="T1" fmla="*/ 56 h 106"/>
                <a:gd name="T2" fmla="*/ 58 w 60"/>
                <a:gd name="T3" fmla="*/ 49 h 106"/>
                <a:gd name="T4" fmla="*/ 49 w 60"/>
                <a:gd name="T5" fmla="*/ 40 h 106"/>
                <a:gd name="T6" fmla="*/ 9 w 60"/>
                <a:gd name="T7" fmla="*/ 2 h 106"/>
                <a:gd name="T8" fmla="*/ 3 w 60"/>
                <a:gd name="T9" fmla="*/ 2 h 106"/>
                <a:gd name="T10" fmla="*/ 3 w 60"/>
                <a:gd name="T11" fmla="*/ 8 h 106"/>
                <a:gd name="T12" fmla="*/ 45 w 60"/>
                <a:gd name="T13" fmla="*/ 49 h 106"/>
                <a:gd name="T14" fmla="*/ 45 w 60"/>
                <a:gd name="T15" fmla="*/ 56 h 106"/>
                <a:gd name="T16" fmla="*/ 2 w 60"/>
                <a:gd name="T17" fmla="*/ 98 h 106"/>
                <a:gd name="T18" fmla="*/ 2 w 60"/>
                <a:gd name="T19" fmla="*/ 105 h 106"/>
                <a:gd name="T20" fmla="*/ 8 w 60"/>
                <a:gd name="T21" fmla="*/ 105 h 106"/>
                <a:gd name="T22" fmla="*/ 48 w 60"/>
                <a:gd name="T23" fmla="*/ 66 h 106"/>
                <a:gd name="T24" fmla="*/ 48 w 60"/>
                <a:gd name="T25" fmla="*/ 65 h 106"/>
                <a:gd name="T26" fmla="*/ 58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58" y="56"/>
                  </a:moveTo>
                  <a:cubicBezTo>
                    <a:pt x="60" y="54"/>
                    <a:pt x="59" y="51"/>
                    <a:pt x="58" y="49"/>
                  </a:cubicBezTo>
                  <a:cubicBezTo>
                    <a:pt x="49" y="40"/>
                    <a:pt x="49" y="40"/>
                    <a:pt x="49" y="40"/>
                  </a:cubicBezTo>
                  <a:cubicBezTo>
                    <a:pt x="9" y="2"/>
                    <a:pt x="9" y="2"/>
                    <a:pt x="9" y="2"/>
                  </a:cubicBezTo>
                  <a:cubicBezTo>
                    <a:pt x="8" y="0"/>
                    <a:pt x="5" y="0"/>
                    <a:pt x="3" y="2"/>
                  </a:cubicBezTo>
                  <a:cubicBezTo>
                    <a:pt x="1" y="4"/>
                    <a:pt x="1" y="7"/>
                    <a:pt x="3" y="8"/>
                  </a:cubicBezTo>
                  <a:cubicBezTo>
                    <a:pt x="45" y="49"/>
                    <a:pt x="45" y="49"/>
                    <a:pt x="45" y="49"/>
                  </a:cubicBezTo>
                  <a:cubicBezTo>
                    <a:pt x="46" y="51"/>
                    <a:pt x="46" y="54"/>
                    <a:pt x="45" y="56"/>
                  </a:cubicBezTo>
                  <a:cubicBezTo>
                    <a:pt x="2" y="98"/>
                    <a:pt x="2" y="98"/>
                    <a:pt x="2" y="98"/>
                  </a:cubicBezTo>
                  <a:cubicBezTo>
                    <a:pt x="0" y="100"/>
                    <a:pt x="0" y="103"/>
                    <a:pt x="2" y="105"/>
                  </a:cubicBezTo>
                  <a:cubicBezTo>
                    <a:pt x="4" y="106"/>
                    <a:pt x="7" y="106"/>
                    <a:pt x="8" y="105"/>
                  </a:cubicBezTo>
                  <a:cubicBezTo>
                    <a:pt x="48" y="66"/>
                    <a:pt x="48" y="66"/>
                    <a:pt x="48" y="66"/>
                  </a:cubicBezTo>
                  <a:cubicBezTo>
                    <a:pt x="48" y="65"/>
                    <a:pt x="48" y="65"/>
                    <a:pt x="48" y="65"/>
                  </a:cubicBezTo>
                  <a:lnTo>
                    <a:pt x="58"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2" name="Freeform 51">
              <a:extLst>
                <a:ext uri="{FF2B5EF4-FFF2-40B4-BE49-F238E27FC236}">
                  <a16:creationId xmlns:a16="http://schemas.microsoft.com/office/drawing/2014/main" id="{868602FC-5D36-46D0-A754-C38920421E8A}"/>
                </a:ext>
              </a:extLst>
            </p:cNvPr>
            <p:cNvSpPr>
              <a:spLocks/>
            </p:cNvSpPr>
            <p:nvPr/>
          </p:nvSpPr>
          <p:spPr bwMode="auto">
            <a:xfrm>
              <a:off x="4456394" y="4513498"/>
              <a:ext cx="217881" cy="390630"/>
            </a:xfrm>
            <a:custGeom>
              <a:avLst/>
              <a:gdLst>
                <a:gd name="T0" fmla="*/ 1 w 59"/>
                <a:gd name="T1" fmla="*/ 56 h 106"/>
                <a:gd name="T2" fmla="*/ 1 w 59"/>
                <a:gd name="T3" fmla="*/ 49 h 106"/>
                <a:gd name="T4" fmla="*/ 10 w 59"/>
                <a:gd name="T5" fmla="*/ 40 h 106"/>
                <a:gd name="T6" fmla="*/ 50 w 59"/>
                <a:gd name="T7" fmla="*/ 2 h 106"/>
                <a:gd name="T8" fmla="*/ 56 w 59"/>
                <a:gd name="T9" fmla="*/ 2 h 106"/>
                <a:gd name="T10" fmla="*/ 56 w 59"/>
                <a:gd name="T11" fmla="*/ 8 h 106"/>
                <a:gd name="T12" fmla="*/ 16 w 59"/>
                <a:gd name="T13" fmla="*/ 49 h 106"/>
                <a:gd name="T14" fmla="*/ 16 w 59"/>
                <a:gd name="T15" fmla="*/ 56 h 106"/>
                <a:gd name="T16" fmla="*/ 57 w 59"/>
                <a:gd name="T17" fmla="*/ 98 h 106"/>
                <a:gd name="T18" fmla="*/ 57 w 59"/>
                <a:gd name="T19" fmla="*/ 105 h 106"/>
                <a:gd name="T20" fmla="*/ 51 w 59"/>
                <a:gd name="T21" fmla="*/ 105 h 106"/>
                <a:gd name="T22" fmla="*/ 11 w 59"/>
                <a:gd name="T23" fmla="*/ 66 h 106"/>
                <a:gd name="T24" fmla="*/ 10 w 59"/>
                <a:gd name="T25" fmla="*/ 66 h 106"/>
                <a:gd name="T26" fmla="*/ 1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1" y="56"/>
                  </a:moveTo>
                  <a:cubicBezTo>
                    <a:pt x="0" y="54"/>
                    <a:pt x="0" y="51"/>
                    <a:pt x="1" y="49"/>
                  </a:cubicBezTo>
                  <a:cubicBezTo>
                    <a:pt x="10" y="40"/>
                    <a:pt x="10" y="40"/>
                    <a:pt x="10" y="40"/>
                  </a:cubicBezTo>
                  <a:cubicBezTo>
                    <a:pt x="50" y="2"/>
                    <a:pt x="50" y="2"/>
                    <a:pt x="50" y="2"/>
                  </a:cubicBezTo>
                  <a:cubicBezTo>
                    <a:pt x="52" y="0"/>
                    <a:pt x="54" y="0"/>
                    <a:pt x="56" y="2"/>
                  </a:cubicBezTo>
                  <a:cubicBezTo>
                    <a:pt x="58" y="4"/>
                    <a:pt x="59" y="7"/>
                    <a:pt x="56" y="8"/>
                  </a:cubicBezTo>
                  <a:cubicBezTo>
                    <a:pt x="16" y="49"/>
                    <a:pt x="16" y="49"/>
                    <a:pt x="16" y="49"/>
                  </a:cubicBezTo>
                  <a:cubicBezTo>
                    <a:pt x="14" y="51"/>
                    <a:pt x="14" y="54"/>
                    <a:pt x="16" y="56"/>
                  </a:cubicBezTo>
                  <a:cubicBezTo>
                    <a:pt x="57" y="98"/>
                    <a:pt x="57" y="98"/>
                    <a:pt x="57" y="98"/>
                  </a:cubicBezTo>
                  <a:cubicBezTo>
                    <a:pt x="59" y="100"/>
                    <a:pt x="59" y="103"/>
                    <a:pt x="57" y="105"/>
                  </a:cubicBezTo>
                  <a:cubicBezTo>
                    <a:pt x="55" y="106"/>
                    <a:pt x="52" y="106"/>
                    <a:pt x="51" y="105"/>
                  </a:cubicBezTo>
                  <a:cubicBezTo>
                    <a:pt x="11" y="66"/>
                    <a:pt x="11" y="66"/>
                    <a:pt x="11" y="66"/>
                  </a:cubicBezTo>
                  <a:cubicBezTo>
                    <a:pt x="10" y="66"/>
                    <a:pt x="10" y="66"/>
                    <a:pt x="10" y="66"/>
                  </a:cubicBezTo>
                  <a:lnTo>
                    <a:pt x="1"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3" name="Freeform 52">
              <a:extLst>
                <a:ext uri="{FF2B5EF4-FFF2-40B4-BE49-F238E27FC236}">
                  <a16:creationId xmlns:a16="http://schemas.microsoft.com/office/drawing/2014/main" id="{0178B257-8C55-40CB-B66E-7D3FCAC6C012}"/>
                </a:ext>
              </a:extLst>
            </p:cNvPr>
            <p:cNvSpPr>
              <a:spLocks/>
            </p:cNvSpPr>
            <p:nvPr/>
          </p:nvSpPr>
          <p:spPr bwMode="auto">
            <a:xfrm>
              <a:off x="4644706" y="4403001"/>
              <a:ext cx="320596" cy="622517"/>
            </a:xfrm>
            <a:custGeom>
              <a:avLst/>
              <a:gdLst>
                <a:gd name="T0" fmla="*/ 203 w 206"/>
                <a:gd name="T1" fmla="*/ 0 h 400"/>
                <a:gd name="T2" fmla="*/ 71 w 206"/>
                <a:gd name="T3" fmla="*/ 0 h 400"/>
                <a:gd name="T4" fmla="*/ 0 w 206"/>
                <a:gd name="T5" fmla="*/ 201 h 400"/>
                <a:gd name="T6" fmla="*/ 87 w 206"/>
                <a:gd name="T7" fmla="*/ 201 h 400"/>
                <a:gd name="T8" fmla="*/ 19 w 206"/>
                <a:gd name="T9" fmla="*/ 400 h 400"/>
                <a:gd name="T10" fmla="*/ 206 w 206"/>
                <a:gd name="T11" fmla="*/ 135 h 400"/>
                <a:gd name="T12" fmla="*/ 116 w 206"/>
                <a:gd name="T13" fmla="*/ 135 h 400"/>
                <a:gd name="T14" fmla="*/ 203 w 206"/>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0">
                  <a:moveTo>
                    <a:pt x="203" y="0"/>
                  </a:moveTo>
                  <a:lnTo>
                    <a:pt x="71" y="0"/>
                  </a:lnTo>
                  <a:lnTo>
                    <a:pt x="0" y="201"/>
                  </a:lnTo>
                  <a:lnTo>
                    <a:pt x="87" y="201"/>
                  </a:lnTo>
                  <a:lnTo>
                    <a:pt x="19" y="400"/>
                  </a:lnTo>
                  <a:lnTo>
                    <a:pt x="206" y="135"/>
                  </a:lnTo>
                  <a:lnTo>
                    <a:pt x="116" y="135"/>
                  </a:lnTo>
                  <a:lnTo>
                    <a:pt x="203"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4" name="Freeform 53">
              <a:extLst>
                <a:ext uri="{FF2B5EF4-FFF2-40B4-BE49-F238E27FC236}">
                  <a16:creationId xmlns:a16="http://schemas.microsoft.com/office/drawing/2014/main" id="{28168785-7D16-4DA3-8B3B-7C9E24B4550E}"/>
                </a:ext>
              </a:extLst>
            </p:cNvPr>
            <p:cNvSpPr>
              <a:spLocks/>
            </p:cNvSpPr>
            <p:nvPr/>
          </p:nvSpPr>
          <p:spPr bwMode="auto">
            <a:xfrm>
              <a:off x="4644706" y="4403001"/>
              <a:ext cx="320596" cy="622517"/>
            </a:xfrm>
            <a:custGeom>
              <a:avLst/>
              <a:gdLst>
                <a:gd name="T0" fmla="*/ 203 w 206"/>
                <a:gd name="T1" fmla="*/ 0 h 400"/>
                <a:gd name="T2" fmla="*/ 71 w 206"/>
                <a:gd name="T3" fmla="*/ 0 h 400"/>
                <a:gd name="T4" fmla="*/ 0 w 206"/>
                <a:gd name="T5" fmla="*/ 201 h 400"/>
                <a:gd name="T6" fmla="*/ 87 w 206"/>
                <a:gd name="T7" fmla="*/ 201 h 400"/>
                <a:gd name="T8" fmla="*/ 19 w 206"/>
                <a:gd name="T9" fmla="*/ 400 h 400"/>
                <a:gd name="T10" fmla="*/ 206 w 206"/>
                <a:gd name="T11" fmla="*/ 135 h 400"/>
                <a:gd name="T12" fmla="*/ 116 w 206"/>
                <a:gd name="T13" fmla="*/ 135 h 400"/>
                <a:gd name="T14" fmla="*/ 203 w 206"/>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0">
                  <a:moveTo>
                    <a:pt x="203" y="0"/>
                  </a:moveTo>
                  <a:lnTo>
                    <a:pt x="71" y="0"/>
                  </a:lnTo>
                  <a:lnTo>
                    <a:pt x="0" y="201"/>
                  </a:lnTo>
                  <a:lnTo>
                    <a:pt x="87" y="201"/>
                  </a:lnTo>
                  <a:lnTo>
                    <a:pt x="19" y="400"/>
                  </a:lnTo>
                  <a:lnTo>
                    <a:pt x="206" y="135"/>
                  </a:lnTo>
                  <a:lnTo>
                    <a:pt x="116" y="135"/>
                  </a:lnTo>
                  <a:lnTo>
                    <a:pt x="2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5" name="Freeform 54">
              <a:extLst>
                <a:ext uri="{FF2B5EF4-FFF2-40B4-BE49-F238E27FC236}">
                  <a16:creationId xmlns:a16="http://schemas.microsoft.com/office/drawing/2014/main" id="{169D478B-F1D5-48B1-ABBD-AAFFF3BB3684}"/>
                </a:ext>
              </a:extLst>
            </p:cNvPr>
            <p:cNvSpPr>
              <a:spLocks/>
            </p:cNvSpPr>
            <p:nvPr/>
          </p:nvSpPr>
          <p:spPr bwMode="auto">
            <a:xfrm>
              <a:off x="4674275" y="4403001"/>
              <a:ext cx="291027" cy="622517"/>
            </a:xfrm>
            <a:custGeom>
              <a:avLst/>
              <a:gdLst>
                <a:gd name="T0" fmla="*/ 184 w 187"/>
                <a:gd name="T1" fmla="*/ 0 h 400"/>
                <a:gd name="T2" fmla="*/ 116 w 187"/>
                <a:gd name="T3" fmla="*/ 0 h 400"/>
                <a:gd name="T4" fmla="*/ 42 w 187"/>
                <a:gd name="T5" fmla="*/ 168 h 400"/>
                <a:gd name="T6" fmla="*/ 127 w 187"/>
                <a:gd name="T7" fmla="*/ 168 h 400"/>
                <a:gd name="T8" fmla="*/ 0 w 187"/>
                <a:gd name="T9" fmla="*/ 400 h 400"/>
                <a:gd name="T10" fmla="*/ 187 w 187"/>
                <a:gd name="T11" fmla="*/ 135 h 400"/>
                <a:gd name="T12" fmla="*/ 97 w 187"/>
                <a:gd name="T13" fmla="*/ 135 h 400"/>
                <a:gd name="T14" fmla="*/ 184 w 187"/>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0">
                  <a:moveTo>
                    <a:pt x="184" y="0"/>
                  </a:moveTo>
                  <a:lnTo>
                    <a:pt x="116" y="0"/>
                  </a:lnTo>
                  <a:lnTo>
                    <a:pt x="42" y="168"/>
                  </a:lnTo>
                  <a:lnTo>
                    <a:pt x="127" y="168"/>
                  </a:lnTo>
                  <a:lnTo>
                    <a:pt x="0" y="400"/>
                  </a:lnTo>
                  <a:lnTo>
                    <a:pt x="187" y="135"/>
                  </a:lnTo>
                  <a:lnTo>
                    <a:pt x="97"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6" name="Freeform 55">
              <a:extLst>
                <a:ext uri="{FF2B5EF4-FFF2-40B4-BE49-F238E27FC236}">
                  <a16:creationId xmlns:a16="http://schemas.microsoft.com/office/drawing/2014/main" id="{7BD336DB-2167-436D-AD75-31409A1D042E}"/>
                </a:ext>
              </a:extLst>
            </p:cNvPr>
            <p:cNvSpPr>
              <a:spLocks/>
            </p:cNvSpPr>
            <p:nvPr/>
          </p:nvSpPr>
          <p:spPr bwMode="auto">
            <a:xfrm>
              <a:off x="4674275" y="4403001"/>
              <a:ext cx="291027" cy="622517"/>
            </a:xfrm>
            <a:custGeom>
              <a:avLst/>
              <a:gdLst>
                <a:gd name="T0" fmla="*/ 184 w 187"/>
                <a:gd name="T1" fmla="*/ 0 h 400"/>
                <a:gd name="T2" fmla="*/ 116 w 187"/>
                <a:gd name="T3" fmla="*/ 0 h 400"/>
                <a:gd name="T4" fmla="*/ 42 w 187"/>
                <a:gd name="T5" fmla="*/ 168 h 400"/>
                <a:gd name="T6" fmla="*/ 127 w 187"/>
                <a:gd name="T7" fmla="*/ 168 h 400"/>
                <a:gd name="T8" fmla="*/ 0 w 187"/>
                <a:gd name="T9" fmla="*/ 400 h 400"/>
                <a:gd name="T10" fmla="*/ 187 w 187"/>
                <a:gd name="T11" fmla="*/ 135 h 400"/>
                <a:gd name="T12" fmla="*/ 97 w 187"/>
                <a:gd name="T13" fmla="*/ 135 h 400"/>
                <a:gd name="T14" fmla="*/ 184 w 187"/>
                <a:gd name="T15" fmla="*/ 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0">
                  <a:moveTo>
                    <a:pt x="184" y="0"/>
                  </a:moveTo>
                  <a:lnTo>
                    <a:pt x="116" y="0"/>
                  </a:lnTo>
                  <a:lnTo>
                    <a:pt x="42" y="168"/>
                  </a:lnTo>
                  <a:lnTo>
                    <a:pt x="127" y="168"/>
                  </a:lnTo>
                  <a:lnTo>
                    <a:pt x="0" y="400"/>
                  </a:lnTo>
                  <a:lnTo>
                    <a:pt x="187" y="135"/>
                  </a:lnTo>
                  <a:lnTo>
                    <a:pt x="97"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3" name="Freeform 62">
              <a:extLst>
                <a:ext uri="{FF2B5EF4-FFF2-40B4-BE49-F238E27FC236}">
                  <a16:creationId xmlns:a16="http://schemas.microsoft.com/office/drawing/2014/main" id="{886654D6-37D2-4166-8CCC-59F6776BF846}"/>
                </a:ext>
              </a:extLst>
            </p:cNvPr>
            <p:cNvSpPr>
              <a:spLocks noEditPoints="1"/>
            </p:cNvSpPr>
            <p:nvPr/>
          </p:nvSpPr>
          <p:spPr bwMode="auto">
            <a:xfrm>
              <a:off x="4478182" y="4387438"/>
              <a:ext cx="3814475" cy="1623214"/>
            </a:xfrm>
            <a:custGeom>
              <a:avLst/>
              <a:gdLst>
                <a:gd name="T0" fmla="*/ 183 w 1036"/>
                <a:gd name="T1" fmla="*/ 10 h 440"/>
                <a:gd name="T2" fmla="*/ 213 w 1036"/>
                <a:gd name="T3" fmla="*/ 0 h 440"/>
                <a:gd name="T4" fmla="*/ 251 w 1036"/>
                <a:gd name="T5" fmla="*/ 0 h 440"/>
                <a:gd name="T6" fmla="*/ 296 w 1036"/>
                <a:gd name="T7" fmla="*/ 8 h 440"/>
                <a:gd name="T8" fmla="*/ 327 w 1036"/>
                <a:gd name="T9" fmla="*/ 8 h 440"/>
                <a:gd name="T10" fmla="*/ 372 w 1036"/>
                <a:gd name="T11" fmla="*/ 0 h 440"/>
                <a:gd name="T12" fmla="*/ 433 w 1036"/>
                <a:gd name="T13" fmla="*/ 0 h 440"/>
                <a:gd name="T14" fmla="*/ 456 w 1036"/>
                <a:gd name="T15" fmla="*/ 0 h 440"/>
                <a:gd name="T16" fmla="*/ 502 w 1036"/>
                <a:gd name="T17" fmla="*/ 8 h 440"/>
                <a:gd name="T18" fmla="*/ 532 w 1036"/>
                <a:gd name="T19" fmla="*/ 8 h 440"/>
                <a:gd name="T20" fmla="*/ 578 w 1036"/>
                <a:gd name="T21" fmla="*/ 0 h 440"/>
                <a:gd name="T22" fmla="*/ 639 w 1036"/>
                <a:gd name="T23" fmla="*/ 0 h 440"/>
                <a:gd name="T24" fmla="*/ 662 w 1036"/>
                <a:gd name="T25" fmla="*/ 0 h 440"/>
                <a:gd name="T26" fmla="*/ 707 w 1036"/>
                <a:gd name="T27" fmla="*/ 8 h 440"/>
                <a:gd name="T28" fmla="*/ 738 w 1036"/>
                <a:gd name="T29" fmla="*/ 8 h 440"/>
                <a:gd name="T30" fmla="*/ 783 w 1036"/>
                <a:gd name="T31" fmla="*/ 0 h 440"/>
                <a:gd name="T32" fmla="*/ 845 w 1036"/>
                <a:gd name="T33" fmla="*/ 1 h 440"/>
                <a:gd name="T34" fmla="*/ 867 w 1036"/>
                <a:gd name="T35" fmla="*/ 5 h 440"/>
                <a:gd name="T36" fmla="*/ 908 w 1036"/>
                <a:gd name="T37" fmla="*/ 27 h 440"/>
                <a:gd name="T38" fmla="*/ 934 w 1036"/>
                <a:gd name="T39" fmla="*/ 41 h 440"/>
                <a:gd name="T40" fmla="*/ 974 w 1036"/>
                <a:gd name="T41" fmla="*/ 64 h 440"/>
                <a:gd name="T42" fmla="*/ 1011 w 1036"/>
                <a:gd name="T43" fmla="*/ 114 h 440"/>
                <a:gd name="T44" fmla="*/ 1021 w 1036"/>
                <a:gd name="T45" fmla="*/ 135 h 440"/>
                <a:gd name="T46" fmla="*/ 1025 w 1036"/>
                <a:gd name="T47" fmla="*/ 181 h 440"/>
                <a:gd name="T48" fmla="*/ 1036 w 1036"/>
                <a:gd name="T49" fmla="*/ 211 h 440"/>
                <a:gd name="T50" fmla="*/ 1035 w 1036"/>
                <a:gd name="T51" fmla="*/ 249 h 440"/>
                <a:gd name="T52" fmla="*/ 1017 w 1036"/>
                <a:gd name="T53" fmla="*/ 292 h 440"/>
                <a:gd name="T54" fmla="*/ 1006 w 1036"/>
                <a:gd name="T55" fmla="*/ 319 h 440"/>
                <a:gd name="T56" fmla="*/ 987 w 1036"/>
                <a:gd name="T57" fmla="*/ 362 h 440"/>
                <a:gd name="T58" fmla="*/ 941 w 1036"/>
                <a:gd name="T59" fmla="*/ 403 h 440"/>
                <a:gd name="T60" fmla="*/ 921 w 1036"/>
                <a:gd name="T61" fmla="*/ 415 h 440"/>
                <a:gd name="T62" fmla="*/ 876 w 1036"/>
                <a:gd name="T63" fmla="*/ 425 h 440"/>
                <a:gd name="T64" fmla="*/ 847 w 1036"/>
                <a:gd name="T65" fmla="*/ 431 h 440"/>
                <a:gd name="T66" fmla="*/ 809 w 1036"/>
                <a:gd name="T67" fmla="*/ 440 h 440"/>
                <a:gd name="T68" fmla="*/ 764 w 1036"/>
                <a:gd name="T69" fmla="*/ 432 h 440"/>
                <a:gd name="T70" fmla="*/ 733 w 1036"/>
                <a:gd name="T71" fmla="*/ 432 h 440"/>
                <a:gd name="T72" fmla="*/ 688 w 1036"/>
                <a:gd name="T73" fmla="*/ 440 h 440"/>
                <a:gd name="T74" fmla="*/ 627 w 1036"/>
                <a:gd name="T75" fmla="*/ 440 h 440"/>
                <a:gd name="T76" fmla="*/ 604 w 1036"/>
                <a:gd name="T77" fmla="*/ 440 h 440"/>
                <a:gd name="T78" fmla="*/ 558 w 1036"/>
                <a:gd name="T79" fmla="*/ 432 h 440"/>
                <a:gd name="T80" fmla="*/ 528 w 1036"/>
                <a:gd name="T81" fmla="*/ 432 h 440"/>
                <a:gd name="T82" fmla="*/ 482 w 1036"/>
                <a:gd name="T83" fmla="*/ 440 h 440"/>
                <a:gd name="T84" fmla="*/ 421 w 1036"/>
                <a:gd name="T85" fmla="*/ 440 h 440"/>
                <a:gd name="T86" fmla="*/ 399 w 1036"/>
                <a:gd name="T87" fmla="*/ 440 h 440"/>
                <a:gd name="T88" fmla="*/ 353 w 1036"/>
                <a:gd name="T89" fmla="*/ 432 h 440"/>
                <a:gd name="T90" fmla="*/ 322 w 1036"/>
                <a:gd name="T91" fmla="*/ 432 h 440"/>
                <a:gd name="T92" fmla="*/ 277 w 1036"/>
                <a:gd name="T93" fmla="*/ 440 h 440"/>
                <a:gd name="T94" fmla="*/ 216 w 1036"/>
                <a:gd name="T95" fmla="*/ 440 h 440"/>
                <a:gd name="T96" fmla="*/ 193 w 1036"/>
                <a:gd name="T97" fmla="*/ 439 h 440"/>
                <a:gd name="T98" fmla="*/ 150 w 1036"/>
                <a:gd name="T99" fmla="*/ 422 h 440"/>
                <a:gd name="T100" fmla="*/ 122 w 1036"/>
                <a:gd name="T101" fmla="*/ 410 h 440"/>
                <a:gd name="T102" fmla="*/ 80 w 1036"/>
                <a:gd name="T103" fmla="*/ 392 h 440"/>
                <a:gd name="T104" fmla="*/ 38 w 1036"/>
                <a:gd name="T105" fmla="*/ 347 h 440"/>
                <a:gd name="T106" fmla="*/ 26 w 1036"/>
                <a:gd name="T107" fmla="*/ 327 h 440"/>
                <a:gd name="T108" fmla="*/ 16 w 1036"/>
                <a:gd name="T109" fmla="*/ 282 h 440"/>
                <a:gd name="T110" fmla="*/ 10 w 1036"/>
                <a:gd name="T111" fmla="*/ 253 h 440"/>
                <a:gd name="T112" fmla="*/ 0 w 1036"/>
                <a:gd name="T113" fmla="*/ 215 h 440"/>
                <a:gd name="T114" fmla="*/ 13 w 1036"/>
                <a:gd name="T115" fmla="*/ 17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36" h="440">
                  <a:moveTo>
                    <a:pt x="159" y="7"/>
                  </a:moveTo>
                  <a:cubicBezTo>
                    <a:pt x="156" y="8"/>
                    <a:pt x="152" y="9"/>
                    <a:pt x="149" y="10"/>
                  </a:cubicBezTo>
                  <a:cubicBezTo>
                    <a:pt x="151" y="18"/>
                    <a:pt x="151" y="18"/>
                    <a:pt x="151" y="18"/>
                  </a:cubicBezTo>
                  <a:cubicBezTo>
                    <a:pt x="154" y="17"/>
                    <a:pt x="158" y="16"/>
                    <a:pt x="161" y="15"/>
                  </a:cubicBezTo>
                  <a:cubicBezTo>
                    <a:pt x="159" y="7"/>
                    <a:pt x="159" y="7"/>
                    <a:pt x="159" y="7"/>
                  </a:cubicBezTo>
                  <a:close/>
                  <a:moveTo>
                    <a:pt x="182" y="3"/>
                  </a:moveTo>
                  <a:cubicBezTo>
                    <a:pt x="177" y="3"/>
                    <a:pt x="172" y="4"/>
                    <a:pt x="167" y="6"/>
                  </a:cubicBezTo>
                  <a:cubicBezTo>
                    <a:pt x="168" y="13"/>
                    <a:pt x="168" y="13"/>
                    <a:pt x="168" y="13"/>
                  </a:cubicBezTo>
                  <a:cubicBezTo>
                    <a:pt x="173" y="12"/>
                    <a:pt x="178" y="11"/>
                    <a:pt x="183" y="10"/>
                  </a:cubicBezTo>
                  <a:cubicBezTo>
                    <a:pt x="182" y="3"/>
                    <a:pt x="182" y="3"/>
                    <a:pt x="182" y="3"/>
                  </a:cubicBezTo>
                  <a:close/>
                  <a:moveTo>
                    <a:pt x="205" y="0"/>
                  </a:moveTo>
                  <a:cubicBezTo>
                    <a:pt x="200" y="1"/>
                    <a:pt x="195" y="1"/>
                    <a:pt x="189" y="2"/>
                  </a:cubicBezTo>
                  <a:cubicBezTo>
                    <a:pt x="190" y="9"/>
                    <a:pt x="190" y="9"/>
                    <a:pt x="190" y="9"/>
                  </a:cubicBezTo>
                  <a:cubicBezTo>
                    <a:pt x="195" y="9"/>
                    <a:pt x="200" y="8"/>
                    <a:pt x="205" y="8"/>
                  </a:cubicBezTo>
                  <a:lnTo>
                    <a:pt x="205" y="0"/>
                  </a:lnTo>
                  <a:close/>
                  <a:moveTo>
                    <a:pt x="228" y="0"/>
                  </a:moveTo>
                  <a:cubicBezTo>
                    <a:pt x="214" y="0"/>
                    <a:pt x="214" y="0"/>
                    <a:pt x="214" y="0"/>
                  </a:cubicBezTo>
                  <a:cubicBezTo>
                    <a:pt x="214" y="0"/>
                    <a:pt x="213" y="0"/>
                    <a:pt x="213" y="0"/>
                  </a:cubicBezTo>
                  <a:cubicBezTo>
                    <a:pt x="213" y="8"/>
                    <a:pt x="213" y="8"/>
                    <a:pt x="213" y="8"/>
                  </a:cubicBezTo>
                  <a:cubicBezTo>
                    <a:pt x="213" y="8"/>
                    <a:pt x="214" y="8"/>
                    <a:pt x="214" y="8"/>
                  </a:cubicBezTo>
                  <a:cubicBezTo>
                    <a:pt x="228" y="8"/>
                    <a:pt x="228" y="8"/>
                    <a:pt x="228" y="8"/>
                  </a:cubicBezTo>
                  <a:cubicBezTo>
                    <a:pt x="228" y="0"/>
                    <a:pt x="228" y="0"/>
                    <a:pt x="228" y="0"/>
                  </a:cubicBezTo>
                  <a:close/>
                  <a:moveTo>
                    <a:pt x="251" y="0"/>
                  </a:moveTo>
                  <a:cubicBezTo>
                    <a:pt x="235" y="0"/>
                    <a:pt x="235" y="0"/>
                    <a:pt x="235" y="0"/>
                  </a:cubicBezTo>
                  <a:cubicBezTo>
                    <a:pt x="235" y="8"/>
                    <a:pt x="235" y="8"/>
                    <a:pt x="235" y="8"/>
                  </a:cubicBezTo>
                  <a:cubicBezTo>
                    <a:pt x="251" y="8"/>
                    <a:pt x="251" y="8"/>
                    <a:pt x="251" y="8"/>
                  </a:cubicBezTo>
                  <a:lnTo>
                    <a:pt x="251" y="0"/>
                  </a:lnTo>
                  <a:close/>
                  <a:moveTo>
                    <a:pt x="274" y="0"/>
                  </a:moveTo>
                  <a:cubicBezTo>
                    <a:pt x="258" y="0"/>
                    <a:pt x="258" y="0"/>
                    <a:pt x="258" y="0"/>
                  </a:cubicBezTo>
                  <a:cubicBezTo>
                    <a:pt x="258" y="8"/>
                    <a:pt x="258" y="8"/>
                    <a:pt x="258" y="8"/>
                  </a:cubicBezTo>
                  <a:cubicBezTo>
                    <a:pt x="274" y="8"/>
                    <a:pt x="274" y="8"/>
                    <a:pt x="274" y="8"/>
                  </a:cubicBezTo>
                  <a:lnTo>
                    <a:pt x="274" y="0"/>
                  </a:lnTo>
                  <a:close/>
                  <a:moveTo>
                    <a:pt x="296" y="0"/>
                  </a:moveTo>
                  <a:cubicBezTo>
                    <a:pt x="281" y="0"/>
                    <a:pt x="281" y="0"/>
                    <a:pt x="281" y="0"/>
                  </a:cubicBezTo>
                  <a:cubicBezTo>
                    <a:pt x="281" y="8"/>
                    <a:pt x="281" y="8"/>
                    <a:pt x="281" y="8"/>
                  </a:cubicBezTo>
                  <a:cubicBezTo>
                    <a:pt x="296" y="8"/>
                    <a:pt x="296" y="8"/>
                    <a:pt x="296" y="8"/>
                  </a:cubicBezTo>
                  <a:lnTo>
                    <a:pt x="296" y="0"/>
                  </a:lnTo>
                  <a:close/>
                  <a:moveTo>
                    <a:pt x="319" y="0"/>
                  </a:moveTo>
                  <a:cubicBezTo>
                    <a:pt x="304" y="0"/>
                    <a:pt x="304" y="0"/>
                    <a:pt x="304" y="0"/>
                  </a:cubicBezTo>
                  <a:cubicBezTo>
                    <a:pt x="304" y="8"/>
                    <a:pt x="304" y="8"/>
                    <a:pt x="304" y="8"/>
                  </a:cubicBezTo>
                  <a:cubicBezTo>
                    <a:pt x="319" y="8"/>
                    <a:pt x="319" y="8"/>
                    <a:pt x="319" y="8"/>
                  </a:cubicBezTo>
                  <a:lnTo>
                    <a:pt x="319" y="0"/>
                  </a:lnTo>
                  <a:close/>
                  <a:moveTo>
                    <a:pt x="342" y="0"/>
                  </a:moveTo>
                  <a:cubicBezTo>
                    <a:pt x="327" y="0"/>
                    <a:pt x="327" y="0"/>
                    <a:pt x="327" y="0"/>
                  </a:cubicBezTo>
                  <a:cubicBezTo>
                    <a:pt x="327" y="8"/>
                    <a:pt x="327" y="8"/>
                    <a:pt x="327" y="8"/>
                  </a:cubicBezTo>
                  <a:cubicBezTo>
                    <a:pt x="342" y="8"/>
                    <a:pt x="342" y="8"/>
                    <a:pt x="342" y="8"/>
                  </a:cubicBezTo>
                  <a:lnTo>
                    <a:pt x="342" y="0"/>
                  </a:lnTo>
                  <a:close/>
                  <a:moveTo>
                    <a:pt x="365" y="0"/>
                  </a:moveTo>
                  <a:cubicBezTo>
                    <a:pt x="350" y="0"/>
                    <a:pt x="350" y="0"/>
                    <a:pt x="350" y="0"/>
                  </a:cubicBezTo>
                  <a:cubicBezTo>
                    <a:pt x="350" y="8"/>
                    <a:pt x="350" y="8"/>
                    <a:pt x="350" y="8"/>
                  </a:cubicBezTo>
                  <a:cubicBezTo>
                    <a:pt x="365" y="8"/>
                    <a:pt x="365" y="8"/>
                    <a:pt x="365" y="8"/>
                  </a:cubicBezTo>
                  <a:lnTo>
                    <a:pt x="365" y="0"/>
                  </a:lnTo>
                  <a:close/>
                  <a:moveTo>
                    <a:pt x="388" y="0"/>
                  </a:moveTo>
                  <a:cubicBezTo>
                    <a:pt x="372" y="0"/>
                    <a:pt x="372" y="0"/>
                    <a:pt x="372" y="0"/>
                  </a:cubicBezTo>
                  <a:cubicBezTo>
                    <a:pt x="372" y="8"/>
                    <a:pt x="372" y="8"/>
                    <a:pt x="372" y="8"/>
                  </a:cubicBezTo>
                  <a:cubicBezTo>
                    <a:pt x="388" y="8"/>
                    <a:pt x="388" y="8"/>
                    <a:pt x="388" y="8"/>
                  </a:cubicBezTo>
                  <a:lnTo>
                    <a:pt x="388" y="0"/>
                  </a:lnTo>
                  <a:close/>
                  <a:moveTo>
                    <a:pt x="410" y="0"/>
                  </a:moveTo>
                  <a:cubicBezTo>
                    <a:pt x="395" y="0"/>
                    <a:pt x="395" y="0"/>
                    <a:pt x="395" y="0"/>
                  </a:cubicBezTo>
                  <a:cubicBezTo>
                    <a:pt x="395" y="8"/>
                    <a:pt x="395" y="8"/>
                    <a:pt x="395" y="8"/>
                  </a:cubicBezTo>
                  <a:cubicBezTo>
                    <a:pt x="410" y="8"/>
                    <a:pt x="410" y="8"/>
                    <a:pt x="410" y="8"/>
                  </a:cubicBezTo>
                  <a:lnTo>
                    <a:pt x="410" y="0"/>
                  </a:lnTo>
                  <a:close/>
                  <a:moveTo>
                    <a:pt x="433" y="0"/>
                  </a:moveTo>
                  <a:cubicBezTo>
                    <a:pt x="418" y="0"/>
                    <a:pt x="418" y="0"/>
                    <a:pt x="418" y="0"/>
                  </a:cubicBezTo>
                  <a:cubicBezTo>
                    <a:pt x="418" y="8"/>
                    <a:pt x="418" y="8"/>
                    <a:pt x="418" y="8"/>
                  </a:cubicBezTo>
                  <a:cubicBezTo>
                    <a:pt x="433" y="8"/>
                    <a:pt x="433" y="8"/>
                    <a:pt x="433" y="8"/>
                  </a:cubicBezTo>
                  <a:lnTo>
                    <a:pt x="433" y="0"/>
                  </a:lnTo>
                  <a:close/>
                  <a:moveTo>
                    <a:pt x="456" y="0"/>
                  </a:moveTo>
                  <a:cubicBezTo>
                    <a:pt x="441" y="0"/>
                    <a:pt x="441" y="0"/>
                    <a:pt x="441" y="0"/>
                  </a:cubicBezTo>
                  <a:cubicBezTo>
                    <a:pt x="441" y="8"/>
                    <a:pt x="441" y="8"/>
                    <a:pt x="441" y="8"/>
                  </a:cubicBezTo>
                  <a:cubicBezTo>
                    <a:pt x="456" y="8"/>
                    <a:pt x="456" y="8"/>
                    <a:pt x="456" y="8"/>
                  </a:cubicBezTo>
                  <a:lnTo>
                    <a:pt x="456" y="0"/>
                  </a:lnTo>
                  <a:close/>
                  <a:moveTo>
                    <a:pt x="479" y="0"/>
                  </a:moveTo>
                  <a:cubicBezTo>
                    <a:pt x="464" y="0"/>
                    <a:pt x="464" y="0"/>
                    <a:pt x="464" y="0"/>
                  </a:cubicBezTo>
                  <a:cubicBezTo>
                    <a:pt x="464" y="8"/>
                    <a:pt x="464" y="8"/>
                    <a:pt x="464" y="8"/>
                  </a:cubicBezTo>
                  <a:cubicBezTo>
                    <a:pt x="479" y="8"/>
                    <a:pt x="479" y="8"/>
                    <a:pt x="479" y="8"/>
                  </a:cubicBezTo>
                  <a:lnTo>
                    <a:pt x="479" y="0"/>
                  </a:lnTo>
                  <a:close/>
                  <a:moveTo>
                    <a:pt x="502" y="0"/>
                  </a:moveTo>
                  <a:cubicBezTo>
                    <a:pt x="487" y="0"/>
                    <a:pt x="487" y="0"/>
                    <a:pt x="487" y="0"/>
                  </a:cubicBezTo>
                  <a:cubicBezTo>
                    <a:pt x="487" y="8"/>
                    <a:pt x="487" y="8"/>
                    <a:pt x="487" y="8"/>
                  </a:cubicBezTo>
                  <a:cubicBezTo>
                    <a:pt x="502" y="8"/>
                    <a:pt x="502" y="8"/>
                    <a:pt x="502" y="8"/>
                  </a:cubicBezTo>
                  <a:lnTo>
                    <a:pt x="502" y="0"/>
                  </a:lnTo>
                  <a:close/>
                  <a:moveTo>
                    <a:pt x="525" y="0"/>
                  </a:moveTo>
                  <a:cubicBezTo>
                    <a:pt x="509" y="0"/>
                    <a:pt x="509" y="0"/>
                    <a:pt x="509" y="0"/>
                  </a:cubicBezTo>
                  <a:cubicBezTo>
                    <a:pt x="509" y="8"/>
                    <a:pt x="509" y="8"/>
                    <a:pt x="509" y="8"/>
                  </a:cubicBezTo>
                  <a:cubicBezTo>
                    <a:pt x="525" y="8"/>
                    <a:pt x="525" y="8"/>
                    <a:pt x="525" y="8"/>
                  </a:cubicBezTo>
                  <a:lnTo>
                    <a:pt x="525" y="0"/>
                  </a:lnTo>
                  <a:close/>
                  <a:moveTo>
                    <a:pt x="547" y="0"/>
                  </a:moveTo>
                  <a:cubicBezTo>
                    <a:pt x="532" y="0"/>
                    <a:pt x="532" y="0"/>
                    <a:pt x="532" y="0"/>
                  </a:cubicBezTo>
                  <a:cubicBezTo>
                    <a:pt x="532" y="8"/>
                    <a:pt x="532" y="8"/>
                    <a:pt x="532" y="8"/>
                  </a:cubicBezTo>
                  <a:cubicBezTo>
                    <a:pt x="547" y="8"/>
                    <a:pt x="547" y="8"/>
                    <a:pt x="547" y="8"/>
                  </a:cubicBezTo>
                  <a:lnTo>
                    <a:pt x="547" y="0"/>
                  </a:lnTo>
                  <a:close/>
                  <a:moveTo>
                    <a:pt x="570" y="0"/>
                  </a:moveTo>
                  <a:cubicBezTo>
                    <a:pt x="555" y="0"/>
                    <a:pt x="555" y="0"/>
                    <a:pt x="555" y="0"/>
                  </a:cubicBezTo>
                  <a:cubicBezTo>
                    <a:pt x="555" y="8"/>
                    <a:pt x="555" y="8"/>
                    <a:pt x="555" y="8"/>
                  </a:cubicBezTo>
                  <a:cubicBezTo>
                    <a:pt x="570" y="8"/>
                    <a:pt x="570" y="8"/>
                    <a:pt x="570" y="8"/>
                  </a:cubicBezTo>
                  <a:lnTo>
                    <a:pt x="570" y="0"/>
                  </a:lnTo>
                  <a:close/>
                  <a:moveTo>
                    <a:pt x="593" y="0"/>
                  </a:moveTo>
                  <a:cubicBezTo>
                    <a:pt x="578" y="0"/>
                    <a:pt x="578" y="0"/>
                    <a:pt x="578" y="0"/>
                  </a:cubicBezTo>
                  <a:cubicBezTo>
                    <a:pt x="578" y="8"/>
                    <a:pt x="578" y="8"/>
                    <a:pt x="578" y="8"/>
                  </a:cubicBezTo>
                  <a:cubicBezTo>
                    <a:pt x="593" y="8"/>
                    <a:pt x="593" y="8"/>
                    <a:pt x="593" y="8"/>
                  </a:cubicBezTo>
                  <a:lnTo>
                    <a:pt x="593" y="0"/>
                  </a:lnTo>
                  <a:close/>
                  <a:moveTo>
                    <a:pt x="616" y="0"/>
                  </a:moveTo>
                  <a:cubicBezTo>
                    <a:pt x="601" y="0"/>
                    <a:pt x="601" y="0"/>
                    <a:pt x="601" y="0"/>
                  </a:cubicBezTo>
                  <a:cubicBezTo>
                    <a:pt x="601" y="8"/>
                    <a:pt x="601" y="8"/>
                    <a:pt x="601" y="8"/>
                  </a:cubicBezTo>
                  <a:cubicBezTo>
                    <a:pt x="616" y="8"/>
                    <a:pt x="616" y="8"/>
                    <a:pt x="616" y="8"/>
                  </a:cubicBezTo>
                  <a:lnTo>
                    <a:pt x="616" y="0"/>
                  </a:lnTo>
                  <a:close/>
                  <a:moveTo>
                    <a:pt x="639" y="0"/>
                  </a:moveTo>
                  <a:cubicBezTo>
                    <a:pt x="624" y="0"/>
                    <a:pt x="624" y="0"/>
                    <a:pt x="624" y="0"/>
                  </a:cubicBezTo>
                  <a:cubicBezTo>
                    <a:pt x="624" y="8"/>
                    <a:pt x="624" y="8"/>
                    <a:pt x="624" y="8"/>
                  </a:cubicBezTo>
                  <a:cubicBezTo>
                    <a:pt x="639" y="8"/>
                    <a:pt x="639" y="8"/>
                    <a:pt x="639" y="8"/>
                  </a:cubicBezTo>
                  <a:lnTo>
                    <a:pt x="639" y="0"/>
                  </a:lnTo>
                  <a:close/>
                  <a:moveTo>
                    <a:pt x="662" y="0"/>
                  </a:moveTo>
                  <a:cubicBezTo>
                    <a:pt x="646" y="0"/>
                    <a:pt x="646" y="0"/>
                    <a:pt x="646" y="0"/>
                  </a:cubicBezTo>
                  <a:cubicBezTo>
                    <a:pt x="646" y="8"/>
                    <a:pt x="646" y="8"/>
                    <a:pt x="646" y="8"/>
                  </a:cubicBezTo>
                  <a:cubicBezTo>
                    <a:pt x="662" y="8"/>
                    <a:pt x="662" y="8"/>
                    <a:pt x="662" y="8"/>
                  </a:cubicBezTo>
                  <a:lnTo>
                    <a:pt x="662" y="0"/>
                  </a:lnTo>
                  <a:close/>
                  <a:moveTo>
                    <a:pt x="684" y="0"/>
                  </a:moveTo>
                  <a:cubicBezTo>
                    <a:pt x="669" y="0"/>
                    <a:pt x="669" y="0"/>
                    <a:pt x="669" y="0"/>
                  </a:cubicBezTo>
                  <a:cubicBezTo>
                    <a:pt x="669" y="8"/>
                    <a:pt x="669" y="8"/>
                    <a:pt x="669" y="8"/>
                  </a:cubicBezTo>
                  <a:cubicBezTo>
                    <a:pt x="684" y="8"/>
                    <a:pt x="684" y="8"/>
                    <a:pt x="684" y="8"/>
                  </a:cubicBezTo>
                  <a:lnTo>
                    <a:pt x="684" y="0"/>
                  </a:lnTo>
                  <a:close/>
                  <a:moveTo>
                    <a:pt x="707" y="0"/>
                  </a:moveTo>
                  <a:cubicBezTo>
                    <a:pt x="692" y="0"/>
                    <a:pt x="692" y="0"/>
                    <a:pt x="692" y="0"/>
                  </a:cubicBezTo>
                  <a:cubicBezTo>
                    <a:pt x="692" y="8"/>
                    <a:pt x="692" y="8"/>
                    <a:pt x="692" y="8"/>
                  </a:cubicBezTo>
                  <a:cubicBezTo>
                    <a:pt x="707" y="8"/>
                    <a:pt x="707" y="8"/>
                    <a:pt x="707" y="8"/>
                  </a:cubicBezTo>
                  <a:lnTo>
                    <a:pt x="707" y="0"/>
                  </a:lnTo>
                  <a:close/>
                  <a:moveTo>
                    <a:pt x="730" y="0"/>
                  </a:moveTo>
                  <a:cubicBezTo>
                    <a:pt x="715" y="0"/>
                    <a:pt x="715" y="0"/>
                    <a:pt x="715" y="0"/>
                  </a:cubicBezTo>
                  <a:cubicBezTo>
                    <a:pt x="715" y="8"/>
                    <a:pt x="715" y="8"/>
                    <a:pt x="715" y="8"/>
                  </a:cubicBezTo>
                  <a:cubicBezTo>
                    <a:pt x="730" y="8"/>
                    <a:pt x="730" y="8"/>
                    <a:pt x="730" y="8"/>
                  </a:cubicBezTo>
                  <a:lnTo>
                    <a:pt x="730" y="0"/>
                  </a:lnTo>
                  <a:close/>
                  <a:moveTo>
                    <a:pt x="753" y="0"/>
                  </a:moveTo>
                  <a:cubicBezTo>
                    <a:pt x="738" y="0"/>
                    <a:pt x="738" y="0"/>
                    <a:pt x="738" y="0"/>
                  </a:cubicBezTo>
                  <a:cubicBezTo>
                    <a:pt x="738" y="8"/>
                    <a:pt x="738" y="8"/>
                    <a:pt x="738" y="8"/>
                  </a:cubicBezTo>
                  <a:cubicBezTo>
                    <a:pt x="753" y="8"/>
                    <a:pt x="753" y="8"/>
                    <a:pt x="753" y="8"/>
                  </a:cubicBezTo>
                  <a:lnTo>
                    <a:pt x="753" y="0"/>
                  </a:lnTo>
                  <a:close/>
                  <a:moveTo>
                    <a:pt x="776" y="0"/>
                  </a:moveTo>
                  <a:cubicBezTo>
                    <a:pt x="760" y="0"/>
                    <a:pt x="760" y="0"/>
                    <a:pt x="760" y="0"/>
                  </a:cubicBezTo>
                  <a:cubicBezTo>
                    <a:pt x="760" y="8"/>
                    <a:pt x="760" y="8"/>
                    <a:pt x="760" y="8"/>
                  </a:cubicBezTo>
                  <a:cubicBezTo>
                    <a:pt x="776" y="8"/>
                    <a:pt x="776" y="8"/>
                    <a:pt x="776" y="8"/>
                  </a:cubicBezTo>
                  <a:lnTo>
                    <a:pt x="776" y="0"/>
                  </a:lnTo>
                  <a:close/>
                  <a:moveTo>
                    <a:pt x="799" y="0"/>
                  </a:moveTo>
                  <a:cubicBezTo>
                    <a:pt x="783" y="0"/>
                    <a:pt x="783" y="0"/>
                    <a:pt x="783" y="0"/>
                  </a:cubicBezTo>
                  <a:cubicBezTo>
                    <a:pt x="783" y="8"/>
                    <a:pt x="783" y="8"/>
                    <a:pt x="783" y="8"/>
                  </a:cubicBezTo>
                  <a:cubicBezTo>
                    <a:pt x="799" y="8"/>
                    <a:pt x="799" y="8"/>
                    <a:pt x="799" y="8"/>
                  </a:cubicBezTo>
                  <a:lnTo>
                    <a:pt x="799" y="0"/>
                  </a:lnTo>
                  <a:close/>
                  <a:moveTo>
                    <a:pt x="821" y="0"/>
                  </a:moveTo>
                  <a:cubicBezTo>
                    <a:pt x="806" y="0"/>
                    <a:pt x="806" y="0"/>
                    <a:pt x="806" y="0"/>
                  </a:cubicBezTo>
                  <a:cubicBezTo>
                    <a:pt x="806" y="8"/>
                    <a:pt x="806" y="8"/>
                    <a:pt x="806" y="8"/>
                  </a:cubicBezTo>
                  <a:cubicBezTo>
                    <a:pt x="821" y="8"/>
                    <a:pt x="821" y="8"/>
                    <a:pt x="821" y="8"/>
                  </a:cubicBezTo>
                  <a:lnTo>
                    <a:pt x="821" y="0"/>
                  </a:lnTo>
                  <a:close/>
                  <a:moveTo>
                    <a:pt x="845" y="1"/>
                  </a:moveTo>
                  <a:cubicBezTo>
                    <a:pt x="839" y="1"/>
                    <a:pt x="834" y="0"/>
                    <a:pt x="829" y="0"/>
                  </a:cubicBezTo>
                  <a:cubicBezTo>
                    <a:pt x="829" y="8"/>
                    <a:pt x="829" y="8"/>
                    <a:pt x="829" y="8"/>
                  </a:cubicBezTo>
                  <a:cubicBezTo>
                    <a:pt x="834" y="8"/>
                    <a:pt x="839" y="9"/>
                    <a:pt x="844" y="9"/>
                  </a:cubicBezTo>
                  <a:cubicBezTo>
                    <a:pt x="845" y="1"/>
                    <a:pt x="845" y="1"/>
                    <a:pt x="845" y="1"/>
                  </a:cubicBezTo>
                  <a:close/>
                  <a:moveTo>
                    <a:pt x="867" y="5"/>
                  </a:moveTo>
                  <a:cubicBezTo>
                    <a:pt x="862" y="4"/>
                    <a:pt x="857" y="3"/>
                    <a:pt x="852" y="2"/>
                  </a:cubicBezTo>
                  <a:cubicBezTo>
                    <a:pt x="851" y="10"/>
                    <a:pt x="851" y="10"/>
                    <a:pt x="851" y="10"/>
                  </a:cubicBezTo>
                  <a:cubicBezTo>
                    <a:pt x="856" y="11"/>
                    <a:pt x="861" y="12"/>
                    <a:pt x="866" y="13"/>
                  </a:cubicBezTo>
                  <a:cubicBezTo>
                    <a:pt x="867" y="5"/>
                    <a:pt x="867" y="5"/>
                    <a:pt x="867" y="5"/>
                  </a:cubicBezTo>
                  <a:close/>
                  <a:moveTo>
                    <a:pt x="890" y="11"/>
                  </a:moveTo>
                  <a:cubicBezTo>
                    <a:pt x="885" y="10"/>
                    <a:pt x="880" y="8"/>
                    <a:pt x="875" y="7"/>
                  </a:cubicBezTo>
                  <a:cubicBezTo>
                    <a:pt x="873" y="14"/>
                    <a:pt x="873" y="14"/>
                    <a:pt x="873" y="14"/>
                  </a:cubicBezTo>
                  <a:cubicBezTo>
                    <a:pt x="878" y="16"/>
                    <a:pt x="883" y="17"/>
                    <a:pt x="887" y="19"/>
                  </a:cubicBezTo>
                  <a:cubicBezTo>
                    <a:pt x="890" y="11"/>
                    <a:pt x="890" y="11"/>
                    <a:pt x="890" y="11"/>
                  </a:cubicBezTo>
                  <a:close/>
                  <a:moveTo>
                    <a:pt x="911" y="20"/>
                  </a:moveTo>
                  <a:cubicBezTo>
                    <a:pt x="907" y="18"/>
                    <a:pt x="902" y="16"/>
                    <a:pt x="897" y="14"/>
                  </a:cubicBezTo>
                  <a:cubicBezTo>
                    <a:pt x="894" y="21"/>
                    <a:pt x="894" y="21"/>
                    <a:pt x="894" y="21"/>
                  </a:cubicBezTo>
                  <a:cubicBezTo>
                    <a:pt x="899" y="23"/>
                    <a:pt x="904" y="25"/>
                    <a:pt x="908" y="27"/>
                  </a:cubicBezTo>
                  <a:lnTo>
                    <a:pt x="911" y="20"/>
                  </a:lnTo>
                  <a:close/>
                  <a:moveTo>
                    <a:pt x="932" y="31"/>
                  </a:moveTo>
                  <a:cubicBezTo>
                    <a:pt x="927" y="28"/>
                    <a:pt x="923" y="26"/>
                    <a:pt x="918" y="23"/>
                  </a:cubicBezTo>
                  <a:cubicBezTo>
                    <a:pt x="915" y="30"/>
                    <a:pt x="915" y="30"/>
                    <a:pt x="915" y="30"/>
                  </a:cubicBezTo>
                  <a:cubicBezTo>
                    <a:pt x="919" y="32"/>
                    <a:pt x="924" y="35"/>
                    <a:pt x="928" y="37"/>
                  </a:cubicBezTo>
                  <a:cubicBezTo>
                    <a:pt x="932" y="31"/>
                    <a:pt x="932" y="31"/>
                    <a:pt x="932" y="31"/>
                  </a:cubicBezTo>
                  <a:close/>
                  <a:moveTo>
                    <a:pt x="951" y="44"/>
                  </a:moveTo>
                  <a:cubicBezTo>
                    <a:pt x="947" y="41"/>
                    <a:pt x="943" y="38"/>
                    <a:pt x="938" y="35"/>
                  </a:cubicBezTo>
                  <a:cubicBezTo>
                    <a:pt x="934" y="41"/>
                    <a:pt x="934" y="41"/>
                    <a:pt x="934" y="41"/>
                  </a:cubicBezTo>
                  <a:cubicBezTo>
                    <a:pt x="938" y="44"/>
                    <a:pt x="942" y="47"/>
                    <a:pt x="946" y="50"/>
                  </a:cubicBezTo>
                  <a:cubicBezTo>
                    <a:pt x="951" y="44"/>
                    <a:pt x="951" y="44"/>
                    <a:pt x="951" y="44"/>
                  </a:cubicBezTo>
                  <a:close/>
                  <a:moveTo>
                    <a:pt x="969" y="59"/>
                  </a:moveTo>
                  <a:cubicBezTo>
                    <a:pt x="965" y="55"/>
                    <a:pt x="961" y="52"/>
                    <a:pt x="957" y="49"/>
                  </a:cubicBezTo>
                  <a:cubicBezTo>
                    <a:pt x="952" y="55"/>
                    <a:pt x="952" y="55"/>
                    <a:pt x="952" y="55"/>
                  </a:cubicBezTo>
                  <a:cubicBezTo>
                    <a:pt x="956" y="58"/>
                    <a:pt x="960" y="61"/>
                    <a:pt x="963" y="64"/>
                  </a:cubicBezTo>
                  <a:cubicBezTo>
                    <a:pt x="969" y="59"/>
                    <a:pt x="969" y="59"/>
                    <a:pt x="969" y="59"/>
                  </a:cubicBezTo>
                  <a:close/>
                  <a:moveTo>
                    <a:pt x="985" y="76"/>
                  </a:moveTo>
                  <a:cubicBezTo>
                    <a:pt x="981" y="72"/>
                    <a:pt x="978" y="68"/>
                    <a:pt x="974" y="64"/>
                  </a:cubicBezTo>
                  <a:cubicBezTo>
                    <a:pt x="969" y="70"/>
                    <a:pt x="969" y="70"/>
                    <a:pt x="969" y="70"/>
                  </a:cubicBezTo>
                  <a:cubicBezTo>
                    <a:pt x="972" y="73"/>
                    <a:pt x="976" y="77"/>
                    <a:pt x="979" y="81"/>
                  </a:cubicBezTo>
                  <a:cubicBezTo>
                    <a:pt x="985" y="76"/>
                    <a:pt x="985" y="76"/>
                    <a:pt x="985" y="76"/>
                  </a:cubicBezTo>
                  <a:close/>
                  <a:moveTo>
                    <a:pt x="999" y="94"/>
                  </a:moveTo>
                  <a:cubicBezTo>
                    <a:pt x="996" y="90"/>
                    <a:pt x="993" y="86"/>
                    <a:pt x="990" y="82"/>
                  </a:cubicBezTo>
                  <a:cubicBezTo>
                    <a:pt x="984" y="86"/>
                    <a:pt x="984" y="86"/>
                    <a:pt x="984" y="86"/>
                  </a:cubicBezTo>
                  <a:cubicBezTo>
                    <a:pt x="987" y="90"/>
                    <a:pt x="990" y="94"/>
                    <a:pt x="992" y="98"/>
                  </a:cubicBezTo>
                  <a:lnTo>
                    <a:pt x="999" y="94"/>
                  </a:lnTo>
                  <a:close/>
                  <a:moveTo>
                    <a:pt x="1011" y="114"/>
                  </a:moveTo>
                  <a:cubicBezTo>
                    <a:pt x="1008" y="109"/>
                    <a:pt x="1006" y="105"/>
                    <a:pt x="1003" y="101"/>
                  </a:cubicBezTo>
                  <a:cubicBezTo>
                    <a:pt x="997" y="105"/>
                    <a:pt x="997" y="105"/>
                    <a:pt x="997" y="105"/>
                  </a:cubicBezTo>
                  <a:cubicBezTo>
                    <a:pt x="999" y="109"/>
                    <a:pt x="1002" y="113"/>
                    <a:pt x="1004" y="118"/>
                  </a:cubicBezTo>
                  <a:cubicBezTo>
                    <a:pt x="1011" y="114"/>
                    <a:pt x="1011" y="114"/>
                    <a:pt x="1011" y="114"/>
                  </a:cubicBezTo>
                  <a:close/>
                  <a:moveTo>
                    <a:pt x="1021" y="135"/>
                  </a:moveTo>
                  <a:cubicBezTo>
                    <a:pt x="1019" y="130"/>
                    <a:pt x="1017" y="126"/>
                    <a:pt x="1014" y="121"/>
                  </a:cubicBezTo>
                  <a:cubicBezTo>
                    <a:pt x="1007" y="124"/>
                    <a:pt x="1007" y="124"/>
                    <a:pt x="1007" y="124"/>
                  </a:cubicBezTo>
                  <a:cubicBezTo>
                    <a:pt x="1010" y="129"/>
                    <a:pt x="1012" y="133"/>
                    <a:pt x="1014" y="138"/>
                  </a:cubicBezTo>
                  <a:cubicBezTo>
                    <a:pt x="1021" y="135"/>
                    <a:pt x="1021" y="135"/>
                    <a:pt x="1021" y="135"/>
                  </a:cubicBezTo>
                  <a:close/>
                  <a:moveTo>
                    <a:pt x="1028" y="157"/>
                  </a:moveTo>
                  <a:cubicBezTo>
                    <a:pt x="1027" y="152"/>
                    <a:pt x="1025" y="147"/>
                    <a:pt x="1023" y="142"/>
                  </a:cubicBezTo>
                  <a:cubicBezTo>
                    <a:pt x="1016" y="145"/>
                    <a:pt x="1016" y="145"/>
                    <a:pt x="1016" y="145"/>
                  </a:cubicBezTo>
                  <a:cubicBezTo>
                    <a:pt x="1018" y="150"/>
                    <a:pt x="1019" y="154"/>
                    <a:pt x="1021" y="159"/>
                  </a:cubicBezTo>
                  <a:cubicBezTo>
                    <a:pt x="1028" y="157"/>
                    <a:pt x="1028" y="157"/>
                    <a:pt x="1028" y="157"/>
                  </a:cubicBezTo>
                  <a:close/>
                  <a:moveTo>
                    <a:pt x="1033" y="180"/>
                  </a:moveTo>
                  <a:cubicBezTo>
                    <a:pt x="1032" y="175"/>
                    <a:pt x="1031" y="170"/>
                    <a:pt x="1030" y="165"/>
                  </a:cubicBezTo>
                  <a:cubicBezTo>
                    <a:pt x="1023" y="166"/>
                    <a:pt x="1023" y="166"/>
                    <a:pt x="1023" y="166"/>
                  </a:cubicBezTo>
                  <a:cubicBezTo>
                    <a:pt x="1024" y="171"/>
                    <a:pt x="1025" y="176"/>
                    <a:pt x="1025" y="181"/>
                  </a:cubicBezTo>
                  <a:cubicBezTo>
                    <a:pt x="1033" y="180"/>
                    <a:pt x="1033" y="180"/>
                    <a:pt x="1033" y="180"/>
                  </a:cubicBezTo>
                  <a:close/>
                  <a:moveTo>
                    <a:pt x="1036" y="203"/>
                  </a:moveTo>
                  <a:cubicBezTo>
                    <a:pt x="1035" y="198"/>
                    <a:pt x="1035" y="193"/>
                    <a:pt x="1034" y="188"/>
                  </a:cubicBezTo>
                  <a:cubicBezTo>
                    <a:pt x="1027" y="188"/>
                    <a:pt x="1027" y="188"/>
                    <a:pt x="1027" y="188"/>
                  </a:cubicBezTo>
                  <a:cubicBezTo>
                    <a:pt x="1027" y="193"/>
                    <a:pt x="1028" y="198"/>
                    <a:pt x="1028" y="203"/>
                  </a:cubicBezTo>
                  <a:cubicBezTo>
                    <a:pt x="1036" y="203"/>
                    <a:pt x="1036" y="203"/>
                    <a:pt x="1036" y="203"/>
                  </a:cubicBezTo>
                  <a:close/>
                  <a:moveTo>
                    <a:pt x="1036" y="226"/>
                  </a:moveTo>
                  <a:cubicBezTo>
                    <a:pt x="1036" y="214"/>
                    <a:pt x="1036" y="214"/>
                    <a:pt x="1036" y="214"/>
                  </a:cubicBezTo>
                  <a:cubicBezTo>
                    <a:pt x="1036" y="213"/>
                    <a:pt x="1036" y="212"/>
                    <a:pt x="1036" y="211"/>
                  </a:cubicBezTo>
                  <a:cubicBezTo>
                    <a:pt x="1028" y="211"/>
                    <a:pt x="1028" y="211"/>
                    <a:pt x="1028" y="211"/>
                  </a:cubicBezTo>
                  <a:cubicBezTo>
                    <a:pt x="1028" y="212"/>
                    <a:pt x="1028" y="213"/>
                    <a:pt x="1028" y="214"/>
                  </a:cubicBezTo>
                  <a:cubicBezTo>
                    <a:pt x="1028" y="226"/>
                    <a:pt x="1028" y="226"/>
                    <a:pt x="1028" y="226"/>
                  </a:cubicBezTo>
                  <a:cubicBezTo>
                    <a:pt x="1036" y="226"/>
                    <a:pt x="1036" y="226"/>
                    <a:pt x="1036" y="226"/>
                  </a:cubicBezTo>
                  <a:close/>
                  <a:moveTo>
                    <a:pt x="1035" y="249"/>
                  </a:moveTo>
                  <a:cubicBezTo>
                    <a:pt x="1035" y="244"/>
                    <a:pt x="1036" y="239"/>
                    <a:pt x="1036" y="234"/>
                  </a:cubicBezTo>
                  <a:cubicBezTo>
                    <a:pt x="1028" y="233"/>
                    <a:pt x="1028" y="233"/>
                    <a:pt x="1028" y="233"/>
                  </a:cubicBezTo>
                  <a:cubicBezTo>
                    <a:pt x="1028" y="238"/>
                    <a:pt x="1027" y="243"/>
                    <a:pt x="1027" y="248"/>
                  </a:cubicBezTo>
                  <a:cubicBezTo>
                    <a:pt x="1035" y="249"/>
                    <a:pt x="1035" y="249"/>
                    <a:pt x="1035" y="249"/>
                  </a:cubicBezTo>
                  <a:close/>
                  <a:moveTo>
                    <a:pt x="1031" y="272"/>
                  </a:moveTo>
                  <a:cubicBezTo>
                    <a:pt x="1032" y="267"/>
                    <a:pt x="1033" y="262"/>
                    <a:pt x="1034" y="257"/>
                  </a:cubicBezTo>
                  <a:cubicBezTo>
                    <a:pt x="1026" y="256"/>
                    <a:pt x="1026" y="256"/>
                    <a:pt x="1026" y="256"/>
                  </a:cubicBezTo>
                  <a:cubicBezTo>
                    <a:pt x="1025" y="261"/>
                    <a:pt x="1024" y="266"/>
                    <a:pt x="1023" y="270"/>
                  </a:cubicBezTo>
                  <a:lnTo>
                    <a:pt x="1031" y="272"/>
                  </a:lnTo>
                  <a:close/>
                  <a:moveTo>
                    <a:pt x="1025" y="294"/>
                  </a:moveTo>
                  <a:cubicBezTo>
                    <a:pt x="1026" y="290"/>
                    <a:pt x="1028" y="285"/>
                    <a:pt x="1029" y="280"/>
                  </a:cubicBezTo>
                  <a:cubicBezTo>
                    <a:pt x="1022" y="278"/>
                    <a:pt x="1022" y="278"/>
                    <a:pt x="1022" y="278"/>
                  </a:cubicBezTo>
                  <a:cubicBezTo>
                    <a:pt x="1020" y="282"/>
                    <a:pt x="1019" y="287"/>
                    <a:pt x="1017" y="292"/>
                  </a:cubicBezTo>
                  <a:lnTo>
                    <a:pt x="1025" y="294"/>
                  </a:lnTo>
                  <a:close/>
                  <a:moveTo>
                    <a:pt x="1016" y="316"/>
                  </a:moveTo>
                  <a:cubicBezTo>
                    <a:pt x="1018" y="311"/>
                    <a:pt x="1020" y="307"/>
                    <a:pt x="1022" y="302"/>
                  </a:cubicBezTo>
                  <a:cubicBezTo>
                    <a:pt x="1015" y="299"/>
                    <a:pt x="1015" y="299"/>
                    <a:pt x="1015" y="299"/>
                  </a:cubicBezTo>
                  <a:cubicBezTo>
                    <a:pt x="1013" y="304"/>
                    <a:pt x="1011" y="308"/>
                    <a:pt x="1009" y="313"/>
                  </a:cubicBezTo>
                  <a:cubicBezTo>
                    <a:pt x="1016" y="316"/>
                    <a:pt x="1016" y="316"/>
                    <a:pt x="1016" y="316"/>
                  </a:cubicBezTo>
                  <a:close/>
                  <a:moveTo>
                    <a:pt x="1005" y="336"/>
                  </a:moveTo>
                  <a:cubicBezTo>
                    <a:pt x="1008" y="332"/>
                    <a:pt x="1010" y="328"/>
                    <a:pt x="1013" y="323"/>
                  </a:cubicBezTo>
                  <a:cubicBezTo>
                    <a:pt x="1006" y="319"/>
                    <a:pt x="1006" y="319"/>
                    <a:pt x="1006" y="319"/>
                  </a:cubicBezTo>
                  <a:cubicBezTo>
                    <a:pt x="1003" y="324"/>
                    <a:pt x="1001" y="328"/>
                    <a:pt x="998" y="332"/>
                  </a:cubicBezTo>
                  <a:cubicBezTo>
                    <a:pt x="1005" y="336"/>
                    <a:pt x="1005" y="336"/>
                    <a:pt x="1005" y="336"/>
                  </a:cubicBezTo>
                  <a:close/>
                  <a:moveTo>
                    <a:pt x="992" y="356"/>
                  </a:moveTo>
                  <a:cubicBezTo>
                    <a:pt x="995" y="352"/>
                    <a:pt x="998" y="347"/>
                    <a:pt x="1001" y="343"/>
                  </a:cubicBezTo>
                  <a:cubicBezTo>
                    <a:pt x="994" y="339"/>
                    <a:pt x="994" y="339"/>
                    <a:pt x="994" y="339"/>
                  </a:cubicBezTo>
                  <a:cubicBezTo>
                    <a:pt x="992" y="343"/>
                    <a:pt x="989" y="347"/>
                    <a:pt x="986" y="351"/>
                  </a:cubicBezTo>
                  <a:lnTo>
                    <a:pt x="992" y="356"/>
                  </a:lnTo>
                  <a:close/>
                  <a:moveTo>
                    <a:pt x="977" y="373"/>
                  </a:moveTo>
                  <a:cubicBezTo>
                    <a:pt x="980" y="370"/>
                    <a:pt x="984" y="366"/>
                    <a:pt x="987" y="362"/>
                  </a:cubicBezTo>
                  <a:cubicBezTo>
                    <a:pt x="981" y="357"/>
                    <a:pt x="981" y="357"/>
                    <a:pt x="981" y="357"/>
                  </a:cubicBezTo>
                  <a:cubicBezTo>
                    <a:pt x="978" y="361"/>
                    <a:pt x="975" y="364"/>
                    <a:pt x="971" y="368"/>
                  </a:cubicBezTo>
                  <a:cubicBezTo>
                    <a:pt x="977" y="373"/>
                    <a:pt x="977" y="373"/>
                    <a:pt x="977" y="373"/>
                  </a:cubicBezTo>
                  <a:close/>
                  <a:moveTo>
                    <a:pt x="960" y="389"/>
                  </a:moveTo>
                  <a:cubicBezTo>
                    <a:pt x="964" y="386"/>
                    <a:pt x="968" y="382"/>
                    <a:pt x="971" y="379"/>
                  </a:cubicBezTo>
                  <a:cubicBezTo>
                    <a:pt x="966" y="373"/>
                    <a:pt x="966" y="373"/>
                    <a:pt x="966" y="373"/>
                  </a:cubicBezTo>
                  <a:cubicBezTo>
                    <a:pt x="962" y="377"/>
                    <a:pt x="959" y="380"/>
                    <a:pt x="955" y="383"/>
                  </a:cubicBezTo>
                  <a:cubicBezTo>
                    <a:pt x="960" y="389"/>
                    <a:pt x="960" y="389"/>
                    <a:pt x="960" y="389"/>
                  </a:cubicBezTo>
                  <a:close/>
                  <a:moveTo>
                    <a:pt x="941" y="403"/>
                  </a:moveTo>
                  <a:cubicBezTo>
                    <a:pt x="946" y="400"/>
                    <a:pt x="950" y="397"/>
                    <a:pt x="954" y="394"/>
                  </a:cubicBezTo>
                  <a:cubicBezTo>
                    <a:pt x="949" y="388"/>
                    <a:pt x="949" y="388"/>
                    <a:pt x="949" y="388"/>
                  </a:cubicBezTo>
                  <a:cubicBezTo>
                    <a:pt x="945" y="391"/>
                    <a:pt x="941" y="394"/>
                    <a:pt x="937" y="397"/>
                  </a:cubicBezTo>
                  <a:cubicBezTo>
                    <a:pt x="941" y="403"/>
                    <a:pt x="941" y="403"/>
                    <a:pt x="941" y="403"/>
                  </a:cubicBezTo>
                  <a:close/>
                  <a:moveTo>
                    <a:pt x="921" y="415"/>
                  </a:moveTo>
                  <a:cubicBezTo>
                    <a:pt x="926" y="413"/>
                    <a:pt x="930" y="410"/>
                    <a:pt x="935" y="407"/>
                  </a:cubicBezTo>
                  <a:cubicBezTo>
                    <a:pt x="931" y="401"/>
                    <a:pt x="931" y="401"/>
                    <a:pt x="931" y="401"/>
                  </a:cubicBezTo>
                  <a:cubicBezTo>
                    <a:pt x="927" y="404"/>
                    <a:pt x="922" y="406"/>
                    <a:pt x="918" y="408"/>
                  </a:cubicBezTo>
                  <a:cubicBezTo>
                    <a:pt x="921" y="415"/>
                    <a:pt x="921" y="415"/>
                    <a:pt x="921" y="415"/>
                  </a:cubicBezTo>
                  <a:close/>
                  <a:moveTo>
                    <a:pt x="900" y="425"/>
                  </a:moveTo>
                  <a:cubicBezTo>
                    <a:pt x="905" y="423"/>
                    <a:pt x="910" y="421"/>
                    <a:pt x="914" y="419"/>
                  </a:cubicBezTo>
                  <a:cubicBezTo>
                    <a:pt x="911" y="412"/>
                    <a:pt x="911" y="412"/>
                    <a:pt x="911" y="412"/>
                  </a:cubicBezTo>
                  <a:cubicBezTo>
                    <a:pt x="907" y="414"/>
                    <a:pt x="902" y="416"/>
                    <a:pt x="897" y="418"/>
                  </a:cubicBezTo>
                  <a:cubicBezTo>
                    <a:pt x="900" y="425"/>
                    <a:pt x="900" y="425"/>
                    <a:pt x="900" y="425"/>
                  </a:cubicBezTo>
                  <a:close/>
                  <a:moveTo>
                    <a:pt x="878" y="432"/>
                  </a:moveTo>
                  <a:cubicBezTo>
                    <a:pt x="883" y="431"/>
                    <a:pt x="888" y="429"/>
                    <a:pt x="893" y="428"/>
                  </a:cubicBezTo>
                  <a:cubicBezTo>
                    <a:pt x="890" y="420"/>
                    <a:pt x="890" y="420"/>
                    <a:pt x="890" y="420"/>
                  </a:cubicBezTo>
                  <a:cubicBezTo>
                    <a:pt x="886" y="422"/>
                    <a:pt x="881" y="424"/>
                    <a:pt x="876" y="425"/>
                  </a:cubicBezTo>
                  <a:lnTo>
                    <a:pt x="878" y="432"/>
                  </a:lnTo>
                  <a:close/>
                  <a:moveTo>
                    <a:pt x="856" y="437"/>
                  </a:moveTo>
                  <a:cubicBezTo>
                    <a:pt x="861" y="436"/>
                    <a:pt x="866" y="435"/>
                    <a:pt x="871" y="434"/>
                  </a:cubicBezTo>
                  <a:cubicBezTo>
                    <a:pt x="869" y="427"/>
                    <a:pt x="869" y="427"/>
                    <a:pt x="869" y="427"/>
                  </a:cubicBezTo>
                  <a:cubicBezTo>
                    <a:pt x="864" y="428"/>
                    <a:pt x="859" y="429"/>
                    <a:pt x="854" y="430"/>
                  </a:cubicBezTo>
                  <a:cubicBezTo>
                    <a:pt x="856" y="437"/>
                    <a:pt x="856" y="437"/>
                    <a:pt x="856" y="437"/>
                  </a:cubicBezTo>
                  <a:close/>
                  <a:moveTo>
                    <a:pt x="832" y="440"/>
                  </a:moveTo>
                  <a:cubicBezTo>
                    <a:pt x="838" y="439"/>
                    <a:pt x="843" y="439"/>
                    <a:pt x="848" y="438"/>
                  </a:cubicBezTo>
                  <a:cubicBezTo>
                    <a:pt x="847" y="431"/>
                    <a:pt x="847" y="431"/>
                    <a:pt x="847" y="431"/>
                  </a:cubicBezTo>
                  <a:cubicBezTo>
                    <a:pt x="842" y="431"/>
                    <a:pt x="837" y="432"/>
                    <a:pt x="832" y="432"/>
                  </a:cubicBezTo>
                  <a:cubicBezTo>
                    <a:pt x="832" y="440"/>
                    <a:pt x="832" y="440"/>
                    <a:pt x="832" y="440"/>
                  </a:cubicBezTo>
                  <a:close/>
                  <a:moveTo>
                    <a:pt x="809" y="440"/>
                  </a:moveTo>
                  <a:cubicBezTo>
                    <a:pt x="822" y="440"/>
                    <a:pt x="822" y="440"/>
                    <a:pt x="822" y="440"/>
                  </a:cubicBezTo>
                  <a:cubicBezTo>
                    <a:pt x="823" y="440"/>
                    <a:pt x="824" y="440"/>
                    <a:pt x="825" y="440"/>
                  </a:cubicBezTo>
                  <a:cubicBezTo>
                    <a:pt x="825" y="432"/>
                    <a:pt x="825" y="432"/>
                    <a:pt x="825" y="432"/>
                  </a:cubicBezTo>
                  <a:cubicBezTo>
                    <a:pt x="824" y="432"/>
                    <a:pt x="823" y="432"/>
                    <a:pt x="822" y="432"/>
                  </a:cubicBezTo>
                  <a:cubicBezTo>
                    <a:pt x="809" y="432"/>
                    <a:pt x="809" y="432"/>
                    <a:pt x="809" y="432"/>
                  </a:cubicBezTo>
                  <a:cubicBezTo>
                    <a:pt x="809" y="440"/>
                    <a:pt x="809" y="440"/>
                    <a:pt x="809" y="440"/>
                  </a:cubicBezTo>
                  <a:close/>
                  <a:moveTo>
                    <a:pt x="787" y="440"/>
                  </a:moveTo>
                  <a:cubicBezTo>
                    <a:pt x="802" y="440"/>
                    <a:pt x="802" y="440"/>
                    <a:pt x="802" y="440"/>
                  </a:cubicBezTo>
                  <a:cubicBezTo>
                    <a:pt x="802" y="432"/>
                    <a:pt x="802" y="432"/>
                    <a:pt x="802" y="432"/>
                  </a:cubicBezTo>
                  <a:cubicBezTo>
                    <a:pt x="787" y="432"/>
                    <a:pt x="787" y="432"/>
                    <a:pt x="787" y="432"/>
                  </a:cubicBezTo>
                  <a:lnTo>
                    <a:pt x="787" y="440"/>
                  </a:lnTo>
                  <a:close/>
                  <a:moveTo>
                    <a:pt x="764" y="440"/>
                  </a:moveTo>
                  <a:cubicBezTo>
                    <a:pt x="779" y="440"/>
                    <a:pt x="779" y="440"/>
                    <a:pt x="779" y="440"/>
                  </a:cubicBezTo>
                  <a:cubicBezTo>
                    <a:pt x="779" y="432"/>
                    <a:pt x="779" y="432"/>
                    <a:pt x="779" y="432"/>
                  </a:cubicBezTo>
                  <a:cubicBezTo>
                    <a:pt x="764" y="432"/>
                    <a:pt x="764" y="432"/>
                    <a:pt x="764" y="432"/>
                  </a:cubicBezTo>
                  <a:lnTo>
                    <a:pt x="764" y="440"/>
                  </a:lnTo>
                  <a:close/>
                  <a:moveTo>
                    <a:pt x="741" y="440"/>
                  </a:moveTo>
                  <a:cubicBezTo>
                    <a:pt x="756" y="440"/>
                    <a:pt x="756" y="440"/>
                    <a:pt x="756" y="440"/>
                  </a:cubicBezTo>
                  <a:cubicBezTo>
                    <a:pt x="756" y="432"/>
                    <a:pt x="756" y="432"/>
                    <a:pt x="756" y="432"/>
                  </a:cubicBezTo>
                  <a:cubicBezTo>
                    <a:pt x="741" y="432"/>
                    <a:pt x="741" y="432"/>
                    <a:pt x="741" y="432"/>
                  </a:cubicBezTo>
                  <a:lnTo>
                    <a:pt x="741" y="440"/>
                  </a:lnTo>
                  <a:close/>
                  <a:moveTo>
                    <a:pt x="718" y="440"/>
                  </a:moveTo>
                  <a:cubicBezTo>
                    <a:pt x="733" y="440"/>
                    <a:pt x="733" y="440"/>
                    <a:pt x="733" y="440"/>
                  </a:cubicBezTo>
                  <a:cubicBezTo>
                    <a:pt x="733" y="432"/>
                    <a:pt x="733" y="432"/>
                    <a:pt x="733" y="432"/>
                  </a:cubicBezTo>
                  <a:cubicBezTo>
                    <a:pt x="718" y="432"/>
                    <a:pt x="718" y="432"/>
                    <a:pt x="718" y="432"/>
                  </a:cubicBezTo>
                  <a:lnTo>
                    <a:pt x="718" y="440"/>
                  </a:lnTo>
                  <a:close/>
                  <a:moveTo>
                    <a:pt x="695" y="440"/>
                  </a:moveTo>
                  <a:cubicBezTo>
                    <a:pt x="710" y="440"/>
                    <a:pt x="710" y="440"/>
                    <a:pt x="710" y="440"/>
                  </a:cubicBezTo>
                  <a:cubicBezTo>
                    <a:pt x="710" y="432"/>
                    <a:pt x="710" y="432"/>
                    <a:pt x="710" y="432"/>
                  </a:cubicBezTo>
                  <a:cubicBezTo>
                    <a:pt x="695" y="432"/>
                    <a:pt x="695" y="432"/>
                    <a:pt x="695" y="432"/>
                  </a:cubicBezTo>
                  <a:lnTo>
                    <a:pt x="695" y="440"/>
                  </a:lnTo>
                  <a:close/>
                  <a:moveTo>
                    <a:pt x="672" y="440"/>
                  </a:moveTo>
                  <a:cubicBezTo>
                    <a:pt x="688" y="440"/>
                    <a:pt x="688" y="440"/>
                    <a:pt x="688" y="440"/>
                  </a:cubicBezTo>
                  <a:cubicBezTo>
                    <a:pt x="688" y="432"/>
                    <a:pt x="688" y="432"/>
                    <a:pt x="688" y="432"/>
                  </a:cubicBezTo>
                  <a:cubicBezTo>
                    <a:pt x="672" y="432"/>
                    <a:pt x="672" y="432"/>
                    <a:pt x="672" y="432"/>
                  </a:cubicBezTo>
                  <a:lnTo>
                    <a:pt x="672" y="440"/>
                  </a:lnTo>
                  <a:close/>
                  <a:moveTo>
                    <a:pt x="650" y="440"/>
                  </a:moveTo>
                  <a:cubicBezTo>
                    <a:pt x="665" y="440"/>
                    <a:pt x="665" y="440"/>
                    <a:pt x="665" y="440"/>
                  </a:cubicBezTo>
                  <a:cubicBezTo>
                    <a:pt x="665" y="432"/>
                    <a:pt x="665" y="432"/>
                    <a:pt x="665" y="432"/>
                  </a:cubicBezTo>
                  <a:cubicBezTo>
                    <a:pt x="650" y="432"/>
                    <a:pt x="650" y="432"/>
                    <a:pt x="650" y="432"/>
                  </a:cubicBezTo>
                  <a:lnTo>
                    <a:pt x="650" y="440"/>
                  </a:lnTo>
                  <a:close/>
                  <a:moveTo>
                    <a:pt x="627" y="440"/>
                  </a:moveTo>
                  <a:cubicBezTo>
                    <a:pt x="642" y="440"/>
                    <a:pt x="642" y="440"/>
                    <a:pt x="642" y="440"/>
                  </a:cubicBezTo>
                  <a:cubicBezTo>
                    <a:pt x="642" y="432"/>
                    <a:pt x="642" y="432"/>
                    <a:pt x="642" y="432"/>
                  </a:cubicBezTo>
                  <a:cubicBezTo>
                    <a:pt x="627" y="432"/>
                    <a:pt x="627" y="432"/>
                    <a:pt x="627" y="432"/>
                  </a:cubicBezTo>
                  <a:lnTo>
                    <a:pt x="627" y="440"/>
                  </a:lnTo>
                  <a:close/>
                  <a:moveTo>
                    <a:pt x="604" y="440"/>
                  </a:moveTo>
                  <a:cubicBezTo>
                    <a:pt x="619" y="440"/>
                    <a:pt x="619" y="440"/>
                    <a:pt x="619" y="440"/>
                  </a:cubicBezTo>
                  <a:cubicBezTo>
                    <a:pt x="619" y="432"/>
                    <a:pt x="619" y="432"/>
                    <a:pt x="619" y="432"/>
                  </a:cubicBezTo>
                  <a:cubicBezTo>
                    <a:pt x="604" y="432"/>
                    <a:pt x="604" y="432"/>
                    <a:pt x="604" y="432"/>
                  </a:cubicBezTo>
                  <a:lnTo>
                    <a:pt x="604" y="440"/>
                  </a:lnTo>
                  <a:close/>
                  <a:moveTo>
                    <a:pt x="581" y="440"/>
                  </a:moveTo>
                  <a:cubicBezTo>
                    <a:pt x="596" y="440"/>
                    <a:pt x="596" y="440"/>
                    <a:pt x="596" y="440"/>
                  </a:cubicBezTo>
                  <a:cubicBezTo>
                    <a:pt x="596" y="432"/>
                    <a:pt x="596" y="432"/>
                    <a:pt x="596" y="432"/>
                  </a:cubicBezTo>
                  <a:cubicBezTo>
                    <a:pt x="581" y="432"/>
                    <a:pt x="581" y="432"/>
                    <a:pt x="581" y="432"/>
                  </a:cubicBezTo>
                  <a:lnTo>
                    <a:pt x="581" y="440"/>
                  </a:lnTo>
                  <a:close/>
                  <a:moveTo>
                    <a:pt x="558" y="440"/>
                  </a:moveTo>
                  <a:cubicBezTo>
                    <a:pt x="574" y="440"/>
                    <a:pt x="574" y="440"/>
                    <a:pt x="574" y="440"/>
                  </a:cubicBezTo>
                  <a:cubicBezTo>
                    <a:pt x="574" y="432"/>
                    <a:pt x="574" y="432"/>
                    <a:pt x="574" y="432"/>
                  </a:cubicBezTo>
                  <a:cubicBezTo>
                    <a:pt x="558" y="432"/>
                    <a:pt x="558" y="432"/>
                    <a:pt x="558" y="432"/>
                  </a:cubicBezTo>
                  <a:lnTo>
                    <a:pt x="558" y="440"/>
                  </a:lnTo>
                  <a:close/>
                  <a:moveTo>
                    <a:pt x="535" y="440"/>
                  </a:moveTo>
                  <a:cubicBezTo>
                    <a:pt x="551" y="440"/>
                    <a:pt x="551" y="440"/>
                    <a:pt x="551" y="440"/>
                  </a:cubicBezTo>
                  <a:cubicBezTo>
                    <a:pt x="551" y="432"/>
                    <a:pt x="551" y="432"/>
                    <a:pt x="551" y="432"/>
                  </a:cubicBezTo>
                  <a:cubicBezTo>
                    <a:pt x="535" y="432"/>
                    <a:pt x="535" y="432"/>
                    <a:pt x="535" y="432"/>
                  </a:cubicBezTo>
                  <a:lnTo>
                    <a:pt x="535" y="440"/>
                  </a:lnTo>
                  <a:close/>
                  <a:moveTo>
                    <a:pt x="513" y="440"/>
                  </a:moveTo>
                  <a:cubicBezTo>
                    <a:pt x="528" y="440"/>
                    <a:pt x="528" y="440"/>
                    <a:pt x="528" y="440"/>
                  </a:cubicBezTo>
                  <a:cubicBezTo>
                    <a:pt x="528" y="432"/>
                    <a:pt x="528" y="432"/>
                    <a:pt x="528" y="432"/>
                  </a:cubicBezTo>
                  <a:cubicBezTo>
                    <a:pt x="513" y="432"/>
                    <a:pt x="513" y="432"/>
                    <a:pt x="513" y="432"/>
                  </a:cubicBezTo>
                  <a:lnTo>
                    <a:pt x="513" y="440"/>
                  </a:lnTo>
                  <a:close/>
                  <a:moveTo>
                    <a:pt x="490" y="440"/>
                  </a:moveTo>
                  <a:cubicBezTo>
                    <a:pt x="505" y="440"/>
                    <a:pt x="505" y="440"/>
                    <a:pt x="505" y="440"/>
                  </a:cubicBezTo>
                  <a:cubicBezTo>
                    <a:pt x="505" y="432"/>
                    <a:pt x="505" y="432"/>
                    <a:pt x="505" y="432"/>
                  </a:cubicBezTo>
                  <a:cubicBezTo>
                    <a:pt x="490" y="432"/>
                    <a:pt x="490" y="432"/>
                    <a:pt x="490" y="432"/>
                  </a:cubicBezTo>
                  <a:lnTo>
                    <a:pt x="490" y="440"/>
                  </a:lnTo>
                  <a:close/>
                  <a:moveTo>
                    <a:pt x="467" y="440"/>
                  </a:moveTo>
                  <a:cubicBezTo>
                    <a:pt x="482" y="440"/>
                    <a:pt x="482" y="440"/>
                    <a:pt x="482" y="440"/>
                  </a:cubicBezTo>
                  <a:cubicBezTo>
                    <a:pt x="482" y="432"/>
                    <a:pt x="482" y="432"/>
                    <a:pt x="482" y="432"/>
                  </a:cubicBezTo>
                  <a:cubicBezTo>
                    <a:pt x="467" y="432"/>
                    <a:pt x="467" y="432"/>
                    <a:pt x="467" y="432"/>
                  </a:cubicBezTo>
                  <a:lnTo>
                    <a:pt x="467" y="440"/>
                  </a:lnTo>
                  <a:close/>
                  <a:moveTo>
                    <a:pt x="444" y="440"/>
                  </a:moveTo>
                  <a:cubicBezTo>
                    <a:pt x="459" y="440"/>
                    <a:pt x="459" y="440"/>
                    <a:pt x="459" y="440"/>
                  </a:cubicBezTo>
                  <a:cubicBezTo>
                    <a:pt x="459" y="432"/>
                    <a:pt x="459" y="432"/>
                    <a:pt x="459" y="432"/>
                  </a:cubicBezTo>
                  <a:cubicBezTo>
                    <a:pt x="444" y="432"/>
                    <a:pt x="444" y="432"/>
                    <a:pt x="444" y="432"/>
                  </a:cubicBezTo>
                  <a:lnTo>
                    <a:pt x="444" y="440"/>
                  </a:lnTo>
                  <a:close/>
                  <a:moveTo>
                    <a:pt x="421" y="440"/>
                  </a:moveTo>
                  <a:cubicBezTo>
                    <a:pt x="437" y="440"/>
                    <a:pt x="437" y="440"/>
                    <a:pt x="437" y="440"/>
                  </a:cubicBezTo>
                  <a:cubicBezTo>
                    <a:pt x="437" y="432"/>
                    <a:pt x="437" y="432"/>
                    <a:pt x="437" y="432"/>
                  </a:cubicBezTo>
                  <a:cubicBezTo>
                    <a:pt x="421" y="432"/>
                    <a:pt x="421" y="432"/>
                    <a:pt x="421" y="432"/>
                  </a:cubicBezTo>
                  <a:lnTo>
                    <a:pt x="421" y="440"/>
                  </a:lnTo>
                  <a:close/>
                  <a:moveTo>
                    <a:pt x="399" y="440"/>
                  </a:moveTo>
                  <a:cubicBezTo>
                    <a:pt x="414" y="440"/>
                    <a:pt x="414" y="440"/>
                    <a:pt x="414" y="440"/>
                  </a:cubicBezTo>
                  <a:cubicBezTo>
                    <a:pt x="414" y="432"/>
                    <a:pt x="414" y="432"/>
                    <a:pt x="414" y="432"/>
                  </a:cubicBezTo>
                  <a:cubicBezTo>
                    <a:pt x="399" y="432"/>
                    <a:pt x="399" y="432"/>
                    <a:pt x="399" y="432"/>
                  </a:cubicBezTo>
                  <a:lnTo>
                    <a:pt x="399" y="440"/>
                  </a:lnTo>
                  <a:close/>
                  <a:moveTo>
                    <a:pt x="376" y="440"/>
                  </a:moveTo>
                  <a:cubicBezTo>
                    <a:pt x="391" y="440"/>
                    <a:pt x="391" y="440"/>
                    <a:pt x="391" y="440"/>
                  </a:cubicBezTo>
                  <a:cubicBezTo>
                    <a:pt x="391" y="432"/>
                    <a:pt x="391" y="432"/>
                    <a:pt x="391" y="432"/>
                  </a:cubicBezTo>
                  <a:cubicBezTo>
                    <a:pt x="376" y="432"/>
                    <a:pt x="376" y="432"/>
                    <a:pt x="376" y="432"/>
                  </a:cubicBezTo>
                  <a:lnTo>
                    <a:pt x="376"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300" y="440"/>
                    <a:pt x="300" y="440"/>
                    <a:pt x="300" y="440"/>
                  </a:cubicBezTo>
                  <a:cubicBezTo>
                    <a:pt x="300" y="432"/>
                    <a:pt x="300" y="432"/>
                    <a:pt x="300" y="432"/>
                  </a:cubicBezTo>
                  <a:cubicBezTo>
                    <a:pt x="284" y="432"/>
                    <a:pt x="284" y="432"/>
                    <a:pt x="284" y="432"/>
                  </a:cubicBezTo>
                  <a:lnTo>
                    <a:pt x="284" y="440"/>
                  </a:lnTo>
                  <a:close/>
                  <a:moveTo>
                    <a:pt x="262" y="440"/>
                  </a:moveTo>
                  <a:cubicBezTo>
                    <a:pt x="277" y="440"/>
                    <a:pt x="277" y="440"/>
                    <a:pt x="277" y="440"/>
                  </a:cubicBezTo>
                  <a:cubicBezTo>
                    <a:pt x="277" y="432"/>
                    <a:pt x="277" y="432"/>
                    <a:pt x="277" y="432"/>
                  </a:cubicBezTo>
                  <a:cubicBezTo>
                    <a:pt x="262" y="432"/>
                    <a:pt x="262" y="432"/>
                    <a:pt x="262" y="432"/>
                  </a:cubicBezTo>
                  <a:lnTo>
                    <a:pt x="262" y="440"/>
                  </a:lnTo>
                  <a:close/>
                  <a:moveTo>
                    <a:pt x="239" y="440"/>
                  </a:moveTo>
                  <a:cubicBezTo>
                    <a:pt x="254" y="440"/>
                    <a:pt x="254" y="440"/>
                    <a:pt x="254" y="440"/>
                  </a:cubicBezTo>
                  <a:cubicBezTo>
                    <a:pt x="254" y="432"/>
                    <a:pt x="254" y="432"/>
                    <a:pt x="254" y="432"/>
                  </a:cubicBezTo>
                  <a:cubicBezTo>
                    <a:pt x="239" y="432"/>
                    <a:pt x="239" y="432"/>
                    <a:pt x="239" y="432"/>
                  </a:cubicBezTo>
                  <a:lnTo>
                    <a:pt x="239"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3" y="439"/>
                  </a:moveTo>
                  <a:cubicBezTo>
                    <a:pt x="198" y="439"/>
                    <a:pt x="203" y="440"/>
                    <a:pt x="208" y="440"/>
                  </a:cubicBezTo>
                  <a:cubicBezTo>
                    <a:pt x="208" y="432"/>
                    <a:pt x="208" y="432"/>
                    <a:pt x="208" y="432"/>
                  </a:cubicBezTo>
                  <a:cubicBezTo>
                    <a:pt x="203" y="432"/>
                    <a:pt x="198" y="432"/>
                    <a:pt x="194" y="431"/>
                  </a:cubicBezTo>
                  <a:cubicBezTo>
                    <a:pt x="193" y="439"/>
                    <a:pt x="193" y="439"/>
                    <a:pt x="193" y="439"/>
                  </a:cubicBezTo>
                  <a:close/>
                  <a:moveTo>
                    <a:pt x="170" y="435"/>
                  </a:moveTo>
                  <a:cubicBezTo>
                    <a:pt x="175" y="436"/>
                    <a:pt x="180" y="437"/>
                    <a:pt x="185" y="438"/>
                  </a:cubicBezTo>
                  <a:cubicBezTo>
                    <a:pt x="186" y="430"/>
                    <a:pt x="186" y="430"/>
                    <a:pt x="186" y="430"/>
                  </a:cubicBezTo>
                  <a:cubicBezTo>
                    <a:pt x="181" y="430"/>
                    <a:pt x="176" y="429"/>
                    <a:pt x="171" y="428"/>
                  </a:cubicBezTo>
                  <a:cubicBezTo>
                    <a:pt x="170" y="435"/>
                    <a:pt x="170" y="435"/>
                    <a:pt x="170" y="435"/>
                  </a:cubicBezTo>
                  <a:close/>
                  <a:moveTo>
                    <a:pt x="147" y="429"/>
                  </a:moveTo>
                  <a:cubicBezTo>
                    <a:pt x="152" y="431"/>
                    <a:pt x="157" y="432"/>
                    <a:pt x="162" y="434"/>
                  </a:cubicBezTo>
                  <a:cubicBezTo>
                    <a:pt x="164" y="426"/>
                    <a:pt x="164" y="426"/>
                    <a:pt x="164" y="426"/>
                  </a:cubicBezTo>
                  <a:cubicBezTo>
                    <a:pt x="159" y="425"/>
                    <a:pt x="155" y="423"/>
                    <a:pt x="150" y="422"/>
                  </a:cubicBezTo>
                  <a:cubicBezTo>
                    <a:pt x="147" y="429"/>
                    <a:pt x="147" y="429"/>
                    <a:pt x="147" y="429"/>
                  </a:cubicBezTo>
                  <a:close/>
                  <a:moveTo>
                    <a:pt x="126" y="421"/>
                  </a:moveTo>
                  <a:cubicBezTo>
                    <a:pt x="130" y="423"/>
                    <a:pt x="135" y="425"/>
                    <a:pt x="140" y="427"/>
                  </a:cubicBezTo>
                  <a:cubicBezTo>
                    <a:pt x="143" y="419"/>
                    <a:pt x="143" y="419"/>
                    <a:pt x="143" y="419"/>
                  </a:cubicBezTo>
                  <a:cubicBezTo>
                    <a:pt x="138" y="418"/>
                    <a:pt x="133" y="416"/>
                    <a:pt x="129" y="414"/>
                  </a:cubicBezTo>
                  <a:cubicBezTo>
                    <a:pt x="126" y="421"/>
                    <a:pt x="126" y="421"/>
                    <a:pt x="126" y="421"/>
                  </a:cubicBezTo>
                  <a:close/>
                  <a:moveTo>
                    <a:pt x="105" y="410"/>
                  </a:moveTo>
                  <a:cubicBezTo>
                    <a:pt x="110" y="413"/>
                    <a:pt x="114" y="415"/>
                    <a:pt x="119" y="417"/>
                  </a:cubicBezTo>
                  <a:cubicBezTo>
                    <a:pt x="122" y="410"/>
                    <a:pt x="122" y="410"/>
                    <a:pt x="122" y="410"/>
                  </a:cubicBezTo>
                  <a:cubicBezTo>
                    <a:pt x="118" y="408"/>
                    <a:pt x="113" y="406"/>
                    <a:pt x="109" y="403"/>
                  </a:cubicBezTo>
                  <a:cubicBezTo>
                    <a:pt x="105" y="410"/>
                    <a:pt x="105" y="410"/>
                    <a:pt x="105" y="410"/>
                  </a:cubicBezTo>
                  <a:close/>
                  <a:moveTo>
                    <a:pt x="86" y="397"/>
                  </a:moveTo>
                  <a:cubicBezTo>
                    <a:pt x="90" y="400"/>
                    <a:pt x="94" y="403"/>
                    <a:pt x="99" y="406"/>
                  </a:cubicBezTo>
                  <a:cubicBezTo>
                    <a:pt x="103" y="399"/>
                    <a:pt x="103" y="399"/>
                    <a:pt x="103" y="399"/>
                  </a:cubicBezTo>
                  <a:cubicBezTo>
                    <a:pt x="99" y="397"/>
                    <a:pt x="95" y="394"/>
                    <a:pt x="91" y="391"/>
                  </a:cubicBezTo>
                  <a:cubicBezTo>
                    <a:pt x="86" y="397"/>
                    <a:pt x="86" y="397"/>
                    <a:pt x="86" y="397"/>
                  </a:cubicBezTo>
                  <a:close/>
                  <a:moveTo>
                    <a:pt x="68" y="382"/>
                  </a:moveTo>
                  <a:cubicBezTo>
                    <a:pt x="72" y="386"/>
                    <a:pt x="76" y="389"/>
                    <a:pt x="80" y="392"/>
                  </a:cubicBezTo>
                  <a:cubicBezTo>
                    <a:pt x="85" y="386"/>
                    <a:pt x="85" y="386"/>
                    <a:pt x="85" y="386"/>
                  </a:cubicBezTo>
                  <a:cubicBezTo>
                    <a:pt x="81" y="383"/>
                    <a:pt x="77" y="380"/>
                    <a:pt x="73" y="376"/>
                  </a:cubicBezTo>
                  <a:cubicBezTo>
                    <a:pt x="68" y="382"/>
                    <a:pt x="68" y="382"/>
                    <a:pt x="68" y="382"/>
                  </a:cubicBezTo>
                  <a:close/>
                  <a:moveTo>
                    <a:pt x="52" y="365"/>
                  </a:moveTo>
                  <a:cubicBezTo>
                    <a:pt x="55" y="369"/>
                    <a:pt x="59" y="373"/>
                    <a:pt x="63" y="377"/>
                  </a:cubicBezTo>
                  <a:cubicBezTo>
                    <a:pt x="68" y="371"/>
                    <a:pt x="68" y="371"/>
                    <a:pt x="68" y="371"/>
                  </a:cubicBezTo>
                  <a:cubicBezTo>
                    <a:pt x="65" y="368"/>
                    <a:pt x="61" y="364"/>
                    <a:pt x="58" y="360"/>
                  </a:cubicBezTo>
                  <a:cubicBezTo>
                    <a:pt x="52" y="365"/>
                    <a:pt x="52" y="365"/>
                    <a:pt x="52" y="365"/>
                  </a:cubicBezTo>
                  <a:close/>
                  <a:moveTo>
                    <a:pt x="38" y="347"/>
                  </a:moveTo>
                  <a:cubicBezTo>
                    <a:pt x="41" y="351"/>
                    <a:pt x="44" y="355"/>
                    <a:pt x="47" y="359"/>
                  </a:cubicBezTo>
                  <a:cubicBezTo>
                    <a:pt x="53" y="355"/>
                    <a:pt x="53" y="355"/>
                    <a:pt x="53" y="355"/>
                  </a:cubicBezTo>
                  <a:cubicBezTo>
                    <a:pt x="50" y="351"/>
                    <a:pt x="47" y="347"/>
                    <a:pt x="44" y="343"/>
                  </a:cubicBezTo>
                  <a:cubicBezTo>
                    <a:pt x="38" y="347"/>
                    <a:pt x="38" y="347"/>
                    <a:pt x="38" y="347"/>
                  </a:cubicBezTo>
                  <a:close/>
                  <a:moveTo>
                    <a:pt x="26" y="327"/>
                  </a:moveTo>
                  <a:cubicBezTo>
                    <a:pt x="28" y="332"/>
                    <a:pt x="31" y="336"/>
                    <a:pt x="34" y="340"/>
                  </a:cubicBezTo>
                  <a:cubicBezTo>
                    <a:pt x="40" y="336"/>
                    <a:pt x="40" y="336"/>
                    <a:pt x="40" y="336"/>
                  </a:cubicBezTo>
                  <a:cubicBezTo>
                    <a:pt x="37" y="332"/>
                    <a:pt x="35" y="328"/>
                    <a:pt x="33" y="323"/>
                  </a:cubicBezTo>
                  <a:cubicBezTo>
                    <a:pt x="26" y="327"/>
                    <a:pt x="26" y="327"/>
                    <a:pt x="26" y="327"/>
                  </a:cubicBezTo>
                  <a:close/>
                  <a:moveTo>
                    <a:pt x="16" y="306"/>
                  </a:moveTo>
                  <a:cubicBezTo>
                    <a:pt x="18" y="311"/>
                    <a:pt x="20" y="316"/>
                    <a:pt x="22" y="320"/>
                  </a:cubicBezTo>
                  <a:cubicBezTo>
                    <a:pt x="29" y="317"/>
                    <a:pt x="29" y="317"/>
                    <a:pt x="29" y="317"/>
                  </a:cubicBezTo>
                  <a:cubicBezTo>
                    <a:pt x="27" y="312"/>
                    <a:pt x="25" y="308"/>
                    <a:pt x="23" y="303"/>
                  </a:cubicBezTo>
                  <a:lnTo>
                    <a:pt x="16" y="306"/>
                  </a:lnTo>
                  <a:close/>
                  <a:moveTo>
                    <a:pt x="8" y="284"/>
                  </a:moveTo>
                  <a:cubicBezTo>
                    <a:pt x="10" y="289"/>
                    <a:pt x="11" y="294"/>
                    <a:pt x="13" y="299"/>
                  </a:cubicBezTo>
                  <a:cubicBezTo>
                    <a:pt x="20" y="296"/>
                    <a:pt x="20" y="296"/>
                    <a:pt x="20" y="296"/>
                  </a:cubicBezTo>
                  <a:cubicBezTo>
                    <a:pt x="19" y="292"/>
                    <a:pt x="17" y="287"/>
                    <a:pt x="16" y="282"/>
                  </a:cubicBezTo>
                  <a:lnTo>
                    <a:pt x="8" y="284"/>
                  </a:lnTo>
                  <a:close/>
                  <a:moveTo>
                    <a:pt x="3" y="261"/>
                  </a:moveTo>
                  <a:cubicBezTo>
                    <a:pt x="4" y="267"/>
                    <a:pt x="5" y="272"/>
                    <a:pt x="6" y="277"/>
                  </a:cubicBezTo>
                  <a:cubicBezTo>
                    <a:pt x="14" y="275"/>
                    <a:pt x="14" y="275"/>
                    <a:pt x="14" y="275"/>
                  </a:cubicBezTo>
                  <a:cubicBezTo>
                    <a:pt x="13" y="270"/>
                    <a:pt x="12" y="265"/>
                    <a:pt x="11" y="260"/>
                  </a:cubicBezTo>
                  <a:cubicBezTo>
                    <a:pt x="3" y="261"/>
                    <a:pt x="3" y="261"/>
                    <a:pt x="3" y="261"/>
                  </a:cubicBezTo>
                  <a:close/>
                  <a:moveTo>
                    <a:pt x="0" y="238"/>
                  </a:moveTo>
                  <a:cubicBezTo>
                    <a:pt x="1" y="244"/>
                    <a:pt x="1" y="249"/>
                    <a:pt x="2" y="254"/>
                  </a:cubicBezTo>
                  <a:cubicBezTo>
                    <a:pt x="10" y="253"/>
                    <a:pt x="10" y="253"/>
                    <a:pt x="10" y="253"/>
                  </a:cubicBezTo>
                  <a:cubicBezTo>
                    <a:pt x="9" y="248"/>
                    <a:pt x="9" y="243"/>
                    <a:pt x="8" y="238"/>
                  </a:cubicBezTo>
                  <a:cubicBezTo>
                    <a:pt x="0" y="238"/>
                    <a:pt x="0" y="238"/>
                    <a:pt x="0" y="238"/>
                  </a:cubicBezTo>
                  <a:close/>
                  <a:moveTo>
                    <a:pt x="0" y="215"/>
                  </a:moveTo>
                  <a:cubicBezTo>
                    <a:pt x="0" y="226"/>
                    <a:pt x="0" y="226"/>
                    <a:pt x="0" y="226"/>
                  </a:cubicBezTo>
                  <a:cubicBezTo>
                    <a:pt x="0" y="228"/>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1" y="197"/>
                    <a:pt x="0" y="202"/>
                    <a:pt x="0" y="208"/>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6"/>
                    <a:pt x="10" y="186"/>
                    <a:pt x="10" y="186"/>
                  </a:cubicBezTo>
                  <a:cubicBezTo>
                    <a:pt x="11" y="181"/>
                    <a:pt x="11" y="176"/>
                    <a:pt x="13" y="171"/>
                  </a:cubicBezTo>
                  <a:cubicBezTo>
                    <a:pt x="5" y="169"/>
                    <a:pt x="5" y="169"/>
                    <a:pt x="5" y="169"/>
                  </a:cubicBezTo>
                  <a:close/>
                  <a:moveTo>
                    <a:pt x="11" y="147"/>
                  </a:moveTo>
                  <a:cubicBezTo>
                    <a:pt x="9" y="152"/>
                    <a:pt x="8" y="157"/>
                    <a:pt x="7" y="162"/>
                  </a:cubicBezTo>
                  <a:cubicBezTo>
                    <a:pt x="14" y="164"/>
                    <a:pt x="14" y="164"/>
                    <a:pt x="14" y="164"/>
                  </a:cubicBezTo>
                  <a:cubicBezTo>
                    <a:pt x="15" y="159"/>
                    <a:pt x="17" y="154"/>
                    <a:pt x="18" y="149"/>
                  </a:cubicBezTo>
                  <a:cubicBezTo>
                    <a:pt x="11" y="147"/>
                    <a:pt x="11" y="147"/>
                    <a:pt x="11" y="147"/>
                  </a:cubicBez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4" name="Freeform 75">
              <a:extLst>
                <a:ext uri="{FF2B5EF4-FFF2-40B4-BE49-F238E27FC236}">
                  <a16:creationId xmlns:a16="http://schemas.microsoft.com/office/drawing/2014/main" id="{3800CF30-7830-48C9-90CF-4A6CE6F2D948}"/>
                </a:ext>
              </a:extLst>
            </p:cNvPr>
            <p:cNvSpPr>
              <a:spLocks/>
            </p:cNvSpPr>
            <p:nvPr/>
          </p:nvSpPr>
          <p:spPr bwMode="auto">
            <a:xfrm>
              <a:off x="5251660" y="4992836"/>
              <a:ext cx="441987" cy="482451"/>
            </a:xfrm>
            <a:custGeom>
              <a:avLst/>
              <a:gdLst>
                <a:gd name="T0" fmla="*/ 267 w 284"/>
                <a:gd name="T1" fmla="*/ 59 h 310"/>
                <a:gd name="T2" fmla="*/ 225 w 284"/>
                <a:gd name="T3" fmla="*/ 16 h 310"/>
                <a:gd name="T4" fmla="*/ 208 w 284"/>
                <a:gd name="T5" fmla="*/ 0 h 310"/>
                <a:gd name="T6" fmla="*/ 206 w 284"/>
                <a:gd name="T7" fmla="*/ 0 h 310"/>
                <a:gd name="T8" fmla="*/ 0 w 284"/>
                <a:gd name="T9" fmla="*/ 0 h 310"/>
                <a:gd name="T10" fmla="*/ 0 w 284"/>
                <a:gd name="T11" fmla="*/ 310 h 310"/>
                <a:gd name="T12" fmla="*/ 284 w 284"/>
                <a:gd name="T13" fmla="*/ 310 h 310"/>
                <a:gd name="T14" fmla="*/ 284 w 284"/>
                <a:gd name="T15" fmla="*/ 78 h 310"/>
                <a:gd name="T16" fmla="*/ 284 w 284"/>
                <a:gd name="T17" fmla="*/ 76 h 310"/>
                <a:gd name="T18" fmla="*/ 267 w 284"/>
                <a:gd name="T19" fmla="*/ 5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310">
                  <a:moveTo>
                    <a:pt x="267" y="59"/>
                  </a:moveTo>
                  <a:lnTo>
                    <a:pt x="225" y="16"/>
                  </a:lnTo>
                  <a:lnTo>
                    <a:pt x="208" y="0"/>
                  </a:lnTo>
                  <a:lnTo>
                    <a:pt x="206" y="0"/>
                  </a:lnTo>
                  <a:lnTo>
                    <a:pt x="0" y="0"/>
                  </a:lnTo>
                  <a:lnTo>
                    <a:pt x="0" y="310"/>
                  </a:lnTo>
                  <a:lnTo>
                    <a:pt x="284" y="310"/>
                  </a:lnTo>
                  <a:lnTo>
                    <a:pt x="284" y="78"/>
                  </a:lnTo>
                  <a:lnTo>
                    <a:pt x="284" y="76"/>
                  </a:lnTo>
                  <a:lnTo>
                    <a:pt x="267" y="5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5" name="Freeform 76">
              <a:extLst>
                <a:ext uri="{FF2B5EF4-FFF2-40B4-BE49-F238E27FC236}">
                  <a16:creationId xmlns:a16="http://schemas.microsoft.com/office/drawing/2014/main" id="{8618ED56-CC8C-431F-918A-CC1BFE7C3E37}"/>
                </a:ext>
              </a:extLst>
            </p:cNvPr>
            <p:cNvSpPr>
              <a:spLocks/>
            </p:cNvSpPr>
            <p:nvPr/>
          </p:nvSpPr>
          <p:spPr bwMode="auto">
            <a:xfrm>
              <a:off x="5251660" y="4992836"/>
              <a:ext cx="441987" cy="482451"/>
            </a:xfrm>
            <a:custGeom>
              <a:avLst/>
              <a:gdLst>
                <a:gd name="T0" fmla="*/ 267 w 284"/>
                <a:gd name="T1" fmla="*/ 59 h 310"/>
                <a:gd name="T2" fmla="*/ 225 w 284"/>
                <a:gd name="T3" fmla="*/ 16 h 310"/>
                <a:gd name="T4" fmla="*/ 208 w 284"/>
                <a:gd name="T5" fmla="*/ 0 h 310"/>
                <a:gd name="T6" fmla="*/ 206 w 284"/>
                <a:gd name="T7" fmla="*/ 0 h 310"/>
                <a:gd name="T8" fmla="*/ 0 w 284"/>
                <a:gd name="T9" fmla="*/ 0 h 310"/>
                <a:gd name="T10" fmla="*/ 0 w 284"/>
                <a:gd name="T11" fmla="*/ 310 h 310"/>
                <a:gd name="T12" fmla="*/ 284 w 284"/>
                <a:gd name="T13" fmla="*/ 310 h 310"/>
                <a:gd name="T14" fmla="*/ 284 w 284"/>
                <a:gd name="T15" fmla="*/ 78 h 310"/>
                <a:gd name="T16" fmla="*/ 284 w 284"/>
                <a:gd name="T17" fmla="*/ 76 h 310"/>
                <a:gd name="T18" fmla="*/ 267 w 284"/>
                <a:gd name="T19" fmla="*/ 5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310">
                  <a:moveTo>
                    <a:pt x="267" y="59"/>
                  </a:moveTo>
                  <a:lnTo>
                    <a:pt x="225" y="16"/>
                  </a:lnTo>
                  <a:lnTo>
                    <a:pt x="208" y="0"/>
                  </a:lnTo>
                  <a:lnTo>
                    <a:pt x="206" y="0"/>
                  </a:lnTo>
                  <a:lnTo>
                    <a:pt x="0" y="0"/>
                  </a:lnTo>
                  <a:lnTo>
                    <a:pt x="0" y="310"/>
                  </a:lnTo>
                  <a:lnTo>
                    <a:pt x="284" y="310"/>
                  </a:lnTo>
                  <a:lnTo>
                    <a:pt x="284" y="78"/>
                  </a:lnTo>
                  <a:lnTo>
                    <a:pt x="284" y="76"/>
                  </a:lnTo>
                  <a:lnTo>
                    <a:pt x="267" y="5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6" name="Freeform 77">
              <a:extLst>
                <a:ext uri="{FF2B5EF4-FFF2-40B4-BE49-F238E27FC236}">
                  <a16:creationId xmlns:a16="http://schemas.microsoft.com/office/drawing/2014/main" id="{E38FFC88-57FB-429D-BB83-45A217174E14}"/>
                </a:ext>
              </a:extLst>
            </p:cNvPr>
            <p:cNvSpPr>
              <a:spLocks/>
            </p:cNvSpPr>
            <p:nvPr/>
          </p:nvSpPr>
          <p:spPr bwMode="auto">
            <a:xfrm>
              <a:off x="5278117" y="5017737"/>
              <a:ext cx="389073" cy="432649"/>
            </a:xfrm>
            <a:custGeom>
              <a:avLst/>
              <a:gdLst>
                <a:gd name="T0" fmla="*/ 189 w 250"/>
                <a:gd name="T1" fmla="*/ 0 h 278"/>
                <a:gd name="T2" fmla="*/ 0 w 250"/>
                <a:gd name="T3" fmla="*/ 0 h 278"/>
                <a:gd name="T4" fmla="*/ 0 w 250"/>
                <a:gd name="T5" fmla="*/ 278 h 278"/>
                <a:gd name="T6" fmla="*/ 250 w 250"/>
                <a:gd name="T7" fmla="*/ 278 h 278"/>
                <a:gd name="T8" fmla="*/ 250 w 250"/>
                <a:gd name="T9" fmla="*/ 62 h 278"/>
                <a:gd name="T10" fmla="*/ 189 w 250"/>
                <a:gd name="T11" fmla="*/ 62 h 278"/>
                <a:gd name="T12" fmla="*/ 189 w 250"/>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250" h="278">
                  <a:moveTo>
                    <a:pt x="189" y="0"/>
                  </a:moveTo>
                  <a:lnTo>
                    <a:pt x="0" y="0"/>
                  </a:lnTo>
                  <a:lnTo>
                    <a:pt x="0" y="278"/>
                  </a:lnTo>
                  <a:lnTo>
                    <a:pt x="250" y="278"/>
                  </a:lnTo>
                  <a:lnTo>
                    <a:pt x="250" y="62"/>
                  </a:lnTo>
                  <a:lnTo>
                    <a:pt x="189" y="62"/>
                  </a:lnTo>
                  <a:lnTo>
                    <a:pt x="189" y="0"/>
                  </a:lnTo>
                  <a:close/>
                </a:path>
              </a:pathLst>
            </a:custGeom>
            <a:solidFill>
              <a:srgbClr val="CCE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7" name="Freeform 78">
              <a:extLst>
                <a:ext uri="{FF2B5EF4-FFF2-40B4-BE49-F238E27FC236}">
                  <a16:creationId xmlns:a16="http://schemas.microsoft.com/office/drawing/2014/main" id="{CB2AD8C4-DB6B-4CE6-852D-B77E7D2ACA9F}"/>
                </a:ext>
              </a:extLst>
            </p:cNvPr>
            <p:cNvSpPr>
              <a:spLocks/>
            </p:cNvSpPr>
            <p:nvPr/>
          </p:nvSpPr>
          <p:spPr bwMode="auto">
            <a:xfrm>
              <a:off x="5278117" y="5017737"/>
              <a:ext cx="389073" cy="432649"/>
            </a:xfrm>
            <a:custGeom>
              <a:avLst/>
              <a:gdLst>
                <a:gd name="T0" fmla="*/ 189 w 250"/>
                <a:gd name="T1" fmla="*/ 0 h 278"/>
                <a:gd name="T2" fmla="*/ 0 w 250"/>
                <a:gd name="T3" fmla="*/ 0 h 278"/>
                <a:gd name="T4" fmla="*/ 0 w 250"/>
                <a:gd name="T5" fmla="*/ 278 h 278"/>
                <a:gd name="T6" fmla="*/ 250 w 250"/>
                <a:gd name="T7" fmla="*/ 278 h 278"/>
                <a:gd name="T8" fmla="*/ 250 w 250"/>
                <a:gd name="T9" fmla="*/ 62 h 278"/>
                <a:gd name="T10" fmla="*/ 189 w 250"/>
                <a:gd name="T11" fmla="*/ 62 h 278"/>
                <a:gd name="T12" fmla="*/ 189 w 250"/>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250" h="278">
                  <a:moveTo>
                    <a:pt x="189" y="0"/>
                  </a:moveTo>
                  <a:lnTo>
                    <a:pt x="0" y="0"/>
                  </a:lnTo>
                  <a:lnTo>
                    <a:pt x="0" y="278"/>
                  </a:lnTo>
                  <a:lnTo>
                    <a:pt x="250" y="278"/>
                  </a:lnTo>
                  <a:lnTo>
                    <a:pt x="250" y="62"/>
                  </a:lnTo>
                  <a:lnTo>
                    <a:pt x="189" y="62"/>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8" name="Rectangle 177">
              <a:extLst>
                <a:ext uri="{FF2B5EF4-FFF2-40B4-BE49-F238E27FC236}">
                  <a16:creationId xmlns:a16="http://schemas.microsoft.com/office/drawing/2014/main" id="{FA68FF64-95DD-4C4A-91EA-A04F26201484}"/>
                </a:ext>
              </a:extLst>
            </p:cNvPr>
            <p:cNvSpPr>
              <a:spLocks noChangeArrowheads="1"/>
            </p:cNvSpPr>
            <p:nvPr/>
          </p:nvSpPr>
          <p:spPr bwMode="auto">
            <a:xfrm>
              <a:off x="5332588" y="5162471"/>
              <a:ext cx="65"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endParaRPr lang="en-US" altLang="en-US" sz="2040" kern="0">
                <a:solidFill>
                  <a:prstClr val="black"/>
                </a:solidFill>
                <a:latin typeface="Segoe UI" panose="020B0502040204020203" pitchFamily="34" charset="0"/>
                <a:cs typeface="Segoe UI" panose="020B0502040204020203" pitchFamily="34" charset="0"/>
              </a:endParaRPr>
            </a:p>
          </p:txBody>
        </p:sp>
        <p:sp>
          <p:nvSpPr>
            <p:cNvPr id="186" name="Freeform 19">
              <a:extLst>
                <a:ext uri="{FF2B5EF4-FFF2-40B4-BE49-F238E27FC236}">
                  <a16:creationId xmlns:a16="http://schemas.microsoft.com/office/drawing/2014/main" id="{0CF8BDAD-23AA-402C-AFBA-18A1A7D48DDC}"/>
                </a:ext>
              </a:extLst>
            </p:cNvPr>
            <p:cNvSpPr>
              <a:spLocks noEditPoints="1"/>
            </p:cNvSpPr>
            <p:nvPr/>
          </p:nvSpPr>
          <p:spPr bwMode="auto">
            <a:xfrm>
              <a:off x="8432723" y="5184260"/>
              <a:ext cx="289471" cy="29571"/>
            </a:xfrm>
            <a:custGeom>
              <a:avLst/>
              <a:gdLst>
                <a:gd name="T0" fmla="*/ 168 w 186"/>
                <a:gd name="T1" fmla="*/ 19 h 19"/>
                <a:gd name="T2" fmla="*/ 186 w 186"/>
                <a:gd name="T3" fmla="*/ 19 h 19"/>
                <a:gd name="T4" fmla="*/ 186 w 186"/>
                <a:gd name="T5" fmla="*/ 0 h 19"/>
                <a:gd name="T6" fmla="*/ 168 w 186"/>
                <a:gd name="T7" fmla="*/ 0 h 19"/>
                <a:gd name="T8" fmla="*/ 168 w 186"/>
                <a:gd name="T9" fmla="*/ 19 h 19"/>
                <a:gd name="T10" fmla="*/ 168 w 186"/>
                <a:gd name="T11" fmla="*/ 19 h 19"/>
                <a:gd name="T12" fmla="*/ 168 w 186"/>
                <a:gd name="T13" fmla="*/ 19 h 19"/>
                <a:gd name="T14" fmla="*/ 168 w 186"/>
                <a:gd name="T15" fmla="*/ 0 h 19"/>
                <a:gd name="T16" fmla="*/ 168 w 186"/>
                <a:gd name="T17" fmla="*/ 0 h 19"/>
                <a:gd name="T18" fmla="*/ 168 w 186"/>
                <a:gd name="T19" fmla="*/ 19 h 19"/>
                <a:gd name="T20" fmla="*/ 111 w 186"/>
                <a:gd name="T21" fmla="*/ 19 h 19"/>
                <a:gd name="T22" fmla="*/ 149 w 186"/>
                <a:gd name="T23" fmla="*/ 19 h 19"/>
                <a:gd name="T24" fmla="*/ 149 w 186"/>
                <a:gd name="T25" fmla="*/ 0 h 19"/>
                <a:gd name="T26" fmla="*/ 111 w 186"/>
                <a:gd name="T27" fmla="*/ 0 h 19"/>
                <a:gd name="T28" fmla="*/ 111 w 186"/>
                <a:gd name="T29" fmla="*/ 19 h 19"/>
                <a:gd name="T30" fmla="*/ 111 w 186"/>
                <a:gd name="T31" fmla="*/ 19 h 19"/>
                <a:gd name="T32" fmla="*/ 111 w 186"/>
                <a:gd name="T33" fmla="*/ 19 h 19"/>
                <a:gd name="T34" fmla="*/ 111 w 186"/>
                <a:gd name="T35" fmla="*/ 0 h 19"/>
                <a:gd name="T36" fmla="*/ 111 w 186"/>
                <a:gd name="T37" fmla="*/ 0 h 19"/>
                <a:gd name="T38" fmla="*/ 111 w 186"/>
                <a:gd name="T39" fmla="*/ 19 h 19"/>
                <a:gd name="T40" fmla="*/ 56 w 186"/>
                <a:gd name="T41" fmla="*/ 19 h 19"/>
                <a:gd name="T42" fmla="*/ 92 w 186"/>
                <a:gd name="T43" fmla="*/ 19 h 19"/>
                <a:gd name="T44" fmla="*/ 92 w 186"/>
                <a:gd name="T45" fmla="*/ 0 h 19"/>
                <a:gd name="T46" fmla="*/ 56 w 186"/>
                <a:gd name="T47" fmla="*/ 0 h 19"/>
                <a:gd name="T48" fmla="*/ 56 w 186"/>
                <a:gd name="T49" fmla="*/ 19 h 19"/>
                <a:gd name="T50" fmla="*/ 56 w 186"/>
                <a:gd name="T51" fmla="*/ 19 h 19"/>
                <a:gd name="T52" fmla="*/ 56 w 186"/>
                <a:gd name="T53" fmla="*/ 19 h 19"/>
                <a:gd name="T54" fmla="*/ 56 w 186"/>
                <a:gd name="T55" fmla="*/ 0 h 19"/>
                <a:gd name="T56" fmla="*/ 56 w 186"/>
                <a:gd name="T57" fmla="*/ 0 h 19"/>
                <a:gd name="T58" fmla="*/ 56 w 186"/>
                <a:gd name="T59" fmla="*/ 19 h 19"/>
                <a:gd name="T60" fmla="*/ 0 w 186"/>
                <a:gd name="T61" fmla="*/ 19 h 19"/>
                <a:gd name="T62" fmla="*/ 37 w 186"/>
                <a:gd name="T63" fmla="*/ 19 h 19"/>
                <a:gd name="T64" fmla="*/ 37 w 186"/>
                <a:gd name="T65" fmla="*/ 0 h 19"/>
                <a:gd name="T66" fmla="*/ 0 w 186"/>
                <a:gd name="T67" fmla="*/ 0 h 19"/>
                <a:gd name="T68" fmla="*/ 0 w 186"/>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9">
                  <a:moveTo>
                    <a:pt x="168" y="19"/>
                  </a:moveTo>
                  <a:lnTo>
                    <a:pt x="186" y="19"/>
                  </a:lnTo>
                  <a:lnTo>
                    <a:pt x="186"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6" y="19"/>
                  </a:moveTo>
                  <a:lnTo>
                    <a:pt x="92" y="19"/>
                  </a:lnTo>
                  <a:lnTo>
                    <a:pt x="92" y="0"/>
                  </a:lnTo>
                  <a:lnTo>
                    <a:pt x="56" y="0"/>
                  </a:lnTo>
                  <a:lnTo>
                    <a:pt x="56" y="19"/>
                  </a:lnTo>
                  <a:close/>
                  <a:moveTo>
                    <a:pt x="56" y="19"/>
                  </a:moveTo>
                  <a:lnTo>
                    <a:pt x="56" y="19"/>
                  </a:lnTo>
                  <a:lnTo>
                    <a:pt x="56" y="0"/>
                  </a:lnTo>
                  <a:lnTo>
                    <a:pt x="56" y="0"/>
                  </a:lnTo>
                  <a:lnTo>
                    <a:pt x="56" y="19"/>
                  </a:lnTo>
                  <a:close/>
                  <a:moveTo>
                    <a:pt x="0" y="19"/>
                  </a:moveTo>
                  <a:lnTo>
                    <a:pt x="37" y="19"/>
                  </a:lnTo>
                  <a:lnTo>
                    <a:pt x="37"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7" name="Freeform 20">
              <a:extLst>
                <a:ext uri="{FF2B5EF4-FFF2-40B4-BE49-F238E27FC236}">
                  <a16:creationId xmlns:a16="http://schemas.microsoft.com/office/drawing/2014/main" id="{4B51CDBE-7536-4DFC-8735-5201960A32CF}"/>
                </a:ext>
              </a:extLst>
            </p:cNvPr>
            <p:cNvSpPr>
              <a:spLocks/>
            </p:cNvSpPr>
            <p:nvPr/>
          </p:nvSpPr>
          <p:spPr bwMode="auto">
            <a:xfrm>
              <a:off x="8700406" y="5125121"/>
              <a:ext cx="129173" cy="147848"/>
            </a:xfrm>
            <a:custGeom>
              <a:avLst/>
              <a:gdLst>
                <a:gd name="T0" fmla="*/ 0 w 83"/>
                <a:gd name="T1" fmla="*/ 95 h 95"/>
                <a:gd name="T2" fmla="*/ 83 w 83"/>
                <a:gd name="T3" fmla="*/ 48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8"/>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7" name="Rectangle 196">
              <a:extLst>
                <a:ext uri="{FF2B5EF4-FFF2-40B4-BE49-F238E27FC236}">
                  <a16:creationId xmlns:a16="http://schemas.microsoft.com/office/drawing/2014/main" id="{88D8F35F-24A6-4314-A0B8-BA0E9C144A71}"/>
                </a:ext>
              </a:extLst>
            </p:cNvPr>
            <p:cNvSpPr>
              <a:spLocks noChangeArrowheads="1"/>
            </p:cNvSpPr>
            <p:nvPr/>
          </p:nvSpPr>
          <p:spPr bwMode="auto">
            <a:xfrm>
              <a:off x="4811270" y="6069791"/>
              <a:ext cx="3148298"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Transform CSV to </a:t>
              </a:r>
              <a:r>
                <a:rPr lang="en-US" altLang="en-US" sz="2040" kern="0" err="1">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datarows</a:t>
              </a:r>
              <a:endParaRPr lang="en-US" altLang="en-US" sz="2040" kern="0">
                <a:gradFill>
                  <a:gsLst>
                    <a:gs pos="92035">
                      <a:schemeClr val="tx2"/>
                    </a:gs>
                    <a:gs pos="77876">
                      <a:schemeClr val="tx2"/>
                    </a:gs>
                  </a:gsLst>
                  <a:lin ang="5400000" scaled="0"/>
                </a:gradFill>
                <a:latin typeface="Segoe UI" panose="020B0502040204020203" pitchFamily="34" charset="0"/>
                <a:cs typeface="Segoe UI" panose="020B0502040204020203" pitchFamily="34" charset="0"/>
              </a:endParaRPr>
            </a:p>
          </p:txBody>
        </p:sp>
      </p:grpSp>
      <p:grpSp>
        <p:nvGrpSpPr>
          <p:cNvPr id="67" name="Group 66">
            <a:extLst>
              <a:ext uri="{FF2B5EF4-FFF2-40B4-BE49-F238E27FC236}">
                <a16:creationId xmlns:a16="http://schemas.microsoft.com/office/drawing/2014/main" id="{E70C4E35-FCCE-4804-A978-D7875CE3D972}"/>
              </a:ext>
            </a:extLst>
          </p:cNvPr>
          <p:cNvGrpSpPr/>
          <p:nvPr/>
        </p:nvGrpSpPr>
        <p:grpSpPr>
          <a:xfrm>
            <a:off x="2428597" y="3910407"/>
            <a:ext cx="1989349" cy="2573663"/>
            <a:chOff x="2387597" y="4174227"/>
            <a:chExt cx="1950519" cy="2523428"/>
          </a:xfrm>
        </p:grpSpPr>
        <p:sp>
          <p:nvSpPr>
            <p:cNvPr id="113" name="Freeform 13">
              <a:extLst>
                <a:ext uri="{FF2B5EF4-FFF2-40B4-BE49-F238E27FC236}">
                  <a16:creationId xmlns:a16="http://schemas.microsoft.com/office/drawing/2014/main" id="{BB6A277C-FE8A-4332-BC0C-4EBC1B8A3ED2}"/>
                </a:ext>
              </a:extLst>
            </p:cNvPr>
            <p:cNvSpPr>
              <a:spLocks noEditPoints="1"/>
            </p:cNvSpPr>
            <p:nvPr/>
          </p:nvSpPr>
          <p:spPr bwMode="auto">
            <a:xfrm>
              <a:off x="3178678" y="4174227"/>
              <a:ext cx="29570" cy="294140"/>
            </a:xfrm>
            <a:custGeom>
              <a:avLst/>
              <a:gdLst>
                <a:gd name="T0" fmla="*/ 0 w 19"/>
                <a:gd name="T1" fmla="*/ 168 h 189"/>
                <a:gd name="T2" fmla="*/ 0 w 19"/>
                <a:gd name="T3" fmla="*/ 189 h 189"/>
                <a:gd name="T4" fmla="*/ 19 w 19"/>
                <a:gd name="T5" fmla="*/ 189 h 189"/>
                <a:gd name="T6" fmla="*/ 19 w 19"/>
                <a:gd name="T7" fmla="*/ 168 h 189"/>
                <a:gd name="T8" fmla="*/ 0 w 19"/>
                <a:gd name="T9" fmla="*/ 168 h 189"/>
                <a:gd name="T10" fmla="*/ 0 w 19"/>
                <a:gd name="T11" fmla="*/ 168 h 189"/>
                <a:gd name="T12" fmla="*/ 0 w 19"/>
                <a:gd name="T13" fmla="*/ 168 h 189"/>
                <a:gd name="T14" fmla="*/ 19 w 19"/>
                <a:gd name="T15" fmla="*/ 168 h 189"/>
                <a:gd name="T16" fmla="*/ 19 w 19"/>
                <a:gd name="T17" fmla="*/ 168 h 189"/>
                <a:gd name="T18" fmla="*/ 0 w 19"/>
                <a:gd name="T19" fmla="*/ 168 h 189"/>
                <a:gd name="T20" fmla="*/ 0 w 19"/>
                <a:gd name="T21" fmla="*/ 111 h 189"/>
                <a:gd name="T22" fmla="*/ 0 w 19"/>
                <a:gd name="T23" fmla="*/ 149 h 189"/>
                <a:gd name="T24" fmla="*/ 19 w 19"/>
                <a:gd name="T25" fmla="*/ 149 h 189"/>
                <a:gd name="T26" fmla="*/ 19 w 19"/>
                <a:gd name="T27" fmla="*/ 111 h 189"/>
                <a:gd name="T28" fmla="*/ 0 w 19"/>
                <a:gd name="T29" fmla="*/ 111 h 189"/>
                <a:gd name="T30" fmla="*/ 0 w 19"/>
                <a:gd name="T31" fmla="*/ 111 h 189"/>
                <a:gd name="T32" fmla="*/ 0 w 19"/>
                <a:gd name="T33" fmla="*/ 111 h 189"/>
                <a:gd name="T34" fmla="*/ 19 w 19"/>
                <a:gd name="T35" fmla="*/ 111 h 189"/>
                <a:gd name="T36" fmla="*/ 19 w 19"/>
                <a:gd name="T37" fmla="*/ 111 h 189"/>
                <a:gd name="T38" fmla="*/ 0 w 19"/>
                <a:gd name="T39" fmla="*/ 111 h 189"/>
                <a:gd name="T40" fmla="*/ 0 w 19"/>
                <a:gd name="T41" fmla="*/ 57 h 189"/>
                <a:gd name="T42" fmla="*/ 0 w 19"/>
                <a:gd name="T43" fmla="*/ 94 h 189"/>
                <a:gd name="T44" fmla="*/ 19 w 19"/>
                <a:gd name="T45" fmla="*/ 94 h 189"/>
                <a:gd name="T46" fmla="*/ 19 w 19"/>
                <a:gd name="T47" fmla="*/ 57 h 189"/>
                <a:gd name="T48" fmla="*/ 0 w 19"/>
                <a:gd name="T49" fmla="*/ 57 h 189"/>
                <a:gd name="T50" fmla="*/ 0 w 19"/>
                <a:gd name="T51" fmla="*/ 57 h 189"/>
                <a:gd name="T52" fmla="*/ 0 w 19"/>
                <a:gd name="T53" fmla="*/ 57 h 189"/>
                <a:gd name="T54" fmla="*/ 19 w 19"/>
                <a:gd name="T55" fmla="*/ 57 h 189"/>
                <a:gd name="T56" fmla="*/ 19 w 19"/>
                <a:gd name="T57" fmla="*/ 57 h 189"/>
                <a:gd name="T58" fmla="*/ 0 w 19"/>
                <a:gd name="T59" fmla="*/ 57 h 189"/>
                <a:gd name="T60" fmla="*/ 0 w 19"/>
                <a:gd name="T61" fmla="*/ 0 h 189"/>
                <a:gd name="T62" fmla="*/ 0 w 19"/>
                <a:gd name="T63" fmla="*/ 38 h 189"/>
                <a:gd name="T64" fmla="*/ 19 w 19"/>
                <a:gd name="T65" fmla="*/ 38 h 189"/>
                <a:gd name="T66" fmla="*/ 19 w 19"/>
                <a:gd name="T67" fmla="*/ 0 h 189"/>
                <a:gd name="T68" fmla="*/ 0 w 19"/>
                <a:gd name="T69"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189">
                  <a:moveTo>
                    <a:pt x="0" y="168"/>
                  </a:moveTo>
                  <a:lnTo>
                    <a:pt x="0" y="189"/>
                  </a:lnTo>
                  <a:lnTo>
                    <a:pt x="19" y="189"/>
                  </a:lnTo>
                  <a:lnTo>
                    <a:pt x="19" y="168"/>
                  </a:lnTo>
                  <a:lnTo>
                    <a:pt x="0" y="168"/>
                  </a:lnTo>
                  <a:close/>
                  <a:moveTo>
                    <a:pt x="0" y="168"/>
                  </a:moveTo>
                  <a:lnTo>
                    <a:pt x="0" y="168"/>
                  </a:lnTo>
                  <a:lnTo>
                    <a:pt x="19" y="168"/>
                  </a:lnTo>
                  <a:lnTo>
                    <a:pt x="19" y="168"/>
                  </a:lnTo>
                  <a:lnTo>
                    <a:pt x="0" y="168"/>
                  </a:lnTo>
                  <a:close/>
                  <a:moveTo>
                    <a:pt x="0" y="111"/>
                  </a:moveTo>
                  <a:lnTo>
                    <a:pt x="0" y="149"/>
                  </a:lnTo>
                  <a:lnTo>
                    <a:pt x="19" y="149"/>
                  </a:lnTo>
                  <a:lnTo>
                    <a:pt x="19" y="111"/>
                  </a:lnTo>
                  <a:lnTo>
                    <a:pt x="0" y="111"/>
                  </a:lnTo>
                  <a:close/>
                  <a:moveTo>
                    <a:pt x="0" y="111"/>
                  </a:moveTo>
                  <a:lnTo>
                    <a:pt x="0" y="111"/>
                  </a:lnTo>
                  <a:lnTo>
                    <a:pt x="19" y="111"/>
                  </a:lnTo>
                  <a:lnTo>
                    <a:pt x="19" y="111"/>
                  </a:lnTo>
                  <a:lnTo>
                    <a:pt x="0" y="111"/>
                  </a:lnTo>
                  <a:close/>
                  <a:moveTo>
                    <a:pt x="0" y="57"/>
                  </a:moveTo>
                  <a:lnTo>
                    <a:pt x="0" y="94"/>
                  </a:lnTo>
                  <a:lnTo>
                    <a:pt x="19" y="94"/>
                  </a:lnTo>
                  <a:lnTo>
                    <a:pt x="19" y="57"/>
                  </a:lnTo>
                  <a:lnTo>
                    <a:pt x="0" y="57"/>
                  </a:lnTo>
                  <a:close/>
                  <a:moveTo>
                    <a:pt x="0" y="57"/>
                  </a:moveTo>
                  <a:lnTo>
                    <a:pt x="0" y="57"/>
                  </a:lnTo>
                  <a:lnTo>
                    <a:pt x="19" y="57"/>
                  </a:lnTo>
                  <a:lnTo>
                    <a:pt x="19" y="57"/>
                  </a:lnTo>
                  <a:lnTo>
                    <a:pt x="0" y="57"/>
                  </a:lnTo>
                  <a:close/>
                  <a:moveTo>
                    <a:pt x="0" y="0"/>
                  </a:moveTo>
                  <a:lnTo>
                    <a:pt x="0" y="38"/>
                  </a:lnTo>
                  <a:lnTo>
                    <a:pt x="19" y="38"/>
                  </a:lnTo>
                  <a:lnTo>
                    <a:pt x="19" y="0"/>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4" name="Freeform 14">
              <a:extLst>
                <a:ext uri="{FF2B5EF4-FFF2-40B4-BE49-F238E27FC236}">
                  <a16:creationId xmlns:a16="http://schemas.microsoft.com/office/drawing/2014/main" id="{D94725D3-E41D-4461-B57C-D963D8A0071F}"/>
                </a:ext>
              </a:extLst>
            </p:cNvPr>
            <p:cNvSpPr>
              <a:spLocks/>
            </p:cNvSpPr>
            <p:nvPr/>
          </p:nvSpPr>
          <p:spPr bwMode="auto">
            <a:xfrm>
              <a:off x="3121095" y="4446578"/>
              <a:ext cx="146292" cy="126060"/>
            </a:xfrm>
            <a:custGeom>
              <a:avLst/>
              <a:gdLst>
                <a:gd name="T0" fmla="*/ 0 w 94"/>
                <a:gd name="T1" fmla="*/ 0 h 81"/>
                <a:gd name="T2" fmla="*/ 47 w 94"/>
                <a:gd name="T3" fmla="*/ 81 h 81"/>
                <a:gd name="T4" fmla="*/ 94 w 94"/>
                <a:gd name="T5" fmla="*/ 0 h 81"/>
                <a:gd name="T6" fmla="*/ 0 w 94"/>
                <a:gd name="T7" fmla="*/ 0 h 81"/>
              </a:gdLst>
              <a:ahLst/>
              <a:cxnLst>
                <a:cxn ang="0">
                  <a:pos x="T0" y="T1"/>
                </a:cxn>
                <a:cxn ang="0">
                  <a:pos x="T2" y="T3"/>
                </a:cxn>
                <a:cxn ang="0">
                  <a:pos x="T4" y="T5"/>
                </a:cxn>
                <a:cxn ang="0">
                  <a:pos x="T6" y="T7"/>
                </a:cxn>
              </a:cxnLst>
              <a:rect l="0" t="0" r="r" b="b"/>
              <a:pathLst>
                <a:path w="94" h="81">
                  <a:moveTo>
                    <a:pt x="0" y="0"/>
                  </a:moveTo>
                  <a:lnTo>
                    <a:pt x="47" y="81"/>
                  </a:lnTo>
                  <a:lnTo>
                    <a:pt x="94" y="0"/>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5" name="Freeform 15">
              <a:extLst>
                <a:ext uri="{FF2B5EF4-FFF2-40B4-BE49-F238E27FC236}">
                  <a16:creationId xmlns:a16="http://schemas.microsoft.com/office/drawing/2014/main" id="{369E3F70-59D7-4E0D-A725-143D2203BD69}"/>
                </a:ext>
              </a:extLst>
            </p:cNvPr>
            <p:cNvSpPr>
              <a:spLocks noEditPoints="1"/>
            </p:cNvSpPr>
            <p:nvPr/>
          </p:nvSpPr>
          <p:spPr bwMode="auto">
            <a:xfrm>
              <a:off x="3941262" y="5184261"/>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6" name="Freeform 16">
              <a:extLst>
                <a:ext uri="{FF2B5EF4-FFF2-40B4-BE49-F238E27FC236}">
                  <a16:creationId xmlns:a16="http://schemas.microsoft.com/office/drawing/2014/main" id="{D8C68099-6468-4663-81B9-FA1D5681DFAB}"/>
                </a:ext>
              </a:extLst>
            </p:cNvPr>
            <p:cNvSpPr>
              <a:spLocks/>
            </p:cNvSpPr>
            <p:nvPr/>
          </p:nvSpPr>
          <p:spPr bwMode="auto">
            <a:xfrm>
              <a:off x="4210500" y="5125122"/>
              <a:ext cx="127616" cy="147848"/>
            </a:xfrm>
            <a:custGeom>
              <a:avLst/>
              <a:gdLst>
                <a:gd name="T0" fmla="*/ 0 w 82"/>
                <a:gd name="T1" fmla="*/ 95 h 95"/>
                <a:gd name="T2" fmla="*/ 82 w 82"/>
                <a:gd name="T3" fmla="*/ 48 h 95"/>
                <a:gd name="T4" fmla="*/ 0 w 82"/>
                <a:gd name="T5" fmla="*/ 0 h 95"/>
                <a:gd name="T6" fmla="*/ 0 w 82"/>
                <a:gd name="T7" fmla="*/ 95 h 95"/>
              </a:gdLst>
              <a:ahLst/>
              <a:cxnLst>
                <a:cxn ang="0">
                  <a:pos x="T0" y="T1"/>
                </a:cxn>
                <a:cxn ang="0">
                  <a:pos x="T2" y="T3"/>
                </a:cxn>
                <a:cxn ang="0">
                  <a:pos x="T4" y="T5"/>
                </a:cxn>
                <a:cxn ang="0">
                  <a:pos x="T6" y="T7"/>
                </a:cxn>
              </a:cxnLst>
              <a:rect l="0" t="0" r="r" b="b"/>
              <a:pathLst>
                <a:path w="82" h="95">
                  <a:moveTo>
                    <a:pt x="0" y="95"/>
                  </a:moveTo>
                  <a:lnTo>
                    <a:pt x="82" y="48"/>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7" name="Freeform 63">
              <a:extLst>
                <a:ext uri="{FF2B5EF4-FFF2-40B4-BE49-F238E27FC236}">
                  <a16:creationId xmlns:a16="http://schemas.microsoft.com/office/drawing/2014/main" id="{4A3FB536-34F1-4EFA-BF17-923909913928}"/>
                </a:ext>
              </a:extLst>
            </p:cNvPr>
            <p:cNvSpPr>
              <a:spLocks noEditPoints="1"/>
            </p:cNvSpPr>
            <p:nvPr/>
          </p:nvSpPr>
          <p:spPr bwMode="auto">
            <a:xfrm>
              <a:off x="2601293" y="4704923"/>
              <a:ext cx="1178114" cy="1025597"/>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1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7 w 320"/>
                <a:gd name="T31" fmla="*/ 55 h 278"/>
                <a:gd name="T32" fmla="*/ 240 w 320"/>
                <a:gd name="T33" fmla="*/ 89 h 278"/>
                <a:gd name="T34" fmla="*/ 240 w 320"/>
                <a:gd name="T35" fmla="*/ 106 h 278"/>
                <a:gd name="T36" fmla="*/ 240 w 320"/>
                <a:gd name="T37" fmla="*/ 201 h 278"/>
                <a:gd name="T38" fmla="*/ 241 w 320"/>
                <a:gd name="T39"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1" y="201"/>
                  </a:moveTo>
                  <a:cubicBezTo>
                    <a:pt x="241"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7" y="55"/>
                    <a:pt x="207" y="55"/>
                    <a:pt x="207" y="55"/>
                  </a:cubicBezTo>
                  <a:cubicBezTo>
                    <a:pt x="240" y="89"/>
                    <a:pt x="240" y="89"/>
                    <a:pt x="240" y="89"/>
                  </a:cubicBezTo>
                  <a:cubicBezTo>
                    <a:pt x="240" y="106"/>
                    <a:pt x="240" y="106"/>
                    <a:pt x="240" y="106"/>
                  </a:cubicBezTo>
                  <a:cubicBezTo>
                    <a:pt x="240" y="201"/>
                    <a:pt x="240" y="201"/>
                    <a:pt x="240" y="201"/>
                  </a:cubicBezTo>
                  <a:cubicBezTo>
                    <a:pt x="241" y="201"/>
                    <a:pt x="241" y="201"/>
                    <a:pt x="241"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8" name="Freeform 64">
              <a:extLst>
                <a:ext uri="{FF2B5EF4-FFF2-40B4-BE49-F238E27FC236}">
                  <a16:creationId xmlns:a16="http://schemas.microsoft.com/office/drawing/2014/main" id="{BC9C5101-61A1-4747-84D7-730EEBCEB498}"/>
                </a:ext>
              </a:extLst>
            </p:cNvPr>
            <p:cNvSpPr>
              <a:spLocks/>
            </p:cNvSpPr>
            <p:nvPr/>
          </p:nvSpPr>
          <p:spPr bwMode="auto">
            <a:xfrm>
              <a:off x="3094638" y="5272970"/>
              <a:ext cx="51358" cy="126060"/>
            </a:xfrm>
            <a:custGeom>
              <a:avLst/>
              <a:gdLst>
                <a:gd name="T0" fmla="*/ 14 w 14"/>
                <a:gd name="T1" fmla="*/ 8 h 34"/>
                <a:gd name="T2" fmla="*/ 13 w 14"/>
                <a:gd name="T3" fmla="*/ 4 h 34"/>
                <a:gd name="T4" fmla="*/ 12 w 14"/>
                <a:gd name="T5" fmla="*/ 2 h 34"/>
                <a:gd name="T6" fmla="*/ 10 w 14"/>
                <a:gd name="T7" fmla="*/ 1 h 34"/>
                <a:gd name="T8" fmla="*/ 7 w 14"/>
                <a:gd name="T9" fmla="*/ 0 h 34"/>
                <a:gd name="T10" fmla="*/ 4 w 14"/>
                <a:gd name="T11" fmla="*/ 2 h 34"/>
                <a:gd name="T12" fmla="*/ 2 w 14"/>
                <a:gd name="T13" fmla="*/ 5 h 34"/>
                <a:gd name="T14" fmla="*/ 0 w 14"/>
                <a:gd name="T15" fmla="*/ 10 h 34"/>
                <a:gd name="T16" fmla="*/ 0 w 14"/>
                <a:gd name="T17" fmla="*/ 17 h 34"/>
                <a:gd name="T18" fmla="*/ 0 w 14"/>
                <a:gd name="T19" fmla="*/ 25 h 34"/>
                <a:gd name="T20" fmla="*/ 2 w 14"/>
                <a:gd name="T21" fmla="*/ 31 h 34"/>
                <a:gd name="T22" fmla="*/ 4 w 14"/>
                <a:gd name="T23" fmla="*/ 33 h 34"/>
                <a:gd name="T24" fmla="*/ 7 w 14"/>
                <a:gd name="T25" fmla="*/ 34 h 34"/>
                <a:gd name="T26" fmla="*/ 9 w 14"/>
                <a:gd name="T27" fmla="*/ 33 h 34"/>
                <a:gd name="T28" fmla="*/ 11 w 14"/>
                <a:gd name="T29" fmla="*/ 32 h 34"/>
                <a:gd name="T30" fmla="*/ 13 w 14"/>
                <a:gd name="T31" fmla="*/ 29 h 34"/>
                <a:gd name="T32" fmla="*/ 13 w 14"/>
                <a:gd name="T33" fmla="*/ 26 h 34"/>
                <a:gd name="T34" fmla="*/ 14 w 14"/>
                <a:gd name="T35" fmla="*/ 22 h 34"/>
                <a:gd name="T36" fmla="*/ 14 w 14"/>
                <a:gd name="T37" fmla="*/ 17 h 34"/>
                <a:gd name="T38" fmla="*/ 14 w 14"/>
                <a:gd name="T39" fmla="*/ 11 h 34"/>
                <a:gd name="T40" fmla="*/ 14 w 14"/>
                <a:gd name="T4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4">
                  <a:moveTo>
                    <a:pt x="14" y="8"/>
                  </a:moveTo>
                  <a:cubicBezTo>
                    <a:pt x="14" y="6"/>
                    <a:pt x="13" y="5"/>
                    <a:pt x="13" y="4"/>
                  </a:cubicBezTo>
                  <a:cubicBezTo>
                    <a:pt x="13" y="4"/>
                    <a:pt x="13" y="3"/>
                    <a:pt x="12" y="2"/>
                  </a:cubicBezTo>
                  <a:cubicBezTo>
                    <a:pt x="11" y="2"/>
                    <a:pt x="11" y="2"/>
                    <a:pt x="10" y="1"/>
                  </a:cubicBezTo>
                  <a:cubicBezTo>
                    <a:pt x="9" y="1"/>
                    <a:pt x="9" y="0"/>
                    <a:pt x="7" y="0"/>
                  </a:cubicBezTo>
                  <a:cubicBezTo>
                    <a:pt x="6" y="0"/>
                    <a:pt x="5" y="1"/>
                    <a:pt x="4" y="2"/>
                  </a:cubicBezTo>
                  <a:cubicBezTo>
                    <a:pt x="3" y="2"/>
                    <a:pt x="2" y="4"/>
                    <a:pt x="2" y="5"/>
                  </a:cubicBezTo>
                  <a:cubicBezTo>
                    <a:pt x="1" y="6"/>
                    <a:pt x="1" y="8"/>
                    <a:pt x="0" y="10"/>
                  </a:cubicBezTo>
                  <a:cubicBezTo>
                    <a:pt x="0" y="12"/>
                    <a:pt x="0" y="15"/>
                    <a:pt x="0" y="17"/>
                  </a:cubicBezTo>
                  <a:cubicBezTo>
                    <a:pt x="0" y="20"/>
                    <a:pt x="0" y="24"/>
                    <a:pt x="0" y="25"/>
                  </a:cubicBezTo>
                  <a:cubicBezTo>
                    <a:pt x="0" y="27"/>
                    <a:pt x="1" y="29"/>
                    <a:pt x="2" y="31"/>
                  </a:cubicBezTo>
                  <a:cubicBezTo>
                    <a:pt x="2" y="32"/>
                    <a:pt x="3" y="32"/>
                    <a:pt x="4" y="33"/>
                  </a:cubicBezTo>
                  <a:cubicBezTo>
                    <a:pt x="4" y="34"/>
                    <a:pt x="6" y="34"/>
                    <a:pt x="7" y="34"/>
                  </a:cubicBezTo>
                  <a:cubicBezTo>
                    <a:pt x="7" y="34"/>
                    <a:pt x="9" y="34"/>
                    <a:pt x="9" y="33"/>
                  </a:cubicBezTo>
                  <a:cubicBezTo>
                    <a:pt x="10" y="33"/>
                    <a:pt x="11" y="32"/>
                    <a:pt x="11" y="32"/>
                  </a:cubicBezTo>
                  <a:cubicBezTo>
                    <a:pt x="12" y="31"/>
                    <a:pt x="13" y="31"/>
                    <a:pt x="13" y="29"/>
                  </a:cubicBezTo>
                  <a:cubicBezTo>
                    <a:pt x="13" y="29"/>
                    <a:pt x="13" y="27"/>
                    <a:pt x="13" y="26"/>
                  </a:cubicBezTo>
                  <a:cubicBezTo>
                    <a:pt x="13" y="25"/>
                    <a:pt x="14" y="24"/>
                    <a:pt x="14" y="22"/>
                  </a:cubicBezTo>
                  <a:cubicBezTo>
                    <a:pt x="14" y="21"/>
                    <a:pt x="14" y="19"/>
                    <a:pt x="14" y="17"/>
                  </a:cubicBezTo>
                  <a:cubicBezTo>
                    <a:pt x="14" y="15"/>
                    <a:pt x="14" y="13"/>
                    <a:pt x="14" y="11"/>
                  </a:cubicBezTo>
                  <a:cubicBezTo>
                    <a:pt x="14" y="10"/>
                    <a:pt x="14" y="9"/>
                    <a:pt x="14" y="8"/>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9" name="Freeform 65">
              <a:extLst>
                <a:ext uri="{FF2B5EF4-FFF2-40B4-BE49-F238E27FC236}">
                  <a16:creationId xmlns:a16="http://schemas.microsoft.com/office/drawing/2014/main" id="{B1AC8CD0-B580-421C-8484-7C2707990F8A}"/>
                </a:ext>
              </a:extLst>
            </p:cNvPr>
            <p:cNvSpPr>
              <a:spLocks/>
            </p:cNvSpPr>
            <p:nvPr/>
          </p:nvSpPr>
          <p:spPr bwMode="auto">
            <a:xfrm>
              <a:off x="3234705" y="5036413"/>
              <a:ext cx="51358" cy="122948"/>
            </a:xfrm>
            <a:custGeom>
              <a:avLst/>
              <a:gdLst>
                <a:gd name="T0" fmla="*/ 14 w 14"/>
                <a:gd name="T1" fmla="*/ 7 h 33"/>
                <a:gd name="T2" fmla="*/ 13 w 14"/>
                <a:gd name="T3" fmla="*/ 4 h 33"/>
                <a:gd name="T4" fmla="*/ 12 w 14"/>
                <a:gd name="T5" fmla="*/ 2 h 33"/>
                <a:gd name="T6" fmla="*/ 10 w 14"/>
                <a:gd name="T7" fmla="*/ 0 h 33"/>
                <a:gd name="T8" fmla="*/ 7 w 14"/>
                <a:gd name="T9" fmla="*/ 0 h 33"/>
                <a:gd name="T10" fmla="*/ 3 w 14"/>
                <a:gd name="T11" fmla="*/ 1 h 33"/>
                <a:gd name="T12" fmla="*/ 1 w 14"/>
                <a:gd name="T13" fmla="*/ 4 h 33"/>
                <a:gd name="T14" fmla="*/ 0 w 14"/>
                <a:gd name="T15" fmla="*/ 9 h 33"/>
                <a:gd name="T16" fmla="*/ 0 w 14"/>
                <a:gd name="T17" fmla="*/ 16 h 33"/>
                <a:gd name="T18" fmla="*/ 0 w 14"/>
                <a:gd name="T19" fmla="*/ 25 h 33"/>
                <a:gd name="T20" fmla="*/ 1 w 14"/>
                <a:gd name="T21" fmla="*/ 30 h 33"/>
                <a:gd name="T22" fmla="*/ 3 w 14"/>
                <a:gd name="T23" fmla="*/ 32 h 33"/>
                <a:gd name="T24" fmla="*/ 7 w 14"/>
                <a:gd name="T25" fmla="*/ 33 h 33"/>
                <a:gd name="T26" fmla="*/ 9 w 14"/>
                <a:gd name="T27" fmla="*/ 32 h 33"/>
                <a:gd name="T28" fmla="*/ 11 w 14"/>
                <a:gd name="T29" fmla="*/ 31 h 33"/>
                <a:gd name="T30" fmla="*/ 12 w 14"/>
                <a:gd name="T31" fmla="*/ 29 h 33"/>
                <a:gd name="T32" fmla="*/ 13 w 14"/>
                <a:gd name="T33" fmla="*/ 25 h 33"/>
                <a:gd name="T34" fmla="*/ 14 w 14"/>
                <a:gd name="T35" fmla="*/ 22 h 33"/>
                <a:gd name="T36" fmla="*/ 14 w 14"/>
                <a:gd name="T37" fmla="*/ 16 h 33"/>
                <a:gd name="T38" fmla="*/ 14 w 14"/>
                <a:gd name="T39" fmla="*/ 11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6"/>
                    <a:pt x="13" y="4"/>
                    <a:pt x="13" y="4"/>
                  </a:cubicBezTo>
                  <a:cubicBezTo>
                    <a:pt x="12" y="3"/>
                    <a:pt x="12" y="2"/>
                    <a:pt x="12" y="2"/>
                  </a:cubicBezTo>
                  <a:cubicBezTo>
                    <a:pt x="11" y="1"/>
                    <a:pt x="10" y="1"/>
                    <a:pt x="10" y="0"/>
                  </a:cubicBezTo>
                  <a:cubicBezTo>
                    <a:pt x="9" y="0"/>
                    <a:pt x="8" y="0"/>
                    <a:pt x="7" y="0"/>
                  </a:cubicBezTo>
                  <a:cubicBezTo>
                    <a:pt x="6" y="0"/>
                    <a:pt x="5" y="0"/>
                    <a:pt x="3" y="1"/>
                  </a:cubicBezTo>
                  <a:cubicBezTo>
                    <a:pt x="3" y="2"/>
                    <a:pt x="1" y="3"/>
                    <a:pt x="1" y="4"/>
                  </a:cubicBezTo>
                  <a:cubicBezTo>
                    <a:pt x="1" y="6"/>
                    <a:pt x="1" y="8"/>
                    <a:pt x="0" y="9"/>
                  </a:cubicBezTo>
                  <a:cubicBezTo>
                    <a:pt x="0" y="11"/>
                    <a:pt x="0" y="14"/>
                    <a:pt x="0" y="16"/>
                  </a:cubicBezTo>
                  <a:cubicBezTo>
                    <a:pt x="0" y="20"/>
                    <a:pt x="0" y="23"/>
                    <a:pt x="0" y="25"/>
                  </a:cubicBezTo>
                  <a:cubicBezTo>
                    <a:pt x="0" y="27"/>
                    <a:pt x="1" y="29"/>
                    <a:pt x="1" y="30"/>
                  </a:cubicBezTo>
                  <a:cubicBezTo>
                    <a:pt x="2" y="31"/>
                    <a:pt x="3" y="32"/>
                    <a:pt x="3" y="32"/>
                  </a:cubicBezTo>
                  <a:cubicBezTo>
                    <a:pt x="4" y="33"/>
                    <a:pt x="5" y="33"/>
                    <a:pt x="7" y="33"/>
                  </a:cubicBezTo>
                  <a:cubicBezTo>
                    <a:pt x="7" y="33"/>
                    <a:pt x="8" y="33"/>
                    <a:pt x="9" y="32"/>
                  </a:cubicBezTo>
                  <a:cubicBezTo>
                    <a:pt x="10" y="32"/>
                    <a:pt x="10" y="32"/>
                    <a:pt x="11" y="31"/>
                  </a:cubicBezTo>
                  <a:cubicBezTo>
                    <a:pt x="12" y="31"/>
                    <a:pt x="12" y="30"/>
                    <a:pt x="12" y="29"/>
                  </a:cubicBezTo>
                  <a:cubicBezTo>
                    <a:pt x="13" y="28"/>
                    <a:pt x="13" y="27"/>
                    <a:pt x="13" y="25"/>
                  </a:cubicBezTo>
                  <a:cubicBezTo>
                    <a:pt x="13" y="24"/>
                    <a:pt x="14" y="23"/>
                    <a:pt x="14" y="22"/>
                  </a:cubicBezTo>
                  <a:cubicBezTo>
                    <a:pt x="14" y="20"/>
                    <a:pt x="14" y="18"/>
                    <a:pt x="14" y="16"/>
                  </a:cubicBezTo>
                  <a:cubicBezTo>
                    <a:pt x="14" y="15"/>
                    <a:pt x="14" y="12"/>
                    <a:pt x="14" y="11"/>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20" name="Freeform 66">
              <a:extLst>
                <a:ext uri="{FF2B5EF4-FFF2-40B4-BE49-F238E27FC236}">
                  <a16:creationId xmlns:a16="http://schemas.microsoft.com/office/drawing/2014/main" id="{572EED92-D369-4A97-89B4-3FA523468027}"/>
                </a:ext>
              </a:extLst>
            </p:cNvPr>
            <p:cNvSpPr>
              <a:spLocks noEditPoints="1"/>
            </p:cNvSpPr>
            <p:nvPr/>
          </p:nvSpPr>
          <p:spPr bwMode="auto">
            <a:xfrm>
              <a:off x="2940565" y="4952374"/>
              <a:ext cx="499571" cy="530696"/>
            </a:xfrm>
            <a:custGeom>
              <a:avLst/>
              <a:gdLst>
                <a:gd name="T0" fmla="*/ 96 w 136"/>
                <a:gd name="T1" fmla="*/ 0 h 144"/>
                <a:gd name="T2" fmla="*/ 0 w 136"/>
                <a:gd name="T3" fmla="*/ 10 h 144"/>
                <a:gd name="T4" fmla="*/ 9 w 136"/>
                <a:gd name="T5" fmla="*/ 144 h 144"/>
                <a:gd name="T6" fmla="*/ 136 w 136"/>
                <a:gd name="T7" fmla="*/ 134 h 144"/>
                <a:gd name="T8" fmla="*/ 110 w 136"/>
                <a:gd name="T9" fmla="*/ 28 h 144"/>
                <a:gd name="T10" fmla="*/ 35 w 136"/>
                <a:gd name="T11" fmla="*/ 25 h 144"/>
                <a:gd name="T12" fmla="*/ 36 w 136"/>
                <a:gd name="T13" fmla="*/ 23 h 144"/>
                <a:gd name="T14" fmla="*/ 47 w 136"/>
                <a:gd name="T15" fmla="*/ 16 h 144"/>
                <a:gd name="T16" fmla="*/ 48 w 136"/>
                <a:gd name="T17" fmla="*/ 16 h 144"/>
                <a:gd name="T18" fmla="*/ 51 w 136"/>
                <a:gd name="T19" fmla="*/ 16 h 144"/>
                <a:gd name="T20" fmla="*/ 55 w 136"/>
                <a:gd name="T21" fmla="*/ 16 h 144"/>
                <a:gd name="T22" fmla="*/ 55 w 136"/>
                <a:gd name="T23" fmla="*/ 18 h 144"/>
                <a:gd name="T24" fmla="*/ 63 w 136"/>
                <a:gd name="T25" fmla="*/ 57 h 144"/>
                <a:gd name="T26" fmla="*/ 64 w 136"/>
                <a:gd name="T27" fmla="*/ 57 h 144"/>
                <a:gd name="T28" fmla="*/ 64 w 136"/>
                <a:gd name="T29" fmla="*/ 61 h 144"/>
                <a:gd name="T30" fmla="*/ 64 w 136"/>
                <a:gd name="T31" fmla="*/ 64 h 144"/>
                <a:gd name="T32" fmla="*/ 63 w 136"/>
                <a:gd name="T33" fmla="*/ 64 h 144"/>
                <a:gd name="T34" fmla="*/ 36 w 136"/>
                <a:gd name="T35" fmla="*/ 64 h 144"/>
                <a:gd name="T36" fmla="*/ 35 w 136"/>
                <a:gd name="T37" fmla="*/ 63 h 144"/>
                <a:gd name="T38" fmla="*/ 35 w 136"/>
                <a:gd name="T39" fmla="*/ 59 h 144"/>
                <a:gd name="T40" fmla="*/ 36 w 136"/>
                <a:gd name="T41" fmla="*/ 57 h 144"/>
                <a:gd name="T42" fmla="*/ 46 w 136"/>
                <a:gd name="T43" fmla="*/ 57 h 144"/>
                <a:gd name="T44" fmla="*/ 38 w 136"/>
                <a:gd name="T45" fmla="*/ 31 h 144"/>
                <a:gd name="T46" fmla="*/ 36 w 136"/>
                <a:gd name="T47" fmla="*/ 31 h 144"/>
                <a:gd name="T48" fmla="*/ 35 w 136"/>
                <a:gd name="T49" fmla="*/ 28 h 144"/>
                <a:gd name="T50" fmla="*/ 65 w 136"/>
                <a:gd name="T51" fmla="*/ 114 h 144"/>
                <a:gd name="T52" fmla="*/ 56 w 136"/>
                <a:gd name="T53" fmla="*/ 127 h 144"/>
                <a:gd name="T54" fmla="*/ 40 w 136"/>
                <a:gd name="T55" fmla="*/ 127 h 144"/>
                <a:gd name="T56" fmla="*/ 32 w 136"/>
                <a:gd name="T57" fmla="*/ 115 h 144"/>
                <a:gd name="T58" fmla="*/ 32 w 136"/>
                <a:gd name="T59" fmla="*/ 95 h 144"/>
                <a:gd name="T60" fmla="*/ 40 w 136"/>
                <a:gd name="T61" fmla="*/ 82 h 144"/>
                <a:gd name="T62" fmla="*/ 57 w 136"/>
                <a:gd name="T63" fmla="*/ 82 h 144"/>
                <a:gd name="T64" fmla="*/ 65 w 136"/>
                <a:gd name="T65" fmla="*/ 94 h 144"/>
                <a:gd name="T66" fmla="*/ 65 w 136"/>
                <a:gd name="T67" fmla="*/ 114 h 144"/>
                <a:gd name="T68" fmla="*/ 102 w 136"/>
                <a:gd name="T69" fmla="*/ 127 h 144"/>
                <a:gd name="T70" fmla="*/ 101 w 136"/>
                <a:gd name="T71" fmla="*/ 128 h 144"/>
                <a:gd name="T72" fmla="*/ 74 w 136"/>
                <a:gd name="T73" fmla="*/ 128 h 144"/>
                <a:gd name="T74" fmla="*/ 73 w 136"/>
                <a:gd name="T75" fmla="*/ 126 h 144"/>
                <a:gd name="T76" fmla="*/ 73 w 136"/>
                <a:gd name="T77" fmla="*/ 122 h 144"/>
                <a:gd name="T78" fmla="*/ 74 w 136"/>
                <a:gd name="T79" fmla="*/ 120 h 144"/>
                <a:gd name="T80" fmla="*/ 83 w 136"/>
                <a:gd name="T81" fmla="*/ 120 h 144"/>
                <a:gd name="T82" fmla="*/ 76 w 136"/>
                <a:gd name="T83" fmla="*/ 94 h 144"/>
                <a:gd name="T84" fmla="*/ 74 w 136"/>
                <a:gd name="T85" fmla="*/ 95 h 144"/>
                <a:gd name="T86" fmla="*/ 73 w 136"/>
                <a:gd name="T87" fmla="*/ 91 h 144"/>
                <a:gd name="T88" fmla="*/ 73 w 136"/>
                <a:gd name="T89" fmla="*/ 89 h 144"/>
                <a:gd name="T90" fmla="*/ 74 w 136"/>
                <a:gd name="T91" fmla="*/ 87 h 144"/>
                <a:gd name="T92" fmla="*/ 85 w 136"/>
                <a:gd name="T93" fmla="*/ 81 h 144"/>
                <a:gd name="T94" fmla="*/ 87 w 136"/>
                <a:gd name="T95" fmla="*/ 81 h 144"/>
                <a:gd name="T96" fmla="*/ 91 w 136"/>
                <a:gd name="T97" fmla="*/ 81 h 144"/>
                <a:gd name="T98" fmla="*/ 93 w 136"/>
                <a:gd name="T99" fmla="*/ 82 h 144"/>
                <a:gd name="T100" fmla="*/ 93 w 136"/>
                <a:gd name="T101" fmla="*/ 121 h 144"/>
                <a:gd name="T102" fmla="*/ 101 w 136"/>
                <a:gd name="T103" fmla="*/ 121 h 144"/>
                <a:gd name="T104" fmla="*/ 102 w 136"/>
                <a:gd name="T105" fmla="*/ 123 h 144"/>
                <a:gd name="T106" fmla="*/ 102 w 136"/>
                <a:gd name="T107" fmla="*/ 126 h 144"/>
                <a:gd name="T108" fmla="*/ 99 w 136"/>
                <a:gd name="T109" fmla="*/ 57 h 144"/>
                <a:gd name="T110" fmla="*/ 86 w 136"/>
                <a:gd name="T111" fmla="*/ 64 h 144"/>
                <a:gd name="T112" fmla="*/ 72 w 136"/>
                <a:gd name="T113" fmla="*/ 58 h 144"/>
                <a:gd name="T114" fmla="*/ 69 w 136"/>
                <a:gd name="T115" fmla="*/ 40 h 144"/>
                <a:gd name="T116" fmla="*/ 73 w 136"/>
                <a:gd name="T117" fmla="*/ 22 h 144"/>
                <a:gd name="T118" fmla="*/ 87 w 136"/>
                <a:gd name="T119" fmla="*/ 15 h 144"/>
                <a:gd name="T120" fmla="*/ 100 w 136"/>
                <a:gd name="T121" fmla="*/ 22 h 144"/>
                <a:gd name="T122" fmla="*/ 103 w 136"/>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6" h="144">
                  <a:moveTo>
                    <a:pt x="110" y="0"/>
                  </a:moveTo>
                  <a:cubicBezTo>
                    <a:pt x="106" y="0"/>
                    <a:pt x="101" y="0"/>
                    <a:pt x="96" y="0"/>
                  </a:cubicBezTo>
                  <a:cubicBezTo>
                    <a:pt x="9" y="0"/>
                    <a:pt x="9" y="0"/>
                    <a:pt x="9" y="0"/>
                  </a:cubicBezTo>
                  <a:cubicBezTo>
                    <a:pt x="4" y="0"/>
                    <a:pt x="0" y="5"/>
                    <a:pt x="0" y="10"/>
                  </a:cubicBezTo>
                  <a:cubicBezTo>
                    <a:pt x="0" y="134"/>
                    <a:pt x="0" y="134"/>
                    <a:pt x="0" y="134"/>
                  </a:cubicBezTo>
                  <a:cubicBezTo>
                    <a:pt x="0" y="139"/>
                    <a:pt x="4" y="144"/>
                    <a:pt x="9" y="144"/>
                  </a:cubicBezTo>
                  <a:cubicBezTo>
                    <a:pt x="127" y="144"/>
                    <a:pt x="127" y="144"/>
                    <a:pt x="127" y="144"/>
                  </a:cubicBezTo>
                  <a:cubicBezTo>
                    <a:pt x="132" y="144"/>
                    <a:pt x="136" y="139"/>
                    <a:pt x="136" y="134"/>
                  </a:cubicBezTo>
                  <a:cubicBezTo>
                    <a:pt x="136" y="28"/>
                    <a:pt x="136" y="28"/>
                    <a:pt x="136" y="28"/>
                  </a:cubicBezTo>
                  <a:cubicBezTo>
                    <a:pt x="110" y="28"/>
                    <a:pt x="110" y="28"/>
                    <a:pt x="110" y="28"/>
                  </a:cubicBezTo>
                  <a:cubicBezTo>
                    <a:pt x="110" y="0"/>
                    <a:pt x="110" y="0"/>
                    <a:pt x="110" y="0"/>
                  </a:cubicBezTo>
                  <a:close/>
                  <a:moveTo>
                    <a:pt x="35" y="25"/>
                  </a:moveTo>
                  <a:cubicBezTo>
                    <a:pt x="35" y="25"/>
                    <a:pt x="35" y="25"/>
                    <a:pt x="35" y="24"/>
                  </a:cubicBezTo>
                  <a:cubicBezTo>
                    <a:pt x="35" y="24"/>
                    <a:pt x="35" y="23"/>
                    <a:pt x="36" y="23"/>
                  </a:cubicBezTo>
                  <a:cubicBezTo>
                    <a:pt x="37" y="23"/>
                    <a:pt x="37" y="23"/>
                    <a:pt x="37" y="23"/>
                  </a:cubicBezTo>
                  <a:cubicBezTo>
                    <a:pt x="47" y="16"/>
                    <a:pt x="47" y="16"/>
                    <a:pt x="47" y="16"/>
                  </a:cubicBezTo>
                  <a:cubicBezTo>
                    <a:pt x="47" y="16"/>
                    <a:pt x="47" y="16"/>
                    <a:pt x="48" y="16"/>
                  </a:cubicBezTo>
                  <a:cubicBezTo>
                    <a:pt x="48" y="16"/>
                    <a:pt x="48" y="16"/>
                    <a:pt x="48" y="16"/>
                  </a:cubicBezTo>
                  <a:cubicBezTo>
                    <a:pt x="48" y="16"/>
                    <a:pt x="49" y="16"/>
                    <a:pt x="49" y="16"/>
                  </a:cubicBezTo>
                  <a:cubicBezTo>
                    <a:pt x="50" y="16"/>
                    <a:pt x="51" y="16"/>
                    <a:pt x="51" y="16"/>
                  </a:cubicBezTo>
                  <a:cubicBezTo>
                    <a:pt x="52" y="16"/>
                    <a:pt x="53" y="16"/>
                    <a:pt x="53" y="16"/>
                  </a:cubicBezTo>
                  <a:cubicBezTo>
                    <a:pt x="54" y="16"/>
                    <a:pt x="55" y="16"/>
                    <a:pt x="55" y="16"/>
                  </a:cubicBezTo>
                  <a:cubicBezTo>
                    <a:pt x="55" y="16"/>
                    <a:pt x="55" y="16"/>
                    <a:pt x="55" y="17"/>
                  </a:cubicBezTo>
                  <a:cubicBezTo>
                    <a:pt x="55" y="18"/>
                    <a:pt x="55" y="18"/>
                    <a:pt x="55" y="18"/>
                  </a:cubicBezTo>
                  <a:cubicBezTo>
                    <a:pt x="55" y="57"/>
                    <a:pt x="55" y="57"/>
                    <a:pt x="55" y="57"/>
                  </a:cubicBezTo>
                  <a:cubicBezTo>
                    <a:pt x="63" y="57"/>
                    <a:pt x="63" y="57"/>
                    <a:pt x="63" y="57"/>
                  </a:cubicBezTo>
                  <a:cubicBezTo>
                    <a:pt x="64" y="57"/>
                    <a:pt x="64" y="57"/>
                    <a:pt x="64" y="57"/>
                  </a:cubicBezTo>
                  <a:cubicBezTo>
                    <a:pt x="64" y="57"/>
                    <a:pt x="64" y="57"/>
                    <a:pt x="64" y="57"/>
                  </a:cubicBezTo>
                  <a:cubicBezTo>
                    <a:pt x="64" y="57"/>
                    <a:pt x="64" y="58"/>
                    <a:pt x="64" y="59"/>
                  </a:cubicBezTo>
                  <a:cubicBezTo>
                    <a:pt x="64" y="59"/>
                    <a:pt x="64" y="60"/>
                    <a:pt x="64" y="61"/>
                  </a:cubicBezTo>
                  <a:cubicBezTo>
                    <a:pt x="64" y="61"/>
                    <a:pt x="64" y="62"/>
                    <a:pt x="64" y="63"/>
                  </a:cubicBezTo>
                  <a:cubicBezTo>
                    <a:pt x="64" y="63"/>
                    <a:pt x="64" y="63"/>
                    <a:pt x="64" y="64"/>
                  </a:cubicBezTo>
                  <a:cubicBezTo>
                    <a:pt x="64" y="64"/>
                    <a:pt x="64" y="64"/>
                    <a:pt x="64" y="64"/>
                  </a:cubicBezTo>
                  <a:cubicBezTo>
                    <a:pt x="63" y="64"/>
                    <a:pt x="63" y="64"/>
                    <a:pt x="63" y="64"/>
                  </a:cubicBezTo>
                  <a:cubicBezTo>
                    <a:pt x="37" y="64"/>
                    <a:pt x="37" y="64"/>
                    <a:pt x="37" y="64"/>
                  </a:cubicBezTo>
                  <a:cubicBezTo>
                    <a:pt x="36" y="64"/>
                    <a:pt x="36" y="64"/>
                    <a:pt x="36" y="64"/>
                  </a:cubicBezTo>
                  <a:cubicBezTo>
                    <a:pt x="35" y="64"/>
                    <a:pt x="35" y="64"/>
                    <a:pt x="35" y="64"/>
                  </a:cubicBezTo>
                  <a:cubicBezTo>
                    <a:pt x="35" y="64"/>
                    <a:pt x="35" y="63"/>
                    <a:pt x="35" y="63"/>
                  </a:cubicBezTo>
                  <a:cubicBezTo>
                    <a:pt x="35" y="62"/>
                    <a:pt x="35" y="61"/>
                    <a:pt x="35" y="61"/>
                  </a:cubicBezTo>
                  <a:cubicBezTo>
                    <a:pt x="35" y="60"/>
                    <a:pt x="35" y="59"/>
                    <a:pt x="35" y="59"/>
                  </a:cubicBezTo>
                  <a:cubicBezTo>
                    <a:pt x="35" y="58"/>
                    <a:pt x="35" y="58"/>
                    <a:pt x="35" y="57"/>
                  </a:cubicBezTo>
                  <a:cubicBezTo>
                    <a:pt x="35" y="57"/>
                    <a:pt x="35" y="57"/>
                    <a:pt x="36" y="57"/>
                  </a:cubicBezTo>
                  <a:cubicBezTo>
                    <a:pt x="37" y="57"/>
                    <a:pt x="37" y="57"/>
                    <a:pt x="37" y="57"/>
                  </a:cubicBezTo>
                  <a:cubicBezTo>
                    <a:pt x="46" y="57"/>
                    <a:pt x="46" y="57"/>
                    <a:pt x="46" y="57"/>
                  </a:cubicBezTo>
                  <a:cubicBezTo>
                    <a:pt x="46" y="26"/>
                    <a:pt x="46" y="26"/>
                    <a:pt x="46" y="26"/>
                  </a:cubicBezTo>
                  <a:cubicBezTo>
                    <a:pt x="38" y="31"/>
                    <a:pt x="38" y="31"/>
                    <a:pt x="38" y="31"/>
                  </a:cubicBezTo>
                  <a:cubicBezTo>
                    <a:pt x="37" y="31"/>
                    <a:pt x="37" y="31"/>
                    <a:pt x="37" y="31"/>
                  </a:cubicBezTo>
                  <a:cubicBezTo>
                    <a:pt x="36" y="31"/>
                    <a:pt x="36" y="31"/>
                    <a:pt x="36" y="31"/>
                  </a:cubicBezTo>
                  <a:cubicBezTo>
                    <a:pt x="36" y="31"/>
                    <a:pt x="35" y="31"/>
                    <a:pt x="35" y="30"/>
                  </a:cubicBezTo>
                  <a:cubicBezTo>
                    <a:pt x="35" y="29"/>
                    <a:pt x="35" y="29"/>
                    <a:pt x="35" y="28"/>
                  </a:cubicBezTo>
                  <a:cubicBezTo>
                    <a:pt x="35" y="26"/>
                    <a:pt x="35" y="25"/>
                    <a:pt x="35" y="25"/>
                  </a:cubicBezTo>
                  <a:close/>
                  <a:moveTo>
                    <a:pt x="65" y="114"/>
                  </a:moveTo>
                  <a:cubicBezTo>
                    <a:pt x="64" y="118"/>
                    <a:pt x="64" y="120"/>
                    <a:pt x="62" y="122"/>
                  </a:cubicBezTo>
                  <a:cubicBezTo>
                    <a:pt x="60" y="124"/>
                    <a:pt x="58" y="126"/>
                    <a:pt x="56" y="127"/>
                  </a:cubicBezTo>
                  <a:cubicBezTo>
                    <a:pt x="55" y="128"/>
                    <a:pt x="51" y="129"/>
                    <a:pt x="48" y="129"/>
                  </a:cubicBezTo>
                  <a:cubicBezTo>
                    <a:pt x="45" y="129"/>
                    <a:pt x="42" y="128"/>
                    <a:pt x="40" y="127"/>
                  </a:cubicBezTo>
                  <a:cubicBezTo>
                    <a:pt x="38" y="126"/>
                    <a:pt x="36" y="125"/>
                    <a:pt x="35" y="123"/>
                  </a:cubicBezTo>
                  <a:cubicBezTo>
                    <a:pt x="33" y="121"/>
                    <a:pt x="33" y="118"/>
                    <a:pt x="32" y="115"/>
                  </a:cubicBezTo>
                  <a:cubicBezTo>
                    <a:pt x="32" y="112"/>
                    <a:pt x="32" y="109"/>
                    <a:pt x="32" y="105"/>
                  </a:cubicBezTo>
                  <a:cubicBezTo>
                    <a:pt x="32" y="101"/>
                    <a:pt x="32" y="98"/>
                    <a:pt x="32" y="95"/>
                  </a:cubicBezTo>
                  <a:cubicBezTo>
                    <a:pt x="33" y="91"/>
                    <a:pt x="34" y="89"/>
                    <a:pt x="35" y="87"/>
                  </a:cubicBezTo>
                  <a:cubicBezTo>
                    <a:pt x="37" y="85"/>
                    <a:pt x="39" y="83"/>
                    <a:pt x="40" y="82"/>
                  </a:cubicBezTo>
                  <a:cubicBezTo>
                    <a:pt x="42" y="80"/>
                    <a:pt x="46" y="80"/>
                    <a:pt x="49" y="80"/>
                  </a:cubicBezTo>
                  <a:cubicBezTo>
                    <a:pt x="52" y="80"/>
                    <a:pt x="55" y="80"/>
                    <a:pt x="57" y="82"/>
                  </a:cubicBezTo>
                  <a:cubicBezTo>
                    <a:pt x="59" y="83"/>
                    <a:pt x="61" y="84"/>
                    <a:pt x="62" y="86"/>
                  </a:cubicBezTo>
                  <a:cubicBezTo>
                    <a:pt x="64" y="88"/>
                    <a:pt x="64" y="91"/>
                    <a:pt x="65" y="94"/>
                  </a:cubicBezTo>
                  <a:cubicBezTo>
                    <a:pt x="65" y="97"/>
                    <a:pt x="65" y="100"/>
                    <a:pt x="65" y="104"/>
                  </a:cubicBezTo>
                  <a:cubicBezTo>
                    <a:pt x="66" y="108"/>
                    <a:pt x="65" y="111"/>
                    <a:pt x="65" y="114"/>
                  </a:cubicBezTo>
                  <a:close/>
                  <a:moveTo>
                    <a:pt x="102" y="126"/>
                  </a:moveTo>
                  <a:cubicBezTo>
                    <a:pt x="102" y="127"/>
                    <a:pt x="102" y="127"/>
                    <a:pt x="102" y="127"/>
                  </a:cubicBezTo>
                  <a:cubicBezTo>
                    <a:pt x="102" y="127"/>
                    <a:pt x="102" y="128"/>
                    <a:pt x="101" y="128"/>
                  </a:cubicBezTo>
                  <a:cubicBezTo>
                    <a:pt x="101" y="128"/>
                    <a:pt x="101" y="128"/>
                    <a:pt x="101" y="128"/>
                  </a:cubicBezTo>
                  <a:cubicBezTo>
                    <a:pt x="74" y="128"/>
                    <a:pt x="74" y="128"/>
                    <a:pt x="74" y="128"/>
                  </a:cubicBezTo>
                  <a:cubicBezTo>
                    <a:pt x="74" y="128"/>
                    <a:pt x="74" y="128"/>
                    <a:pt x="74" y="128"/>
                  </a:cubicBezTo>
                  <a:cubicBezTo>
                    <a:pt x="73" y="127"/>
                    <a:pt x="73" y="127"/>
                    <a:pt x="73" y="127"/>
                  </a:cubicBezTo>
                  <a:cubicBezTo>
                    <a:pt x="73" y="127"/>
                    <a:pt x="73" y="127"/>
                    <a:pt x="73" y="126"/>
                  </a:cubicBezTo>
                  <a:cubicBezTo>
                    <a:pt x="73" y="125"/>
                    <a:pt x="73" y="125"/>
                    <a:pt x="73" y="124"/>
                  </a:cubicBezTo>
                  <a:cubicBezTo>
                    <a:pt x="73" y="123"/>
                    <a:pt x="73" y="123"/>
                    <a:pt x="73" y="122"/>
                  </a:cubicBezTo>
                  <a:cubicBezTo>
                    <a:pt x="73" y="121"/>
                    <a:pt x="73" y="121"/>
                    <a:pt x="73" y="121"/>
                  </a:cubicBezTo>
                  <a:cubicBezTo>
                    <a:pt x="73" y="121"/>
                    <a:pt x="73" y="120"/>
                    <a:pt x="74" y="120"/>
                  </a:cubicBezTo>
                  <a:cubicBezTo>
                    <a:pt x="74" y="120"/>
                    <a:pt x="74" y="120"/>
                    <a:pt x="74" y="120"/>
                  </a:cubicBezTo>
                  <a:cubicBezTo>
                    <a:pt x="83" y="120"/>
                    <a:pt x="83" y="120"/>
                    <a:pt x="83" y="120"/>
                  </a:cubicBezTo>
                  <a:cubicBezTo>
                    <a:pt x="83" y="89"/>
                    <a:pt x="83" y="89"/>
                    <a:pt x="83" y="89"/>
                  </a:cubicBezTo>
                  <a:cubicBezTo>
                    <a:pt x="76" y="94"/>
                    <a:pt x="76" y="94"/>
                    <a:pt x="76" y="94"/>
                  </a:cubicBezTo>
                  <a:cubicBezTo>
                    <a:pt x="75" y="94"/>
                    <a:pt x="74" y="95"/>
                    <a:pt x="74" y="95"/>
                  </a:cubicBezTo>
                  <a:cubicBezTo>
                    <a:pt x="74" y="95"/>
                    <a:pt x="74" y="95"/>
                    <a:pt x="74" y="95"/>
                  </a:cubicBezTo>
                  <a:cubicBezTo>
                    <a:pt x="74" y="95"/>
                    <a:pt x="73" y="94"/>
                    <a:pt x="73" y="93"/>
                  </a:cubicBezTo>
                  <a:cubicBezTo>
                    <a:pt x="73" y="93"/>
                    <a:pt x="73" y="92"/>
                    <a:pt x="73" y="91"/>
                  </a:cubicBezTo>
                  <a:cubicBezTo>
                    <a:pt x="73" y="91"/>
                    <a:pt x="73" y="90"/>
                    <a:pt x="73" y="90"/>
                  </a:cubicBezTo>
                  <a:cubicBezTo>
                    <a:pt x="73" y="89"/>
                    <a:pt x="73" y="89"/>
                    <a:pt x="73" y="89"/>
                  </a:cubicBezTo>
                  <a:cubicBezTo>
                    <a:pt x="73" y="89"/>
                    <a:pt x="73" y="88"/>
                    <a:pt x="74" y="88"/>
                  </a:cubicBezTo>
                  <a:cubicBezTo>
                    <a:pt x="74" y="87"/>
                    <a:pt x="74" y="87"/>
                    <a:pt x="74" y="87"/>
                  </a:cubicBezTo>
                  <a:cubicBezTo>
                    <a:pt x="85" y="81"/>
                    <a:pt x="85" y="81"/>
                    <a:pt x="85" y="81"/>
                  </a:cubicBezTo>
                  <a:cubicBezTo>
                    <a:pt x="85" y="81"/>
                    <a:pt x="85" y="81"/>
                    <a:pt x="85" y="81"/>
                  </a:cubicBezTo>
                  <a:cubicBezTo>
                    <a:pt x="86" y="81"/>
                    <a:pt x="86" y="81"/>
                    <a:pt x="86" y="81"/>
                  </a:cubicBezTo>
                  <a:cubicBezTo>
                    <a:pt x="86" y="81"/>
                    <a:pt x="87" y="81"/>
                    <a:pt x="87" y="81"/>
                  </a:cubicBezTo>
                  <a:cubicBezTo>
                    <a:pt x="88" y="81"/>
                    <a:pt x="88" y="81"/>
                    <a:pt x="89" y="81"/>
                  </a:cubicBezTo>
                  <a:cubicBezTo>
                    <a:pt x="90" y="81"/>
                    <a:pt x="91" y="81"/>
                    <a:pt x="91" y="81"/>
                  </a:cubicBezTo>
                  <a:cubicBezTo>
                    <a:pt x="92" y="81"/>
                    <a:pt x="92" y="81"/>
                    <a:pt x="92" y="81"/>
                  </a:cubicBezTo>
                  <a:cubicBezTo>
                    <a:pt x="92" y="81"/>
                    <a:pt x="93" y="81"/>
                    <a:pt x="93" y="82"/>
                  </a:cubicBezTo>
                  <a:cubicBezTo>
                    <a:pt x="93" y="82"/>
                    <a:pt x="93" y="82"/>
                    <a:pt x="93" y="82"/>
                  </a:cubicBezTo>
                  <a:cubicBezTo>
                    <a:pt x="93" y="121"/>
                    <a:pt x="93" y="121"/>
                    <a:pt x="93" y="121"/>
                  </a:cubicBezTo>
                  <a:cubicBezTo>
                    <a:pt x="101" y="121"/>
                    <a:pt x="101" y="121"/>
                    <a:pt x="101" y="121"/>
                  </a:cubicBezTo>
                  <a:cubicBezTo>
                    <a:pt x="101" y="121"/>
                    <a:pt x="101" y="121"/>
                    <a:pt x="101" y="121"/>
                  </a:cubicBezTo>
                  <a:cubicBezTo>
                    <a:pt x="102" y="122"/>
                    <a:pt x="102" y="122"/>
                    <a:pt x="102" y="122"/>
                  </a:cubicBezTo>
                  <a:cubicBezTo>
                    <a:pt x="102" y="122"/>
                    <a:pt x="102" y="123"/>
                    <a:pt x="102" y="123"/>
                  </a:cubicBezTo>
                  <a:cubicBezTo>
                    <a:pt x="102" y="124"/>
                    <a:pt x="102" y="125"/>
                    <a:pt x="102" y="125"/>
                  </a:cubicBezTo>
                  <a:cubicBezTo>
                    <a:pt x="103" y="125"/>
                    <a:pt x="103" y="126"/>
                    <a:pt x="102" y="126"/>
                  </a:cubicBezTo>
                  <a:close/>
                  <a:moveTo>
                    <a:pt x="103" y="50"/>
                  </a:moveTo>
                  <a:cubicBezTo>
                    <a:pt x="102" y="53"/>
                    <a:pt x="101" y="55"/>
                    <a:pt x="99" y="57"/>
                  </a:cubicBezTo>
                  <a:cubicBezTo>
                    <a:pt x="98" y="59"/>
                    <a:pt x="96" y="61"/>
                    <a:pt x="94" y="63"/>
                  </a:cubicBezTo>
                  <a:cubicBezTo>
                    <a:pt x="92" y="64"/>
                    <a:pt x="89" y="64"/>
                    <a:pt x="86" y="64"/>
                  </a:cubicBezTo>
                  <a:cubicBezTo>
                    <a:pt x="83" y="64"/>
                    <a:pt x="80" y="64"/>
                    <a:pt x="78" y="63"/>
                  </a:cubicBezTo>
                  <a:cubicBezTo>
                    <a:pt x="76" y="61"/>
                    <a:pt x="74" y="60"/>
                    <a:pt x="72" y="58"/>
                  </a:cubicBezTo>
                  <a:cubicBezTo>
                    <a:pt x="71" y="56"/>
                    <a:pt x="71" y="54"/>
                    <a:pt x="70" y="50"/>
                  </a:cubicBezTo>
                  <a:cubicBezTo>
                    <a:pt x="69" y="47"/>
                    <a:pt x="69" y="44"/>
                    <a:pt x="69" y="40"/>
                  </a:cubicBezTo>
                  <a:cubicBezTo>
                    <a:pt x="69" y="36"/>
                    <a:pt x="69" y="33"/>
                    <a:pt x="70" y="30"/>
                  </a:cubicBezTo>
                  <a:cubicBezTo>
                    <a:pt x="71" y="27"/>
                    <a:pt x="72" y="24"/>
                    <a:pt x="73" y="22"/>
                  </a:cubicBezTo>
                  <a:cubicBezTo>
                    <a:pt x="74" y="20"/>
                    <a:pt x="76" y="18"/>
                    <a:pt x="78" y="17"/>
                  </a:cubicBezTo>
                  <a:cubicBezTo>
                    <a:pt x="80" y="16"/>
                    <a:pt x="83" y="15"/>
                    <a:pt x="87" y="15"/>
                  </a:cubicBezTo>
                  <a:cubicBezTo>
                    <a:pt x="90" y="15"/>
                    <a:pt x="92" y="16"/>
                    <a:pt x="95" y="17"/>
                  </a:cubicBezTo>
                  <a:cubicBezTo>
                    <a:pt x="97" y="18"/>
                    <a:pt x="99" y="20"/>
                    <a:pt x="100" y="22"/>
                  </a:cubicBezTo>
                  <a:cubicBezTo>
                    <a:pt x="101" y="23"/>
                    <a:pt x="102" y="26"/>
                    <a:pt x="103" y="29"/>
                  </a:cubicBezTo>
                  <a:cubicBezTo>
                    <a:pt x="103" y="32"/>
                    <a:pt x="103" y="36"/>
                    <a:pt x="103" y="39"/>
                  </a:cubicBezTo>
                  <a:cubicBezTo>
                    <a:pt x="104" y="43"/>
                    <a:pt x="103" y="47"/>
                    <a:pt x="103" y="5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8" name="Rectangle 197">
              <a:extLst>
                <a:ext uri="{FF2B5EF4-FFF2-40B4-BE49-F238E27FC236}">
                  <a16:creationId xmlns:a16="http://schemas.microsoft.com/office/drawing/2014/main" id="{2D276993-1729-4291-9760-8E6A84264BAE}"/>
                </a:ext>
              </a:extLst>
            </p:cNvPr>
            <p:cNvSpPr>
              <a:spLocks noChangeArrowheads="1"/>
            </p:cNvSpPr>
            <p:nvPr/>
          </p:nvSpPr>
          <p:spPr bwMode="auto">
            <a:xfrm>
              <a:off x="2387597" y="6069791"/>
              <a:ext cx="1582163"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File added to </a:t>
              </a:r>
              <a:b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br>
              <a: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Blob Storage</a:t>
              </a:r>
            </a:p>
          </p:txBody>
        </p:sp>
      </p:grpSp>
      <p:grpSp>
        <p:nvGrpSpPr>
          <p:cNvPr id="6" name="Group 5">
            <a:extLst>
              <a:ext uri="{FF2B5EF4-FFF2-40B4-BE49-F238E27FC236}">
                <a16:creationId xmlns:a16="http://schemas.microsoft.com/office/drawing/2014/main" id="{AFE43FE4-62AF-4BDA-8D2D-51C8A841611C}"/>
              </a:ext>
            </a:extLst>
          </p:cNvPr>
          <p:cNvGrpSpPr/>
          <p:nvPr/>
        </p:nvGrpSpPr>
        <p:grpSpPr>
          <a:xfrm>
            <a:off x="4551213" y="1013872"/>
            <a:ext cx="4196814" cy="2008606"/>
            <a:chOff x="4468784" y="1334229"/>
            <a:chExt cx="4114898" cy="1969400"/>
          </a:xfrm>
        </p:grpSpPr>
        <p:sp>
          <p:nvSpPr>
            <p:cNvPr id="65" name="Freeform 99">
              <a:extLst>
                <a:ext uri="{FF2B5EF4-FFF2-40B4-BE49-F238E27FC236}">
                  <a16:creationId xmlns:a16="http://schemas.microsoft.com/office/drawing/2014/main" id="{FA1E5D88-9FE0-4B84-B89A-64FE19355F29}"/>
                </a:ext>
              </a:extLst>
            </p:cNvPr>
            <p:cNvSpPr>
              <a:spLocks noEditPoints="1"/>
            </p:cNvSpPr>
            <p:nvPr/>
          </p:nvSpPr>
          <p:spPr bwMode="auto">
            <a:xfrm>
              <a:off x="8185270" y="2124301"/>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1 w 187"/>
                <a:gd name="T21" fmla="*/ 19 h 19"/>
                <a:gd name="T22" fmla="*/ 149 w 187"/>
                <a:gd name="T23" fmla="*/ 19 h 19"/>
                <a:gd name="T24" fmla="*/ 149 w 187"/>
                <a:gd name="T25" fmla="*/ 0 h 19"/>
                <a:gd name="T26" fmla="*/ 111 w 187"/>
                <a:gd name="T27" fmla="*/ 0 h 19"/>
                <a:gd name="T28" fmla="*/ 111 w 187"/>
                <a:gd name="T29" fmla="*/ 19 h 19"/>
                <a:gd name="T30" fmla="*/ 111 w 187"/>
                <a:gd name="T31" fmla="*/ 19 h 19"/>
                <a:gd name="T32" fmla="*/ 111 w 187"/>
                <a:gd name="T33" fmla="*/ 19 h 19"/>
                <a:gd name="T34" fmla="*/ 111 w 187"/>
                <a:gd name="T35" fmla="*/ 0 h 19"/>
                <a:gd name="T36" fmla="*/ 111 w 187"/>
                <a:gd name="T37" fmla="*/ 0 h 19"/>
                <a:gd name="T38" fmla="*/ 111 w 187"/>
                <a:gd name="T39" fmla="*/ 19 h 19"/>
                <a:gd name="T40" fmla="*/ 57 w 187"/>
                <a:gd name="T41" fmla="*/ 19 h 19"/>
                <a:gd name="T42" fmla="*/ 92 w 187"/>
                <a:gd name="T43" fmla="*/ 19 h 19"/>
                <a:gd name="T44" fmla="*/ 92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1" y="19"/>
                  </a:moveTo>
                  <a:lnTo>
                    <a:pt x="149" y="19"/>
                  </a:lnTo>
                  <a:lnTo>
                    <a:pt x="149" y="0"/>
                  </a:lnTo>
                  <a:lnTo>
                    <a:pt x="111" y="0"/>
                  </a:lnTo>
                  <a:lnTo>
                    <a:pt x="111" y="19"/>
                  </a:lnTo>
                  <a:close/>
                  <a:moveTo>
                    <a:pt x="111" y="19"/>
                  </a:moveTo>
                  <a:lnTo>
                    <a:pt x="111" y="19"/>
                  </a:lnTo>
                  <a:lnTo>
                    <a:pt x="111" y="0"/>
                  </a:lnTo>
                  <a:lnTo>
                    <a:pt x="111" y="0"/>
                  </a:lnTo>
                  <a:lnTo>
                    <a:pt x="111" y="19"/>
                  </a:lnTo>
                  <a:close/>
                  <a:moveTo>
                    <a:pt x="57" y="19"/>
                  </a:moveTo>
                  <a:lnTo>
                    <a:pt x="92" y="19"/>
                  </a:lnTo>
                  <a:lnTo>
                    <a:pt x="92"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6" name="Freeform 100">
              <a:extLst>
                <a:ext uri="{FF2B5EF4-FFF2-40B4-BE49-F238E27FC236}">
                  <a16:creationId xmlns:a16="http://schemas.microsoft.com/office/drawing/2014/main" id="{15EE5F5B-9517-4940-BAC8-B303EF0EE06B}"/>
                </a:ext>
              </a:extLst>
            </p:cNvPr>
            <p:cNvSpPr>
              <a:spLocks/>
            </p:cNvSpPr>
            <p:nvPr/>
          </p:nvSpPr>
          <p:spPr bwMode="auto">
            <a:xfrm>
              <a:off x="8454509" y="2065162"/>
              <a:ext cx="129173" cy="147848"/>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8" name="Freeform 23">
              <a:extLst>
                <a:ext uri="{FF2B5EF4-FFF2-40B4-BE49-F238E27FC236}">
                  <a16:creationId xmlns:a16="http://schemas.microsoft.com/office/drawing/2014/main" id="{81FFE87D-3E44-4650-A536-1473EE809C05}"/>
                </a:ext>
              </a:extLst>
            </p:cNvPr>
            <p:cNvSpPr>
              <a:spLocks/>
            </p:cNvSpPr>
            <p:nvPr/>
          </p:nvSpPr>
          <p:spPr bwMode="auto">
            <a:xfrm>
              <a:off x="5790077" y="1874263"/>
              <a:ext cx="1104968" cy="776590"/>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9" name="Freeform 24">
              <a:extLst>
                <a:ext uri="{FF2B5EF4-FFF2-40B4-BE49-F238E27FC236}">
                  <a16:creationId xmlns:a16="http://schemas.microsoft.com/office/drawing/2014/main" id="{698F8BF4-51FA-4BEB-A0F6-6FA61DBB5ECA}"/>
                </a:ext>
              </a:extLst>
            </p:cNvPr>
            <p:cNvSpPr>
              <a:spLocks/>
            </p:cNvSpPr>
            <p:nvPr/>
          </p:nvSpPr>
          <p:spPr bwMode="auto">
            <a:xfrm>
              <a:off x="5790077" y="1703071"/>
              <a:ext cx="1104968" cy="171192"/>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0" name="Rectangle 25">
              <a:extLst>
                <a:ext uri="{FF2B5EF4-FFF2-40B4-BE49-F238E27FC236}">
                  <a16:creationId xmlns:a16="http://schemas.microsoft.com/office/drawing/2014/main" id="{A413F35D-DA59-488C-889B-4DB0DCA7B731}"/>
                </a:ext>
              </a:extLst>
            </p:cNvPr>
            <p:cNvSpPr>
              <a:spLocks noChangeArrowheads="1"/>
            </p:cNvSpPr>
            <p:nvPr/>
          </p:nvSpPr>
          <p:spPr bwMode="auto">
            <a:xfrm>
              <a:off x="6205607" y="194429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1" name="Rectangle 26">
              <a:extLst>
                <a:ext uri="{FF2B5EF4-FFF2-40B4-BE49-F238E27FC236}">
                  <a16:creationId xmlns:a16="http://schemas.microsoft.com/office/drawing/2014/main" id="{376504FB-A558-45D7-8EAB-69D451857640}"/>
                </a:ext>
              </a:extLst>
            </p:cNvPr>
            <p:cNvSpPr>
              <a:spLocks noChangeArrowheads="1"/>
            </p:cNvSpPr>
            <p:nvPr/>
          </p:nvSpPr>
          <p:spPr bwMode="auto">
            <a:xfrm>
              <a:off x="6205607" y="194429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2" name="Rectangle 27">
              <a:extLst>
                <a:ext uri="{FF2B5EF4-FFF2-40B4-BE49-F238E27FC236}">
                  <a16:creationId xmlns:a16="http://schemas.microsoft.com/office/drawing/2014/main" id="{CAD91FE7-249C-433B-BE7D-11E17835A67F}"/>
                </a:ext>
              </a:extLst>
            </p:cNvPr>
            <p:cNvSpPr>
              <a:spLocks noChangeArrowheads="1"/>
            </p:cNvSpPr>
            <p:nvPr/>
          </p:nvSpPr>
          <p:spPr bwMode="auto">
            <a:xfrm>
              <a:off x="6205607" y="2173071"/>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3" name="Rectangle 28">
              <a:extLst>
                <a:ext uri="{FF2B5EF4-FFF2-40B4-BE49-F238E27FC236}">
                  <a16:creationId xmlns:a16="http://schemas.microsoft.com/office/drawing/2014/main" id="{7E475A32-D78A-474D-8443-BABA8A1EF0D0}"/>
                </a:ext>
              </a:extLst>
            </p:cNvPr>
            <p:cNvSpPr>
              <a:spLocks noChangeArrowheads="1"/>
            </p:cNvSpPr>
            <p:nvPr/>
          </p:nvSpPr>
          <p:spPr bwMode="auto">
            <a:xfrm>
              <a:off x="6205607" y="2173071"/>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4" name="Rectangle 29">
              <a:extLst>
                <a:ext uri="{FF2B5EF4-FFF2-40B4-BE49-F238E27FC236}">
                  <a16:creationId xmlns:a16="http://schemas.microsoft.com/office/drawing/2014/main" id="{3E87277E-171B-40CF-B47F-867203ABC739}"/>
                </a:ext>
              </a:extLst>
            </p:cNvPr>
            <p:cNvSpPr>
              <a:spLocks noChangeArrowheads="1"/>
            </p:cNvSpPr>
            <p:nvPr/>
          </p:nvSpPr>
          <p:spPr bwMode="auto">
            <a:xfrm>
              <a:off x="6537098" y="2173071"/>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5" name="Rectangle 30">
              <a:extLst>
                <a:ext uri="{FF2B5EF4-FFF2-40B4-BE49-F238E27FC236}">
                  <a16:creationId xmlns:a16="http://schemas.microsoft.com/office/drawing/2014/main" id="{3EAC9038-B1DE-48FC-B759-BD7CA517F855}"/>
                </a:ext>
              </a:extLst>
            </p:cNvPr>
            <p:cNvSpPr>
              <a:spLocks noChangeArrowheads="1"/>
            </p:cNvSpPr>
            <p:nvPr/>
          </p:nvSpPr>
          <p:spPr bwMode="auto">
            <a:xfrm>
              <a:off x="6537098" y="194429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6" name="Rectangle 31">
              <a:extLst>
                <a:ext uri="{FF2B5EF4-FFF2-40B4-BE49-F238E27FC236}">
                  <a16:creationId xmlns:a16="http://schemas.microsoft.com/office/drawing/2014/main" id="{D88D5653-46CC-4AA8-A895-B7CEA38E948B}"/>
                </a:ext>
              </a:extLst>
            </p:cNvPr>
            <p:cNvSpPr>
              <a:spLocks noChangeArrowheads="1"/>
            </p:cNvSpPr>
            <p:nvPr/>
          </p:nvSpPr>
          <p:spPr bwMode="auto">
            <a:xfrm>
              <a:off x="5875673" y="1944296"/>
              <a:ext cx="275464"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7" name="Rectangle 32">
              <a:extLst>
                <a:ext uri="{FF2B5EF4-FFF2-40B4-BE49-F238E27FC236}">
                  <a16:creationId xmlns:a16="http://schemas.microsoft.com/office/drawing/2014/main" id="{C5FBB4C0-9258-4480-8F21-58A356C70263}"/>
                </a:ext>
              </a:extLst>
            </p:cNvPr>
            <p:cNvSpPr>
              <a:spLocks noChangeArrowheads="1"/>
            </p:cNvSpPr>
            <p:nvPr/>
          </p:nvSpPr>
          <p:spPr bwMode="auto">
            <a:xfrm>
              <a:off x="5875673" y="1944296"/>
              <a:ext cx="275464"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8" name="Rectangle 33">
              <a:extLst>
                <a:ext uri="{FF2B5EF4-FFF2-40B4-BE49-F238E27FC236}">
                  <a16:creationId xmlns:a16="http://schemas.microsoft.com/office/drawing/2014/main" id="{61586404-DAE6-4049-AA6E-A834D146EDE4}"/>
                </a:ext>
              </a:extLst>
            </p:cNvPr>
            <p:cNvSpPr>
              <a:spLocks noChangeArrowheads="1"/>
            </p:cNvSpPr>
            <p:nvPr/>
          </p:nvSpPr>
          <p:spPr bwMode="auto">
            <a:xfrm>
              <a:off x="5875673" y="2173071"/>
              <a:ext cx="275464"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9" name="Rectangle 34">
              <a:extLst>
                <a:ext uri="{FF2B5EF4-FFF2-40B4-BE49-F238E27FC236}">
                  <a16:creationId xmlns:a16="http://schemas.microsoft.com/office/drawing/2014/main" id="{D265FEAF-90DB-4CD3-92BC-0B575FC96777}"/>
                </a:ext>
              </a:extLst>
            </p:cNvPr>
            <p:cNvSpPr>
              <a:spLocks noChangeArrowheads="1"/>
            </p:cNvSpPr>
            <p:nvPr/>
          </p:nvSpPr>
          <p:spPr bwMode="auto">
            <a:xfrm>
              <a:off x="5875673" y="2173071"/>
              <a:ext cx="275464"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0" name="Rectangle 35">
              <a:extLst>
                <a:ext uri="{FF2B5EF4-FFF2-40B4-BE49-F238E27FC236}">
                  <a16:creationId xmlns:a16="http://schemas.microsoft.com/office/drawing/2014/main" id="{E9C48A89-DA2A-4ED3-8DEF-359B39571693}"/>
                </a:ext>
              </a:extLst>
            </p:cNvPr>
            <p:cNvSpPr>
              <a:spLocks noChangeArrowheads="1"/>
            </p:cNvSpPr>
            <p:nvPr/>
          </p:nvSpPr>
          <p:spPr bwMode="auto">
            <a:xfrm>
              <a:off x="5875673" y="2398733"/>
              <a:ext cx="275464"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1" name="Rectangle 36">
              <a:extLst>
                <a:ext uri="{FF2B5EF4-FFF2-40B4-BE49-F238E27FC236}">
                  <a16:creationId xmlns:a16="http://schemas.microsoft.com/office/drawing/2014/main" id="{275DCD31-271D-46CC-9CE3-D4343CF67508}"/>
                </a:ext>
              </a:extLst>
            </p:cNvPr>
            <p:cNvSpPr>
              <a:spLocks noChangeArrowheads="1"/>
            </p:cNvSpPr>
            <p:nvPr/>
          </p:nvSpPr>
          <p:spPr bwMode="auto">
            <a:xfrm>
              <a:off x="5875673" y="2398733"/>
              <a:ext cx="275464"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2" name="Rectangle 37">
              <a:extLst>
                <a:ext uri="{FF2B5EF4-FFF2-40B4-BE49-F238E27FC236}">
                  <a16:creationId xmlns:a16="http://schemas.microsoft.com/office/drawing/2014/main" id="{62323301-ACBD-44B3-B1B4-B5D6FB582D0B}"/>
                </a:ext>
              </a:extLst>
            </p:cNvPr>
            <p:cNvSpPr>
              <a:spLocks noChangeArrowheads="1"/>
            </p:cNvSpPr>
            <p:nvPr/>
          </p:nvSpPr>
          <p:spPr bwMode="auto">
            <a:xfrm>
              <a:off x="6205607" y="2398733"/>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3" name="Rectangle 38">
              <a:extLst>
                <a:ext uri="{FF2B5EF4-FFF2-40B4-BE49-F238E27FC236}">
                  <a16:creationId xmlns:a16="http://schemas.microsoft.com/office/drawing/2014/main" id="{8E359C17-B3AB-4A5A-B08C-32187E7B91C8}"/>
                </a:ext>
              </a:extLst>
            </p:cNvPr>
            <p:cNvSpPr>
              <a:spLocks noChangeArrowheads="1"/>
            </p:cNvSpPr>
            <p:nvPr/>
          </p:nvSpPr>
          <p:spPr bwMode="auto">
            <a:xfrm>
              <a:off x="6537098" y="2398733"/>
              <a:ext cx="277020" cy="171192"/>
            </a:xfrm>
            <a:prstGeom prst="rect">
              <a:avLst/>
            </a:prstGeom>
            <a:solidFill>
              <a:srgbClr val="D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4" name="Freeform 39">
              <a:extLst>
                <a:ext uri="{FF2B5EF4-FFF2-40B4-BE49-F238E27FC236}">
                  <a16:creationId xmlns:a16="http://schemas.microsoft.com/office/drawing/2014/main" id="{B437A245-E845-4A21-A351-27AB8DF6D93B}"/>
                </a:ext>
              </a:extLst>
            </p:cNvPr>
            <p:cNvSpPr>
              <a:spLocks/>
            </p:cNvSpPr>
            <p:nvPr/>
          </p:nvSpPr>
          <p:spPr bwMode="auto">
            <a:xfrm>
              <a:off x="5790077" y="1874263"/>
              <a:ext cx="806160" cy="776590"/>
            </a:xfrm>
            <a:custGeom>
              <a:avLst/>
              <a:gdLst>
                <a:gd name="T0" fmla="*/ 219 w 219"/>
                <a:gd name="T1" fmla="*/ 0 h 210"/>
                <a:gd name="T2" fmla="*/ 49 w 219"/>
                <a:gd name="T3" fmla="*/ 0 h 210"/>
                <a:gd name="T4" fmla="*/ 61 w 219"/>
                <a:gd name="T5" fmla="*/ 15 h 210"/>
                <a:gd name="T6" fmla="*/ 64 w 219"/>
                <a:gd name="T7" fmla="*/ 19 h 210"/>
                <a:gd name="T8" fmla="*/ 98 w 219"/>
                <a:gd name="T9" fmla="*/ 19 h 210"/>
                <a:gd name="T10" fmla="*/ 98 w 219"/>
                <a:gd name="T11" fmla="*/ 65 h 210"/>
                <a:gd name="T12" fmla="*/ 71 w 219"/>
                <a:gd name="T13" fmla="*/ 65 h 210"/>
                <a:gd name="T14" fmla="*/ 70 w 219"/>
                <a:gd name="T15" fmla="*/ 71 h 210"/>
                <a:gd name="T16" fmla="*/ 67 w 219"/>
                <a:gd name="T17" fmla="*/ 81 h 210"/>
                <a:gd name="T18" fmla="*/ 98 w 219"/>
                <a:gd name="T19" fmla="*/ 81 h 210"/>
                <a:gd name="T20" fmla="*/ 98 w 219"/>
                <a:gd name="T21" fmla="*/ 127 h 210"/>
                <a:gd name="T22" fmla="*/ 23 w 219"/>
                <a:gd name="T23" fmla="*/ 127 h 210"/>
                <a:gd name="T24" fmla="*/ 23 w 219"/>
                <a:gd name="T25" fmla="*/ 123 h 210"/>
                <a:gd name="T26" fmla="*/ 0 w 219"/>
                <a:gd name="T27" fmla="*/ 127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19" y="0"/>
                  </a:moveTo>
                  <a:cubicBezTo>
                    <a:pt x="49" y="0"/>
                    <a:pt x="49" y="0"/>
                    <a:pt x="49" y="0"/>
                  </a:cubicBezTo>
                  <a:cubicBezTo>
                    <a:pt x="53" y="4"/>
                    <a:pt x="58" y="10"/>
                    <a:pt x="61" y="15"/>
                  </a:cubicBezTo>
                  <a:cubicBezTo>
                    <a:pt x="62" y="17"/>
                    <a:pt x="63" y="18"/>
                    <a:pt x="64" y="19"/>
                  </a:cubicBezTo>
                  <a:cubicBezTo>
                    <a:pt x="98" y="19"/>
                    <a:pt x="98" y="19"/>
                    <a:pt x="98" y="19"/>
                  </a:cubicBezTo>
                  <a:cubicBezTo>
                    <a:pt x="98" y="65"/>
                    <a:pt x="98" y="65"/>
                    <a:pt x="98" y="65"/>
                  </a:cubicBezTo>
                  <a:cubicBezTo>
                    <a:pt x="71" y="65"/>
                    <a:pt x="71" y="65"/>
                    <a:pt x="71" y="65"/>
                  </a:cubicBezTo>
                  <a:cubicBezTo>
                    <a:pt x="71" y="67"/>
                    <a:pt x="70" y="69"/>
                    <a:pt x="70" y="71"/>
                  </a:cubicBezTo>
                  <a:cubicBezTo>
                    <a:pt x="69" y="75"/>
                    <a:pt x="68" y="78"/>
                    <a:pt x="67" y="81"/>
                  </a:cubicBezTo>
                  <a:cubicBezTo>
                    <a:pt x="98" y="81"/>
                    <a:pt x="98" y="81"/>
                    <a:pt x="98" y="81"/>
                  </a:cubicBezTo>
                  <a:cubicBezTo>
                    <a:pt x="98" y="127"/>
                    <a:pt x="98" y="127"/>
                    <a:pt x="98" y="127"/>
                  </a:cubicBezTo>
                  <a:cubicBezTo>
                    <a:pt x="23" y="127"/>
                    <a:pt x="23" y="127"/>
                    <a:pt x="23" y="127"/>
                  </a:cubicBezTo>
                  <a:cubicBezTo>
                    <a:pt x="23" y="123"/>
                    <a:pt x="23" y="123"/>
                    <a:pt x="23" y="123"/>
                  </a:cubicBezTo>
                  <a:cubicBezTo>
                    <a:pt x="16" y="126"/>
                    <a:pt x="8" y="127"/>
                    <a:pt x="0" y="127"/>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5" name="Freeform 40">
              <a:extLst>
                <a:ext uri="{FF2B5EF4-FFF2-40B4-BE49-F238E27FC236}">
                  <a16:creationId xmlns:a16="http://schemas.microsoft.com/office/drawing/2014/main" id="{829AD3FE-C8E9-4EC1-805E-4F2B8C5C748F}"/>
                </a:ext>
              </a:extLst>
            </p:cNvPr>
            <p:cNvSpPr>
              <a:spLocks/>
            </p:cNvSpPr>
            <p:nvPr/>
          </p:nvSpPr>
          <p:spPr bwMode="auto">
            <a:xfrm>
              <a:off x="5790077" y="1703071"/>
              <a:ext cx="964902" cy="171192"/>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26 h 46"/>
                <a:gd name="T12" fmla="*/ 16 w 262"/>
                <a:gd name="T13" fmla="*/ 28 h 46"/>
                <a:gd name="T14" fmla="*/ 49 w 262"/>
                <a:gd name="T15" fmla="*/ 46 h 46"/>
                <a:gd name="T16" fmla="*/ 219 w 262"/>
                <a:gd name="T17" fmla="*/ 46 h 46"/>
                <a:gd name="T18" fmla="*/ 262 w 262"/>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26"/>
                    <a:pt x="0" y="26"/>
                    <a:pt x="0" y="26"/>
                  </a:cubicBezTo>
                  <a:cubicBezTo>
                    <a:pt x="5" y="26"/>
                    <a:pt x="11" y="27"/>
                    <a:pt x="16" y="28"/>
                  </a:cubicBezTo>
                  <a:cubicBezTo>
                    <a:pt x="28" y="31"/>
                    <a:pt x="39" y="37"/>
                    <a:pt x="49"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6" name="Freeform 41">
              <a:extLst>
                <a:ext uri="{FF2B5EF4-FFF2-40B4-BE49-F238E27FC236}">
                  <a16:creationId xmlns:a16="http://schemas.microsoft.com/office/drawing/2014/main" id="{7E8C6963-5CC5-424B-9B57-639E94483F94}"/>
                </a:ext>
              </a:extLst>
            </p:cNvPr>
            <p:cNvSpPr>
              <a:spLocks/>
            </p:cNvSpPr>
            <p:nvPr/>
          </p:nvSpPr>
          <p:spPr bwMode="auto">
            <a:xfrm>
              <a:off x="6205607" y="1944296"/>
              <a:ext cx="277020" cy="169636"/>
            </a:xfrm>
            <a:custGeom>
              <a:avLst/>
              <a:gdLst>
                <a:gd name="T0" fmla="*/ 178 w 178"/>
                <a:gd name="T1" fmla="*/ 0 h 109"/>
                <a:gd name="T2" fmla="*/ 0 w 178"/>
                <a:gd name="T3" fmla="*/ 0 h 109"/>
                <a:gd name="T4" fmla="*/ 0 w 178"/>
                <a:gd name="T5" fmla="*/ 109 h 109"/>
                <a:gd name="T6" fmla="*/ 107 w 178"/>
                <a:gd name="T7" fmla="*/ 109 h 109"/>
                <a:gd name="T8" fmla="*/ 178 w 178"/>
                <a:gd name="T9" fmla="*/ 33 h 109"/>
                <a:gd name="T10" fmla="*/ 178 w 178"/>
                <a:gd name="T11" fmla="*/ 0 h 109"/>
              </a:gdLst>
              <a:ahLst/>
              <a:cxnLst>
                <a:cxn ang="0">
                  <a:pos x="T0" y="T1"/>
                </a:cxn>
                <a:cxn ang="0">
                  <a:pos x="T2" y="T3"/>
                </a:cxn>
                <a:cxn ang="0">
                  <a:pos x="T4" y="T5"/>
                </a:cxn>
                <a:cxn ang="0">
                  <a:pos x="T6" y="T7"/>
                </a:cxn>
                <a:cxn ang="0">
                  <a:pos x="T8" y="T9"/>
                </a:cxn>
                <a:cxn ang="0">
                  <a:pos x="T10" y="T11"/>
                </a:cxn>
              </a:cxnLst>
              <a:rect l="0" t="0" r="r" b="b"/>
              <a:pathLst>
                <a:path w="178" h="109">
                  <a:moveTo>
                    <a:pt x="178" y="0"/>
                  </a:moveTo>
                  <a:lnTo>
                    <a:pt x="0" y="0"/>
                  </a:lnTo>
                  <a:lnTo>
                    <a:pt x="0" y="109"/>
                  </a:lnTo>
                  <a:lnTo>
                    <a:pt x="107" y="109"/>
                  </a:lnTo>
                  <a:lnTo>
                    <a:pt x="178" y="33"/>
                  </a:lnTo>
                  <a:lnTo>
                    <a:pt x="17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7" name="Freeform 42">
              <a:extLst>
                <a:ext uri="{FF2B5EF4-FFF2-40B4-BE49-F238E27FC236}">
                  <a16:creationId xmlns:a16="http://schemas.microsoft.com/office/drawing/2014/main" id="{B734F8FC-092B-4CBC-8E04-5F384FC58C8C}"/>
                </a:ext>
              </a:extLst>
            </p:cNvPr>
            <p:cNvSpPr>
              <a:spLocks/>
            </p:cNvSpPr>
            <p:nvPr/>
          </p:nvSpPr>
          <p:spPr bwMode="auto">
            <a:xfrm>
              <a:off x="6205607" y="1944296"/>
              <a:ext cx="277020" cy="169636"/>
            </a:xfrm>
            <a:custGeom>
              <a:avLst/>
              <a:gdLst>
                <a:gd name="T0" fmla="*/ 178 w 178"/>
                <a:gd name="T1" fmla="*/ 0 h 109"/>
                <a:gd name="T2" fmla="*/ 0 w 178"/>
                <a:gd name="T3" fmla="*/ 0 h 109"/>
                <a:gd name="T4" fmla="*/ 0 w 178"/>
                <a:gd name="T5" fmla="*/ 109 h 109"/>
                <a:gd name="T6" fmla="*/ 107 w 178"/>
                <a:gd name="T7" fmla="*/ 109 h 109"/>
                <a:gd name="T8" fmla="*/ 178 w 178"/>
                <a:gd name="T9" fmla="*/ 33 h 109"/>
                <a:gd name="T10" fmla="*/ 178 w 178"/>
                <a:gd name="T11" fmla="*/ 0 h 109"/>
              </a:gdLst>
              <a:ahLst/>
              <a:cxnLst>
                <a:cxn ang="0">
                  <a:pos x="T0" y="T1"/>
                </a:cxn>
                <a:cxn ang="0">
                  <a:pos x="T2" y="T3"/>
                </a:cxn>
                <a:cxn ang="0">
                  <a:pos x="T4" y="T5"/>
                </a:cxn>
                <a:cxn ang="0">
                  <a:pos x="T6" y="T7"/>
                </a:cxn>
                <a:cxn ang="0">
                  <a:pos x="T8" y="T9"/>
                </a:cxn>
                <a:cxn ang="0">
                  <a:pos x="T10" y="T11"/>
                </a:cxn>
              </a:cxnLst>
              <a:rect l="0" t="0" r="r" b="b"/>
              <a:pathLst>
                <a:path w="178" h="109">
                  <a:moveTo>
                    <a:pt x="178" y="0"/>
                  </a:moveTo>
                  <a:lnTo>
                    <a:pt x="0" y="0"/>
                  </a:lnTo>
                  <a:lnTo>
                    <a:pt x="0" y="109"/>
                  </a:lnTo>
                  <a:lnTo>
                    <a:pt x="107" y="109"/>
                  </a:lnTo>
                  <a:lnTo>
                    <a:pt x="178" y="33"/>
                  </a:lnTo>
                  <a:lnTo>
                    <a:pt x="1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8" name="Freeform 43">
              <a:extLst>
                <a:ext uri="{FF2B5EF4-FFF2-40B4-BE49-F238E27FC236}">
                  <a16:creationId xmlns:a16="http://schemas.microsoft.com/office/drawing/2014/main" id="{58F0E0CE-B492-4728-BC5C-7567A86F3651}"/>
                </a:ext>
              </a:extLst>
            </p:cNvPr>
            <p:cNvSpPr>
              <a:spLocks/>
            </p:cNvSpPr>
            <p:nvPr/>
          </p:nvSpPr>
          <p:spPr bwMode="auto">
            <a:xfrm>
              <a:off x="6205607" y="2173071"/>
              <a:ext cx="110497" cy="122948"/>
            </a:xfrm>
            <a:custGeom>
              <a:avLst/>
              <a:gdLst>
                <a:gd name="T0" fmla="*/ 71 w 71"/>
                <a:gd name="T1" fmla="*/ 0 h 79"/>
                <a:gd name="T2" fmla="*/ 0 w 71"/>
                <a:gd name="T3" fmla="*/ 0 h 79"/>
                <a:gd name="T4" fmla="*/ 0 w 71"/>
                <a:gd name="T5" fmla="*/ 79 h 79"/>
                <a:gd name="T6" fmla="*/ 71 w 71"/>
                <a:gd name="T7" fmla="*/ 0 h 79"/>
              </a:gdLst>
              <a:ahLst/>
              <a:cxnLst>
                <a:cxn ang="0">
                  <a:pos x="T0" y="T1"/>
                </a:cxn>
                <a:cxn ang="0">
                  <a:pos x="T2" y="T3"/>
                </a:cxn>
                <a:cxn ang="0">
                  <a:pos x="T4" y="T5"/>
                </a:cxn>
                <a:cxn ang="0">
                  <a:pos x="T6" y="T7"/>
                </a:cxn>
              </a:cxnLst>
              <a:rect l="0" t="0" r="r" b="b"/>
              <a:pathLst>
                <a:path w="71" h="79">
                  <a:moveTo>
                    <a:pt x="71" y="0"/>
                  </a:moveTo>
                  <a:lnTo>
                    <a:pt x="0" y="0"/>
                  </a:lnTo>
                  <a:lnTo>
                    <a:pt x="0" y="79"/>
                  </a:lnTo>
                  <a:lnTo>
                    <a:pt x="71" y="0"/>
                  </a:lnTo>
                  <a:close/>
                </a:path>
              </a:pathLst>
            </a:custGeom>
            <a:solidFill>
              <a:srgbClr val="D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89" name="Freeform 44">
              <a:extLst>
                <a:ext uri="{FF2B5EF4-FFF2-40B4-BE49-F238E27FC236}">
                  <a16:creationId xmlns:a16="http://schemas.microsoft.com/office/drawing/2014/main" id="{854658F0-2198-4F29-82DD-D5BF2710EC3D}"/>
                </a:ext>
              </a:extLst>
            </p:cNvPr>
            <p:cNvSpPr>
              <a:spLocks/>
            </p:cNvSpPr>
            <p:nvPr/>
          </p:nvSpPr>
          <p:spPr bwMode="auto">
            <a:xfrm>
              <a:off x="6205607" y="2173071"/>
              <a:ext cx="110497" cy="122948"/>
            </a:xfrm>
            <a:custGeom>
              <a:avLst/>
              <a:gdLst>
                <a:gd name="T0" fmla="*/ 71 w 71"/>
                <a:gd name="T1" fmla="*/ 0 h 79"/>
                <a:gd name="T2" fmla="*/ 0 w 71"/>
                <a:gd name="T3" fmla="*/ 0 h 79"/>
                <a:gd name="T4" fmla="*/ 0 w 71"/>
                <a:gd name="T5" fmla="*/ 79 h 79"/>
                <a:gd name="T6" fmla="*/ 71 w 71"/>
                <a:gd name="T7" fmla="*/ 0 h 79"/>
              </a:gdLst>
              <a:ahLst/>
              <a:cxnLst>
                <a:cxn ang="0">
                  <a:pos x="T0" y="T1"/>
                </a:cxn>
                <a:cxn ang="0">
                  <a:pos x="T2" y="T3"/>
                </a:cxn>
                <a:cxn ang="0">
                  <a:pos x="T4" y="T5"/>
                </a:cxn>
                <a:cxn ang="0">
                  <a:pos x="T6" y="T7"/>
                </a:cxn>
              </a:cxnLst>
              <a:rect l="0" t="0" r="r" b="b"/>
              <a:pathLst>
                <a:path w="71" h="79">
                  <a:moveTo>
                    <a:pt x="71" y="0"/>
                  </a:moveTo>
                  <a:lnTo>
                    <a:pt x="0" y="0"/>
                  </a:lnTo>
                  <a:lnTo>
                    <a:pt x="0" y="79"/>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0" name="Freeform 45">
              <a:extLst>
                <a:ext uri="{FF2B5EF4-FFF2-40B4-BE49-F238E27FC236}">
                  <a16:creationId xmlns:a16="http://schemas.microsoft.com/office/drawing/2014/main" id="{6165E718-E706-4E1F-AD77-3802A86BAA3C}"/>
                </a:ext>
              </a:extLst>
            </p:cNvPr>
            <p:cNvSpPr>
              <a:spLocks/>
            </p:cNvSpPr>
            <p:nvPr/>
          </p:nvSpPr>
          <p:spPr bwMode="auto">
            <a:xfrm>
              <a:off x="6026634" y="1944296"/>
              <a:ext cx="124503" cy="169636"/>
            </a:xfrm>
            <a:custGeom>
              <a:avLst/>
              <a:gdLst>
                <a:gd name="T0" fmla="*/ 34 w 34"/>
                <a:gd name="T1" fmla="*/ 0 h 46"/>
                <a:gd name="T2" fmla="*/ 0 w 34"/>
                <a:gd name="T3" fmla="*/ 0 h 46"/>
                <a:gd name="T4" fmla="*/ 7 w 34"/>
                <a:gd name="T5" fmla="*/ 46 h 46"/>
                <a:gd name="T6" fmla="*/ 34 w 34"/>
                <a:gd name="T7" fmla="*/ 46 h 46"/>
                <a:gd name="T8" fmla="*/ 34 w 34"/>
                <a:gd name="T9" fmla="*/ 0 h 46"/>
              </a:gdLst>
              <a:ahLst/>
              <a:cxnLst>
                <a:cxn ang="0">
                  <a:pos x="T0" y="T1"/>
                </a:cxn>
                <a:cxn ang="0">
                  <a:pos x="T2" y="T3"/>
                </a:cxn>
                <a:cxn ang="0">
                  <a:pos x="T4" y="T5"/>
                </a:cxn>
                <a:cxn ang="0">
                  <a:pos x="T6" y="T7"/>
                </a:cxn>
                <a:cxn ang="0">
                  <a:pos x="T8" y="T9"/>
                </a:cxn>
              </a:cxnLst>
              <a:rect l="0" t="0" r="r" b="b"/>
              <a:pathLst>
                <a:path w="34" h="46">
                  <a:moveTo>
                    <a:pt x="34" y="0"/>
                  </a:moveTo>
                  <a:cubicBezTo>
                    <a:pt x="0" y="0"/>
                    <a:pt x="0" y="0"/>
                    <a:pt x="0" y="0"/>
                  </a:cubicBezTo>
                  <a:cubicBezTo>
                    <a:pt x="7" y="14"/>
                    <a:pt x="10" y="30"/>
                    <a:pt x="7" y="46"/>
                  </a:cubicBezTo>
                  <a:cubicBezTo>
                    <a:pt x="34" y="46"/>
                    <a:pt x="34" y="46"/>
                    <a:pt x="34" y="46"/>
                  </a:cubicBezTo>
                  <a:cubicBezTo>
                    <a:pt x="34" y="0"/>
                    <a:pt x="34" y="0"/>
                    <a:pt x="3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1" name="Freeform 46">
              <a:extLst>
                <a:ext uri="{FF2B5EF4-FFF2-40B4-BE49-F238E27FC236}">
                  <a16:creationId xmlns:a16="http://schemas.microsoft.com/office/drawing/2014/main" id="{E1C93530-A889-45AE-8FB3-EF0973061259}"/>
                </a:ext>
              </a:extLst>
            </p:cNvPr>
            <p:cNvSpPr>
              <a:spLocks/>
            </p:cNvSpPr>
            <p:nvPr/>
          </p:nvSpPr>
          <p:spPr bwMode="auto">
            <a:xfrm>
              <a:off x="5875673" y="2173071"/>
              <a:ext cx="275464" cy="171192"/>
            </a:xfrm>
            <a:custGeom>
              <a:avLst/>
              <a:gdLst>
                <a:gd name="T0" fmla="*/ 75 w 75"/>
                <a:gd name="T1" fmla="*/ 0 h 46"/>
                <a:gd name="T2" fmla="*/ 44 w 75"/>
                <a:gd name="T3" fmla="*/ 0 h 46"/>
                <a:gd name="T4" fmla="*/ 0 w 75"/>
                <a:gd name="T5" fmla="*/ 42 h 46"/>
                <a:gd name="T6" fmla="*/ 0 w 75"/>
                <a:gd name="T7" fmla="*/ 46 h 46"/>
                <a:gd name="T8" fmla="*/ 75 w 75"/>
                <a:gd name="T9" fmla="*/ 46 h 46"/>
                <a:gd name="T10" fmla="*/ 75 w 75"/>
                <a:gd name="T11" fmla="*/ 0 h 46"/>
              </a:gdLst>
              <a:ahLst/>
              <a:cxnLst>
                <a:cxn ang="0">
                  <a:pos x="T0" y="T1"/>
                </a:cxn>
                <a:cxn ang="0">
                  <a:pos x="T2" y="T3"/>
                </a:cxn>
                <a:cxn ang="0">
                  <a:pos x="T4" y="T5"/>
                </a:cxn>
                <a:cxn ang="0">
                  <a:pos x="T6" y="T7"/>
                </a:cxn>
                <a:cxn ang="0">
                  <a:pos x="T8" y="T9"/>
                </a:cxn>
                <a:cxn ang="0">
                  <a:pos x="T10" y="T11"/>
                </a:cxn>
              </a:cxnLst>
              <a:rect l="0" t="0" r="r" b="b"/>
              <a:pathLst>
                <a:path w="75" h="46">
                  <a:moveTo>
                    <a:pt x="75" y="0"/>
                  </a:moveTo>
                  <a:cubicBezTo>
                    <a:pt x="44" y="0"/>
                    <a:pt x="44" y="0"/>
                    <a:pt x="44" y="0"/>
                  </a:cubicBezTo>
                  <a:cubicBezTo>
                    <a:pt x="36" y="20"/>
                    <a:pt x="20" y="35"/>
                    <a:pt x="0" y="42"/>
                  </a:cubicBezTo>
                  <a:cubicBezTo>
                    <a:pt x="0" y="46"/>
                    <a:pt x="0" y="46"/>
                    <a:pt x="0" y="46"/>
                  </a:cubicBezTo>
                  <a:cubicBezTo>
                    <a:pt x="75" y="46"/>
                    <a:pt x="75" y="46"/>
                    <a:pt x="75" y="46"/>
                  </a:cubicBezTo>
                  <a:cubicBezTo>
                    <a:pt x="75" y="0"/>
                    <a:pt x="75" y="0"/>
                    <a:pt x="7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2" name="Freeform 47">
              <a:extLst>
                <a:ext uri="{FF2B5EF4-FFF2-40B4-BE49-F238E27FC236}">
                  <a16:creationId xmlns:a16="http://schemas.microsoft.com/office/drawing/2014/main" id="{84F04777-455D-4185-AE21-18AD4E3B2CD7}"/>
                </a:ext>
              </a:extLst>
            </p:cNvPr>
            <p:cNvSpPr>
              <a:spLocks/>
            </p:cNvSpPr>
            <p:nvPr/>
          </p:nvSpPr>
          <p:spPr bwMode="auto">
            <a:xfrm>
              <a:off x="5875673" y="2398733"/>
              <a:ext cx="231888" cy="171192"/>
            </a:xfrm>
            <a:custGeom>
              <a:avLst/>
              <a:gdLst>
                <a:gd name="T0" fmla="*/ 149 w 149"/>
                <a:gd name="T1" fmla="*/ 0 h 110"/>
                <a:gd name="T2" fmla="*/ 0 w 149"/>
                <a:gd name="T3" fmla="*/ 0 h 110"/>
                <a:gd name="T4" fmla="*/ 0 w 149"/>
                <a:gd name="T5" fmla="*/ 110 h 110"/>
                <a:gd name="T6" fmla="*/ 49 w 149"/>
                <a:gd name="T7" fmla="*/ 110 h 110"/>
                <a:gd name="T8" fmla="*/ 149 w 149"/>
                <a:gd name="T9" fmla="*/ 0 h 110"/>
              </a:gdLst>
              <a:ahLst/>
              <a:cxnLst>
                <a:cxn ang="0">
                  <a:pos x="T0" y="T1"/>
                </a:cxn>
                <a:cxn ang="0">
                  <a:pos x="T2" y="T3"/>
                </a:cxn>
                <a:cxn ang="0">
                  <a:pos x="T4" y="T5"/>
                </a:cxn>
                <a:cxn ang="0">
                  <a:pos x="T6" y="T7"/>
                </a:cxn>
                <a:cxn ang="0">
                  <a:pos x="T8" y="T9"/>
                </a:cxn>
              </a:cxnLst>
              <a:rect l="0" t="0" r="r" b="b"/>
              <a:pathLst>
                <a:path w="149" h="110">
                  <a:moveTo>
                    <a:pt x="149" y="0"/>
                  </a:moveTo>
                  <a:lnTo>
                    <a:pt x="0" y="0"/>
                  </a:lnTo>
                  <a:lnTo>
                    <a:pt x="0" y="110"/>
                  </a:lnTo>
                  <a:lnTo>
                    <a:pt x="49" y="110"/>
                  </a:lnTo>
                  <a:lnTo>
                    <a:pt x="149" y="0"/>
                  </a:lnTo>
                  <a:close/>
                </a:path>
              </a:pathLst>
            </a:custGeom>
            <a:solidFill>
              <a:srgbClr val="D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3" name="Freeform 48">
              <a:extLst>
                <a:ext uri="{FF2B5EF4-FFF2-40B4-BE49-F238E27FC236}">
                  <a16:creationId xmlns:a16="http://schemas.microsoft.com/office/drawing/2014/main" id="{A0CDFF9C-C16D-4D6E-B05D-B2B4D5C3CDC3}"/>
                </a:ext>
              </a:extLst>
            </p:cNvPr>
            <p:cNvSpPr>
              <a:spLocks/>
            </p:cNvSpPr>
            <p:nvPr/>
          </p:nvSpPr>
          <p:spPr bwMode="auto">
            <a:xfrm>
              <a:off x="5875673" y="2398733"/>
              <a:ext cx="231888" cy="171192"/>
            </a:xfrm>
            <a:custGeom>
              <a:avLst/>
              <a:gdLst>
                <a:gd name="T0" fmla="*/ 149 w 149"/>
                <a:gd name="T1" fmla="*/ 0 h 110"/>
                <a:gd name="T2" fmla="*/ 0 w 149"/>
                <a:gd name="T3" fmla="*/ 0 h 110"/>
                <a:gd name="T4" fmla="*/ 0 w 149"/>
                <a:gd name="T5" fmla="*/ 110 h 110"/>
                <a:gd name="T6" fmla="*/ 49 w 149"/>
                <a:gd name="T7" fmla="*/ 110 h 110"/>
                <a:gd name="T8" fmla="*/ 149 w 149"/>
                <a:gd name="T9" fmla="*/ 0 h 110"/>
              </a:gdLst>
              <a:ahLst/>
              <a:cxnLst>
                <a:cxn ang="0">
                  <a:pos x="T0" y="T1"/>
                </a:cxn>
                <a:cxn ang="0">
                  <a:pos x="T2" y="T3"/>
                </a:cxn>
                <a:cxn ang="0">
                  <a:pos x="T4" y="T5"/>
                </a:cxn>
                <a:cxn ang="0">
                  <a:pos x="T6" y="T7"/>
                </a:cxn>
                <a:cxn ang="0">
                  <a:pos x="T8" y="T9"/>
                </a:cxn>
              </a:cxnLst>
              <a:rect l="0" t="0" r="r" b="b"/>
              <a:pathLst>
                <a:path w="149" h="110">
                  <a:moveTo>
                    <a:pt x="149" y="0"/>
                  </a:moveTo>
                  <a:lnTo>
                    <a:pt x="0" y="0"/>
                  </a:lnTo>
                  <a:lnTo>
                    <a:pt x="0" y="110"/>
                  </a:lnTo>
                  <a:lnTo>
                    <a:pt x="49" y="110"/>
                  </a:lnTo>
                  <a:lnTo>
                    <a:pt x="1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4" name="Freeform 78">
              <a:extLst>
                <a:ext uri="{FF2B5EF4-FFF2-40B4-BE49-F238E27FC236}">
                  <a16:creationId xmlns:a16="http://schemas.microsoft.com/office/drawing/2014/main" id="{74882081-F846-4B65-8399-A703B2EAEDF2}"/>
                </a:ext>
              </a:extLst>
            </p:cNvPr>
            <p:cNvSpPr>
              <a:spLocks/>
            </p:cNvSpPr>
            <p:nvPr/>
          </p:nvSpPr>
          <p:spPr bwMode="auto">
            <a:xfrm>
              <a:off x="5315407" y="1799561"/>
              <a:ext cx="751690" cy="736127"/>
            </a:xfrm>
            <a:custGeom>
              <a:avLst/>
              <a:gdLst>
                <a:gd name="T0" fmla="*/ 190 w 204"/>
                <a:gd name="T1" fmla="*/ 35 h 199"/>
                <a:gd name="T2" fmla="*/ 145 w 204"/>
                <a:gd name="T3" fmla="*/ 2 h 199"/>
                <a:gd name="T4" fmla="*/ 127 w 204"/>
                <a:gd name="T5" fmla="*/ 0 h 199"/>
                <a:gd name="T6" fmla="*/ 56 w 204"/>
                <a:gd name="T7" fmla="*/ 56 h 199"/>
                <a:gd name="T8" fmla="*/ 64 w 204"/>
                <a:gd name="T9" fmla="*/ 110 h 199"/>
                <a:gd name="T10" fmla="*/ 7 w 204"/>
                <a:gd name="T11" fmla="*/ 167 h 199"/>
                <a:gd name="T12" fmla="*/ 8 w 204"/>
                <a:gd name="T13" fmla="*/ 194 h 199"/>
                <a:gd name="T14" fmla="*/ 21 w 204"/>
                <a:gd name="T15" fmla="*/ 199 h 199"/>
                <a:gd name="T16" fmla="*/ 34 w 204"/>
                <a:gd name="T17" fmla="*/ 194 h 199"/>
                <a:gd name="T18" fmla="*/ 90 w 204"/>
                <a:gd name="T19" fmla="*/ 137 h 199"/>
                <a:gd name="T20" fmla="*/ 110 w 204"/>
                <a:gd name="T21" fmla="*/ 145 h 199"/>
                <a:gd name="T22" fmla="*/ 127 w 204"/>
                <a:gd name="T23" fmla="*/ 147 h 199"/>
                <a:gd name="T24" fmla="*/ 199 w 204"/>
                <a:gd name="T25" fmla="*/ 91 h 199"/>
                <a:gd name="T26" fmla="*/ 190 w 204"/>
                <a:gd name="T27" fmla="*/ 3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4" h="199">
                  <a:moveTo>
                    <a:pt x="190" y="35"/>
                  </a:moveTo>
                  <a:cubicBezTo>
                    <a:pt x="180" y="19"/>
                    <a:pt x="164" y="7"/>
                    <a:pt x="145" y="2"/>
                  </a:cubicBezTo>
                  <a:cubicBezTo>
                    <a:pt x="139" y="1"/>
                    <a:pt x="133" y="0"/>
                    <a:pt x="127" y="0"/>
                  </a:cubicBezTo>
                  <a:cubicBezTo>
                    <a:pt x="93" y="0"/>
                    <a:pt x="64" y="23"/>
                    <a:pt x="56" y="56"/>
                  </a:cubicBezTo>
                  <a:cubicBezTo>
                    <a:pt x="51" y="74"/>
                    <a:pt x="54" y="94"/>
                    <a:pt x="64" y="110"/>
                  </a:cubicBezTo>
                  <a:cubicBezTo>
                    <a:pt x="7" y="167"/>
                    <a:pt x="7" y="167"/>
                    <a:pt x="7" y="167"/>
                  </a:cubicBezTo>
                  <a:cubicBezTo>
                    <a:pt x="0" y="174"/>
                    <a:pt x="0" y="186"/>
                    <a:pt x="8" y="194"/>
                  </a:cubicBezTo>
                  <a:cubicBezTo>
                    <a:pt x="11" y="197"/>
                    <a:pt x="16" y="199"/>
                    <a:pt x="21" y="199"/>
                  </a:cubicBezTo>
                  <a:cubicBezTo>
                    <a:pt x="26" y="199"/>
                    <a:pt x="31" y="197"/>
                    <a:pt x="34" y="194"/>
                  </a:cubicBezTo>
                  <a:cubicBezTo>
                    <a:pt x="90" y="137"/>
                    <a:pt x="90" y="137"/>
                    <a:pt x="90" y="137"/>
                  </a:cubicBezTo>
                  <a:cubicBezTo>
                    <a:pt x="97" y="141"/>
                    <a:pt x="103" y="143"/>
                    <a:pt x="110" y="145"/>
                  </a:cubicBezTo>
                  <a:cubicBezTo>
                    <a:pt x="116" y="146"/>
                    <a:pt x="121" y="147"/>
                    <a:pt x="127" y="147"/>
                  </a:cubicBezTo>
                  <a:cubicBezTo>
                    <a:pt x="161" y="147"/>
                    <a:pt x="191" y="124"/>
                    <a:pt x="199" y="91"/>
                  </a:cubicBezTo>
                  <a:cubicBezTo>
                    <a:pt x="204" y="72"/>
                    <a:pt x="201" y="52"/>
                    <a:pt x="190" y="35"/>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5" name="Freeform 79">
              <a:extLst>
                <a:ext uri="{FF2B5EF4-FFF2-40B4-BE49-F238E27FC236}">
                  <a16:creationId xmlns:a16="http://schemas.microsoft.com/office/drawing/2014/main" id="{A59A34C4-722E-4B48-8A10-2397A6D2571F}"/>
                </a:ext>
              </a:extLst>
            </p:cNvPr>
            <p:cNvSpPr>
              <a:spLocks/>
            </p:cNvSpPr>
            <p:nvPr/>
          </p:nvSpPr>
          <p:spPr bwMode="auto">
            <a:xfrm>
              <a:off x="5587759" y="1880488"/>
              <a:ext cx="393743" cy="381292"/>
            </a:xfrm>
            <a:custGeom>
              <a:avLst/>
              <a:gdLst>
                <a:gd name="T0" fmla="*/ 103 w 107"/>
                <a:gd name="T1" fmla="*/ 64 h 103"/>
                <a:gd name="T2" fmla="*/ 53 w 107"/>
                <a:gd name="T3" fmla="*/ 103 h 103"/>
                <a:gd name="T4" fmla="*/ 41 w 107"/>
                <a:gd name="T5" fmla="*/ 102 h 103"/>
                <a:gd name="T6" fmla="*/ 24 w 107"/>
                <a:gd name="T7" fmla="*/ 94 h 103"/>
                <a:gd name="T8" fmla="*/ 11 w 107"/>
                <a:gd name="T9" fmla="*/ 81 h 103"/>
                <a:gd name="T10" fmla="*/ 3 w 107"/>
                <a:gd name="T11" fmla="*/ 39 h 103"/>
                <a:gd name="T12" fmla="*/ 53 w 107"/>
                <a:gd name="T13" fmla="*/ 0 h 103"/>
                <a:gd name="T14" fmla="*/ 66 w 107"/>
                <a:gd name="T15" fmla="*/ 1 h 103"/>
                <a:gd name="T16" fmla="*/ 97 w 107"/>
                <a:gd name="T17" fmla="*/ 25 h 103"/>
                <a:gd name="T18" fmla="*/ 103 w 107"/>
                <a:gd name="T19" fmla="*/ 6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103" y="64"/>
                  </a:moveTo>
                  <a:cubicBezTo>
                    <a:pt x="98" y="87"/>
                    <a:pt x="77" y="103"/>
                    <a:pt x="53" y="103"/>
                  </a:cubicBezTo>
                  <a:cubicBezTo>
                    <a:pt x="49" y="103"/>
                    <a:pt x="45" y="103"/>
                    <a:pt x="41" y="102"/>
                  </a:cubicBezTo>
                  <a:cubicBezTo>
                    <a:pt x="35" y="100"/>
                    <a:pt x="29" y="97"/>
                    <a:pt x="24" y="94"/>
                  </a:cubicBezTo>
                  <a:cubicBezTo>
                    <a:pt x="19" y="90"/>
                    <a:pt x="14" y="86"/>
                    <a:pt x="11" y="81"/>
                  </a:cubicBezTo>
                  <a:cubicBezTo>
                    <a:pt x="3" y="69"/>
                    <a:pt x="0" y="54"/>
                    <a:pt x="3" y="39"/>
                  </a:cubicBezTo>
                  <a:cubicBezTo>
                    <a:pt x="9" y="16"/>
                    <a:pt x="30" y="0"/>
                    <a:pt x="53" y="0"/>
                  </a:cubicBezTo>
                  <a:cubicBezTo>
                    <a:pt x="57" y="0"/>
                    <a:pt x="62" y="0"/>
                    <a:pt x="66" y="1"/>
                  </a:cubicBezTo>
                  <a:cubicBezTo>
                    <a:pt x="79" y="5"/>
                    <a:pt x="90" y="13"/>
                    <a:pt x="97" y="25"/>
                  </a:cubicBezTo>
                  <a:cubicBezTo>
                    <a:pt x="105" y="37"/>
                    <a:pt x="107" y="51"/>
                    <a:pt x="103"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6" name="Freeform 80">
              <a:extLst>
                <a:ext uri="{FF2B5EF4-FFF2-40B4-BE49-F238E27FC236}">
                  <a16:creationId xmlns:a16="http://schemas.microsoft.com/office/drawing/2014/main" id="{771615C5-839C-44D5-86D0-FFE9E6DAC3AE}"/>
                </a:ext>
              </a:extLst>
            </p:cNvPr>
            <p:cNvSpPr>
              <a:spLocks noEditPoints="1"/>
            </p:cNvSpPr>
            <p:nvPr/>
          </p:nvSpPr>
          <p:spPr bwMode="auto">
            <a:xfrm>
              <a:off x="5587759" y="1885156"/>
              <a:ext cx="385961" cy="376623"/>
            </a:xfrm>
            <a:custGeom>
              <a:avLst/>
              <a:gdLst>
                <a:gd name="T0" fmla="*/ 3 w 105"/>
                <a:gd name="T1" fmla="*/ 38 h 102"/>
                <a:gd name="T2" fmla="*/ 2 w 105"/>
                <a:gd name="T3" fmla="*/ 50 h 102"/>
                <a:gd name="T4" fmla="*/ 8 w 105"/>
                <a:gd name="T5" fmla="*/ 74 h 102"/>
                <a:gd name="T6" fmla="*/ 3 w 105"/>
                <a:gd name="T7" fmla="*/ 38 h 102"/>
                <a:gd name="T8" fmla="*/ 66 w 105"/>
                <a:gd name="T9" fmla="*/ 0 h 102"/>
                <a:gd name="T10" fmla="*/ 81 w 105"/>
                <a:gd name="T11" fmla="*/ 7 h 102"/>
                <a:gd name="T12" fmla="*/ 16 w 105"/>
                <a:gd name="T13" fmla="*/ 85 h 102"/>
                <a:gd name="T14" fmla="*/ 11 w 105"/>
                <a:gd name="T15" fmla="*/ 80 h 102"/>
                <a:gd name="T16" fmla="*/ 24 w 105"/>
                <a:gd name="T17" fmla="*/ 93 h 102"/>
                <a:gd name="T18" fmla="*/ 41 w 105"/>
                <a:gd name="T19" fmla="*/ 101 h 102"/>
                <a:gd name="T20" fmla="*/ 53 w 105"/>
                <a:gd name="T21" fmla="*/ 102 h 102"/>
                <a:gd name="T22" fmla="*/ 103 w 105"/>
                <a:gd name="T23" fmla="*/ 63 h 102"/>
                <a:gd name="T24" fmla="*/ 105 w 105"/>
                <a:gd name="T25" fmla="*/ 50 h 102"/>
                <a:gd name="T26" fmla="*/ 97 w 105"/>
                <a:gd name="T27" fmla="*/ 24 h 102"/>
                <a:gd name="T28" fmla="*/ 66 w 105"/>
                <a:gd name="T2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5" h="102">
                  <a:moveTo>
                    <a:pt x="3" y="38"/>
                  </a:moveTo>
                  <a:cubicBezTo>
                    <a:pt x="2" y="42"/>
                    <a:pt x="2" y="46"/>
                    <a:pt x="2" y="50"/>
                  </a:cubicBezTo>
                  <a:cubicBezTo>
                    <a:pt x="2" y="59"/>
                    <a:pt x="4" y="67"/>
                    <a:pt x="8" y="74"/>
                  </a:cubicBezTo>
                  <a:cubicBezTo>
                    <a:pt x="2" y="64"/>
                    <a:pt x="0" y="51"/>
                    <a:pt x="3" y="38"/>
                  </a:cubicBezTo>
                  <a:moveTo>
                    <a:pt x="66" y="0"/>
                  </a:moveTo>
                  <a:cubicBezTo>
                    <a:pt x="71" y="2"/>
                    <a:pt x="77" y="4"/>
                    <a:pt x="81" y="7"/>
                  </a:cubicBezTo>
                  <a:cubicBezTo>
                    <a:pt x="50" y="24"/>
                    <a:pt x="26" y="52"/>
                    <a:pt x="16" y="85"/>
                  </a:cubicBezTo>
                  <a:cubicBezTo>
                    <a:pt x="14" y="84"/>
                    <a:pt x="13" y="82"/>
                    <a:pt x="11" y="80"/>
                  </a:cubicBezTo>
                  <a:cubicBezTo>
                    <a:pt x="15" y="85"/>
                    <a:pt x="19" y="90"/>
                    <a:pt x="24" y="93"/>
                  </a:cubicBezTo>
                  <a:cubicBezTo>
                    <a:pt x="29" y="96"/>
                    <a:pt x="35" y="99"/>
                    <a:pt x="41" y="101"/>
                  </a:cubicBezTo>
                  <a:cubicBezTo>
                    <a:pt x="45" y="102"/>
                    <a:pt x="49" y="102"/>
                    <a:pt x="53" y="102"/>
                  </a:cubicBezTo>
                  <a:cubicBezTo>
                    <a:pt x="77" y="102"/>
                    <a:pt x="98" y="86"/>
                    <a:pt x="103" y="63"/>
                  </a:cubicBezTo>
                  <a:cubicBezTo>
                    <a:pt x="104" y="59"/>
                    <a:pt x="105" y="55"/>
                    <a:pt x="105" y="50"/>
                  </a:cubicBezTo>
                  <a:cubicBezTo>
                    <a:pt x="105" y="41"/>
                    <a:pt x="102" y="32"/>
                    <a:pt x="97" y="24"/>
                  </a:cubicBezTo>
                  <a:cubicBezTo>
                    <a:pt x="90" y="12"/>
                    <a:pt x="79" y="4"/>
                    <a:pt x="66" y="0"/>
                  </a:cubicBezTo>
                </a:path>
              </a:pathLst>
            </a:custGeom>
            <a:solidFill>
              <a:srgbClr val="EEF7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7" name="Freeform 81">
              <a:extLst>
                <a:ext uri="{FF2B5EF4-FFF2-40B4-BE49-F238E27FC236}">
                  <a16:creationId xmlns:a16="http://schemas.microsoft.com/office/drawing/2014/main" id="{A57B8D8E-E877-4D3F-AA22-AEF76F2524C3}"/>
                </a:ext>
              </a:extLst>
            </p:cNvPr>
            <p:cNvSpPr>
              <a:spLocks noEditPoints="1"/>
            </p:cNvSpPr>
            <p:nvPr/>
          </p:nvSpPr>
          <p:spPr bwMode="auto">
            <a:xfrm>
              <a:off x="5598653" y="1880488"/>
              <a:ext cx="231888" cy="300365"/>
            </a:xfrm>
            <a:custGeom>
              <a:avLst/>
              <a:gdLst>
                <a:gd name="T0" fmla="*/ 5 w 63"/>
                <a:gd name="T1" fmla="*/ 75 h 81"/>
                <a:gd name="T2" fmla="*/ 8 w 63"/>
                <a:gd name="T3" fmla="*/ 81 h 81"/>
                <a:gd name="T4" fmla="*/ 8 w 63"/>
                <a:gd name="T5" fmla="*/ 81 h 81"/>
                <a:gd name="T6" fmla="*/ 8 w 63"/>
                <a:gd name="T7" fmla="*/ 81 h 81"/>
                <a:gd name="T8" fmla="*/ 5 w 63"/>
                <a:gd name="T9" fmla="*/ 75 h 81"/>
                <a:gd name="T10" fmla="*/ 50 w 63"/>
                <a:gd name="T11" fmla="*/ 0 h 81"/>
                <a:gd name="T12" fmla="*/ 0 w 63"/>
                <a:gd name="T13" fmla="*/ 39 h 81"/>
                <a:gd name="T14" fmla="*/ 0 w 63"/>
                <a:gd name="T15" fmla="*/ 39 h 81"/>
                <a:gd name="T16" fmla="*/ 0 w 63"/>
                <a:gd name="T17" fmla="*/ 39 h 81"/>
                <a:gd name="T18" fmla="*/ 50 w 63"/>
                <a:gd name="T19" fmla="*/ 0 h 81"/>
                <a:gd name="T20" fmla="*/ 63 w 63"/>
                <a:gd name="T21" fmla="*/ 1 h 81"/>
                <a:gd name="T22" fmla="*/ 63 w 63"/>
                <a:gd name="T23" fmla="*/ 1 h 81"/>
                <a:gd name="T24" fmla="*/ 63 w 63"/>
                <a:gd name="T25" fmla="*/ 1 h 81"/>
                <a:gd name="T26" fmla="*/ 50 w 63"/>
                <a:gd name="T2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81">
                  <a:moveTo>
                    <a:pt x="5" y="75"/>
                  </a:moveTo>
                  <a:cubicBezTo>
                    <a:pt x="6" y="77"/>
                    <a:pt x="7" y="79"/>
                    <a:pt x="8" y="81"/>
                  </a:cubicBezTo>
                  <a:cubicBezTo>
                    <a:pt x="8" y="81"/>
                    <a:pt x="8" y="81"/>
                    <a:pt x="8" y="81"/>
                  </a:cubicBezTo>
                  <a:cubicBezTo>
                    <a:pt x="8" y="81"/>
                    <a:pt x="8" y="81"/>
                    <a:pt x="8" y="81"/>
                  </a:cubicBezTo>
                  <a:cubicBezTo>
                    <a:pt x="7" y="79"/>
                    <a:pt x="6" y="77"/>
                    <a:pt x="5" y="75"/>
                  </a:cubicBezTo>
                  <a:moveTo>
                    <a:pt x="50" y="0"/>
                  </a:moveTo>
                  <a:cubicBezTo>
                    <a:pt x="27" y="0"/>
                    <a:pt x="6" y="16"/>
                    <a:pt x="0" y="39"/>
                  </a:cubicBezTo>
                  <a:cubicBezTo>
                    <a:pt x="0" y="39"/>
                    <a:pt x="0" y="39"/>
                    <a:pt x="0" y="39"/>
                  </a:cubicBezTo>
                  <a:cubicBezTo>
                    <a:pt x="0" y="39"/>
                    <a:pt x="0" y="39"/>
                    <a:pt x="0" y="39"/>
                  </a:cubicBezTo>
                  <a:cubicBezTo>
                    <a:pt x="6" y="16"/>
                    <a:pt x="27" y="0"/>
                    <a:pt x="50" y="0"/>
                  </a:cubicBezTo>
                  <a:cubicBezTo>
                    <a:pt x="54" y="0"/>
                    <a:pt x="59" y="0"/>
                    <a:pt x="63" y="1"/>
                  </a:cubicBezTo>
                  <a:cubicBezTo>
                    <a:pt x="63" y="1"/>
                    <a:pt x="63" y="1"/>
                    <a:pt x="63" y="1"/>
                  </a:cubicBezTo>
                  <a:cubicBezTo>
                    <a:pt x="63" y="1"/>
                    <a:pt x="63" y="1"/>
                    <a:pt x="63" y="1"/>
                  </a:cubicBezTo>
                  <a:cubicBezTo>
                    <a:pt x="59" y="0"/>
                    <a:pt x="54" y="0"/>
                    <a:pt x="50" y="0"/>
                  </a:cubicBezTo>
                </a:path>
              </a:pathLst>
            </a:custGeom>
            <a:solidFill>
              <a:srgbClr val="4662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8" name="Freeform 82">
              <a:extLst>
                <a:ext uri="{FF2B5EF4-FFF2-40B4-BE49-F238E27FC236}">
                  <a16:creationId xmlns:a16="http://schemas.microsoft.com/office/drawing/2014/main" id="{DE1D1C2E-FA88-457B-8C8A-1DFD216A964D}"/>
                </a:ext>
              </a:extLst>
            </p:cNvPr>
            <p:cNvSpPr>
              <a:spLocks/>
            </p:cNvSpPr>
            <p:nvPr/>
          </p:nvSpPr>
          <p:spPr bwMode="auto">
            <a:xfrm>
              <a:off x="5587759" y="1880488"/>
              <a:ext cx="298808" cy="319040"/>
            </a:xfrm>
            <a:custGeom>
              <a:avLst/>
              <a:gdLst>
                <a:gd name="T0" fmla="*/ 53 w 81"/>
                <a:gd name="T1" fmla="*/ 0 h 86"/>
                <a:gd name="T2" fmla="*/ 3 w 81"/>
                <a:gd name="T3" fmla="*/ 39 h 86"/>
                <a:gd name="T4" fmla="*/ 3 w 81"/>
                <a:gd name="T5" fmla="*/ 39 h 86"/>
                <a:gd name="T6" fmla="*/ 8 w 81"/>
                <a:gd name="T7" fmla="*/ 75 h 86"/>
                <a:gd name="T8" fmla="*/ 11 w 81"/>
                <a:gd name="T9" fmla="*/ 81 h 86"/>
                <a:gd name="T10" fmla="*/ 11 w 81"/>
                <a:gd name="T11" fmla="*/ 81 h 86"/>
                <a:gd name="T12" fmla="*/ 16 w 81"/>
                <a:gd name="T13" fmla="*/ 86 h 86"/>
                <a:gd name="T14" fmla="*/ 81 w 81"/>
                <a:gd name="T15" fmla="*/ 8 h 86"/>
                <a:gd name="T16" fmla="*/ 66 w 81"/>
                <a:gd name="T17" fmla="*/ 1 h 86"/>
                <a:gd name="T18" fmla="*/ 66 w 81"/>
                <a:gd name="T19" fmla="*/ 1 h 86"/>
                <a:gd name="T20" fmla="*/ 53 w 81"/>
                <a:gd name="T2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6">
                  <a:moveTo>
                    <a:pt x="53" y="0"/>
                  </a:moveTo>
                  <a:cubicBezTo>
                    <a:pt x="30" y="0"/>
                    <a:pt x="9" y="16"/>
                    <a:pt x="3" y="39"/>
                  </a:cubicBezTo>
                  <a:cubicBezTo>
                    <a:pt x="3" y="39"/>
                    <a:pt x="3" y="39"/>
                    <a:pt x="3" y="39"/>
                  </a:cubicBezTo>
                  <a:cubicBezTo>
                    <a:pt x="0" y="52"/>
                    <a:pt x="2" y="65"/>
                    <a:pt x="8" y="75"/>
                  </a:cubicBezTo>
                  <a:cubicBezTo>
                    <a:pt x="9" y="77"/>
                    <a:pt x="10" y="79"/>
                    <a:pt x="11" y="81"/>
                  </a:cubicBezTo>
                  <a:cubicBezTo>
                    <a:pt x="11" y="81"/>
                    <a:pt x="11" y="81"/>
                    <a:pt x="11" y="81"/>
                  </a:cubicBezTo>
                  <a:cubicBezTo>
                    <a:pt x="13" y="83"/>
                    <a:pt x="14" y="85"/>
                    <a:pt x="16" y="86"/>
                  </a:cubicBezTo>
                  <a:cubicBezTo>
                    <a:pt x="26" y="53"/>
                    <a:pt x="50" y="25"/>
                    <a:pt x="81" y="8"/>
                  </a:cubicBezTo>
                  <a:cubicBezTo>
                    <a:pt x="77" y="5"/>
                    <a:pt x="71" y="3"/>
                    <a:pt x="66" y="1"/>
                  </a:cubicBezTo>
                  <a:cubicBezTo>
                    <a:pt x="66" y="1"/>
                    <a:pt x="66" y="1"/>
                    <a:pt x="66" y="1"/>
                  </a:cubicBezTo>
                  <a:cubicBezTo>
                    <a:pt x="62" y="0"/>
                    <a:pt x="57" y="0"/>
                    <a:pt x="53" y="0"/>
                  </a:cubicBezTo>
                </a:path>
              </a:pathLst>
            </a:custGeom>
            <a:solidFill>
              <a:srgbClr val="C1E3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99" name="Freeform 83">
              <a:extLst>
                <a:ext uri="{FF2B5EF4-FFF2-40B4-BE49-F238E27FC236}">
                  <a16:creationId xmlns:a16="http://schemas.microsoft.com/office/drawing/2014/main" id="{CCD9A896-CA9F-4440-B3EF-796824F34C24}"/>
                </a:ext>
              </a:extLst>
            </p:cNvPr>
            <p:cNvSpPr>
              <a:spLocks noEditPoints="1"/>
            </p:cNvSpPr>
            <p:nvPr/>
          </p:nvSpPr>
          <p:spPr bwMode="auto">
            <a:xfrm>
              <a:off x="5528620" y="2207309"/>
              <a:ext cx="118278" cy="118278"/>
            </a:xfrm>
            <a:custGeom>
              <a:avLst/>
              <a:gdLst>
                <a:gd name="T0" fmla="*/ 32 w 32"/>
                <a:gd name="T1" fmla="*/ 27 h 32"/>
                <a:gd name="T2" fmla="*/ 27 w 32"/>
                <a:gd name="T3" fmla="*/ 32 h 32"/>
                <a:gd name="T4" fmla="*/ 27 w 32"/>
                <a:gd name="T5" fmla="*/ 32 h 32"/>
                <a:gd name="T6" fmla="*/ 32 w 32"/>
                <a:gd name="T7" fmla="*/ 27 h 32"/>
                <a:gd name="T8" fmla="*/ 6 w 32"/>
                <a:gd name="T9" fmla="*/ 0 h 32"/>
                <a:gd name="T10" fmla="*/ 0 w 32"/>
                <a:gd name="T11" fmla="*/ 6 h 32"/>
                <a:gd name="T12" fmla="*/ 0 w 32"/>
                <a:gd name="T13" fmla="*/ 6 h 32"/>
                <a:gd name="T14" fmla="*/ 0 w 32"/>
                <a:gd name="T15" fmla="*/ 6 h 32"/>
                <a:gd name="T16" fmla="*/ 6 w 32"/>
                <a:gd name="T17" fmla="*/ 0 h 32"/>
                <a:gd name="T18" fmla="*/ 6 w 32"/>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2" y="27"/>
                  </a:moveTo>
                  <a:cubicBezTo>
                    <a:pt x="27" y="32"/>
                    <a:pt x="27" y="32"/>
                    <a:pt x="27" y="32"/>
                  </a:cubicBezTo>
                  <a:cubicBezTo>
                    <a:pt x="27" y="32"/>
                    <a:pt x="27" y="32"/>
                    <a:pt x="27" y="32"/>
                  </a:cubicBezTo>
                  <a:cubicBezTo>
                    <a:pt x="32" y="27"/>
                    <a:pt x="32" y="27"/>
                    <a:pt x="32" y="27"/>
                  </a:cubicBezTo>
                  <a:moveTo>
                    <a:pt x="6" y="0"/>
                  </a:moveTo>
                  <a:cubicBezTo>
                    <a:pt x="0" y="6"/>
                    <a:pt x="0" y="6"/>
                    <a:pt x="0" y="6"/>
                  </a:cubicBezTo>
                  <a:cubicBezTo>
                    <a:pt x="0" y="6"/>
                    <a:pt x="0" y="6"/>
                    <a:pt x="0" y="6"/>
                  </a:cubicBezTo>
                  <a:cubicBezTo>
                    <a:pt x="0" y="6"/>
                    <a:pt x="0" y="6"/>
                    <a:pt x="0" y="6"/>
                  </a:cubicBezTo>
                  <a:cubicBezTo>
                    <a:pt x="6" y="0"/>
                    <a:pt x="6" y="0"/>
                    <a:pt x="6" y="0"/>
                  </a:cubicBezTo>
                  <a:cubicBezTo>
                    <a:pt x="6" y="0"/>
                    <a:pt x="6" y="0"/>
                    <a:pt x="6" y="0"/>
                  </a:cubicBezTo>
                </a:path>
              </a:pathLst>
            </a:custGeom>
            <a:solidFill>
              <a:srgbClr val="8E8E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0" name="Freeform 84">
              <a:extLst>
                <a:ext uri="{FF2B5EF4-FFF2-40B4-BE49-F238E27FC236}">
                  <a16:creationId xmlns:a16="http://schemas.microsoft.com/office/drawing/2014/main" id="{45E8FD36-032D-41A2-AFD3-766C84B81222}"/>
                </a:ext>
              </a:extLst>
            </p:cNvPr>
            <p:cNvSpPr>
              <a:spLocks/>
            </p:cNvSpPr>
            <p:nvPr/>
          </p:nvSpPr>
          <p:spPr bwMode="auto">
            <a:xfrm>
              <a:off x="5528620" y="2207309"/>
              <a:ext cx="118278" cy="118278"/>
            </a:xfrm>
            <a:custGeom>
              <a:avLst/>
              <a:gdLst>
                <a:gd name="T0" fmla="*/ 6 w 32"/>
                <a:gd name="T1" fmla="*/ 0 h 32"/>
                <a:gd name="T2" fmla="*/ 6 w 32"/>
                <a:gd name="T3" fmla="*/ 0 h 32"/>
                <a:gd name="T4" fmla="*/ 6 w 32"/>
                <a:gd name="T5" fmla="*/ 0 h 32"/>
                <a:gd name="T6" fmla="*/ 0 w 32"/>
                <a:gd name="T7" fmla="*/ 6 h 32"/>
                <a:gd name="T8" fmla="*/ 2 w 32"/>
                <a:gd name="T9" fmla="*/ 9 h 32"/>
                <a:gd name="T10" fmla="*/ 23 w 32"/>
                <a:gd name="T11" fmla="*/ 31 h 32"/>
                <a:gd name="T12" fmla="*/ 27 w 32"/>
                <a:gd name="T13" fmla="*/ 32 h 32"/>
                <a:gd name="T14" fmla="*/ 32 w 32"/>
                <a:gd name="T15" fmla="*/ 27 h 32"/>
                <a:gd name="T16" fmla="*/ 28 w 32"/>
                <a:gd name="T17" fmla="*/ 24 h 32"/>
                <a:gd name="T18" fmla="*/ 9 w 32"/>
                <a:gd name="T19" fmla="*/ 5 h 32"/>
                <a:gd name="T20" fmla="*/ 6 w 32"/>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2">
                  <a:moveTo>
                    <a:pt x="6" y="0"/>
                  </a:moveTo>
                  <a:cubicBezTo>
                    <a:pt x="6" y="0"/>
                    <a:pt x="6" y="0"/>
                    <a:pt x="6" y="0"/>
                  </a:cubicBezTo>
                  <a:cubicBezTo>
                    <a:pt x="6" y="0"/>
                    <a:pt x="6" y="0"/>
                    <a:pt x="6" y="0"/>
                  </a:cubicBezTo>
                  <a:cubicBezTo>
                    <a:pt x="0" y="6"/>
                    <a:pt x="0" y="6"/>
                    <a:pt x="0" y="6"/>
                  </a:cubicBezTo>
                  <a:cubicBezTo>
                    <a:pt x="1" y="7"/>
                    <a:pt x="1" y="8"/>
                    <a:pt x="2" y="9"/>
                  </a:cubicBezTo>
                  <a:cubicBezTo>
                    <a:pt x="8" y="18"/>
                    <a:pt x="15" y="25"/>
                    <a:pt x="23" y="31"/>
                  </a:cubicBezTo>
                  <a:cubicBezTo>
                    <a:pt x="24" y="31"/>
                    <a:pt x="26" y="32"/>
                    <a:pt x="27" y="32"/>
                  </a:cubicBezTo>
                  <a:cubicBezTo>
                    <a:pt x="32" y="27"/>
                    <a:pt x="32" y="27"/>
                    <a:pt x="32" y="27"/>
                  </a:cubicBezTo>
                  <a:cubicBezTo>
                    <a:pt x="31" y="26"/>
                    <a:pt x="29" y="25"/>
                    <a:pt x="28" y="24"/>
                  </a:cubicBezTo>
                  <a:cubicBezTo>
                    <a:pt x="20" y="19"/>
                    <a:pt x="14" y="13"/>
                    <a:pt x="9" y="5"/>
                  </a:cubicBezTo>
                  <a:cubicBezTo>
                    <a:pt x="8" y="3"/>
                    <a:pt x="7" y="2"/>
                    <a:pt x="6" y="0"/>
                  </a:cubicBezTo>
                </a:path>
              </a:pathLst>
            </a:custGeom>
            <a:solidFill>
              <a:srgbClr val="2E2E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1" name="Freeform 85">
              <a:extLst>
                <a:ext uri="{FF2B5EF4-FFF2-40B4-BE49-F238E27FC236}">
                  <a16:creationId xmlns:a16="http://schemas.microsoft.com/office/drawing/2014/main" id="{D0D3C889-D3C3-4066-B1C9-5ABB665FC47B}"/>
                </a:ext>
              </a:extLst>
            </p:cNvPr>
            <p:cNvSpPr>
              <a:spLocks/>
            </p:cNvSpPr>
            <p:nvPr/>
          </p:nvSpPr>
          <p:spPr bwMode="auto">
            <a:xfrm>
              <a:off x="4927891" y="1458732"/>
              <a:ext cx="220994" cy="392186"/>
            </a:xfrm>
            <a:custGeom>
              <a:avLst/>
              <a:gdLst>
                <a:gd name="T0" fmla="*/ 58 w 60"/>
                <a:gd name="T1" fmla="*/ 56 h 106"/>
                <a:gd name="T2" fmla="*/ 58 w 60"/>
                <a:gd name="T3" fmla="*/ 49 h 106"/>
                <a:gd name="T4" fmla="*/ 49 w 60"/>
                <a:gd name="T5" fmla="*/ 40 h 106"/>
                <a:gd name="T6" fmla="*/ 9 w 60"/>
                <a:gd name="T7" fmla="*/ 2 h 106"/>
                <a:gd name="T8" fmla="*/ 3 w 60"/>
                <a:gd name="T9" fmla="*/ 2 h 106"/>
                <a:gd name="T10" fmla="*/ 3 w 60"/>
                <a:gd name="T11" fmla="*/ 8 h 106"/>
                <a:gd name="T12" fmla="*/ 45 w 60"/>
                <a:gd name="T13" fmla="*/ 49 h 106"/>
                <a:gd name="T14" fmla="*/ 45 w 60"/>
                <a:gd name="T15" fmla="*/ 56 h 106"/>
                <a:gd name="T16" fmla="*/ 2 w 60"/>
                <a:gd name="T17" fmla="*/ 98 h 106"/>
                <a:gd name="T18" fmla="*/ 2 w 60"/>
                <a:gd name="T19" fmla="*/ 105 h 106"/>
                <a:gd name="T20" fmla="*/ 8 w 60"/>
                <a:gd name="T21" fmla="*/ 105 h 106"/>
                <a:gd name="T22" fmla="*/ 48 w 60"/>
                <a:gd name="T23" fmla="*/ 66 h 106"/>
                <a:gd name="T24" fmla="*/ 48 w 60"/>
                <a:gd name="T25" fmla="*/ 65 h 106"/>
                <a:gd name="T26" fmla="*/ 58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58" y="56"/>
                  </a:moveTo>
                  <a:cubicBezTo>
                    <a:pt x="60" y="54"/>
                    <a:pt x="59" y="51"/>
                    <a:pt x="58" y="49"/>
                  </a:cubicBezTo>
                  <a:cubicBezTo>
                    <a:pt x="49" y="40"/>
                    <a:pt x="49" y="40"/>
                    <a:pt x="49" y="40"/>
                  </a:cubicBezTo>
                  <a:cubicBezTo>
                    <a:pt x="9" y="2"/>
                    <a:pt x="9" y="2"/>
                    <a:pt x="9" y="2"/>
                  </a:cubicBezTo>
                  <a:cubicBezTo>
                    <a:pt x="8" y="0"/>
                    <a:pt x="5" y="0"/>
                    <a:pt x="3" y="2"/>
                  </a:cubicBezTo>
                  <a:cubicBezTo>
                    <a:pt x="1" y="4"/>
                    <a:pt x="1" y="7"/>
                    <a:pt x="3" y="8"/>
                  </a:cubicBezTo>
                  <a:cubicBezTo>
                    <a:pt x="45" y="49"/>
                    <a:pt x="45" y="49"/>
                    <a:pt x="45" y="49"/>
                  </a:cubicBezTo>
                  <a:cubicBezTo>
                    <a:pt x="46" y="51"/>
                    <a:pt x="46" y="54"/>
                    <a:pt x="45" y="56"/>
                  </a:cubicBezTo>
                  <a:cubicBezTo>
                    <a:pt x="2" y="98"/>
                    <a:pt x="2" y="98"/>
                    <a:pt x="2" y="98"/>
                  </a:cubicBezTo>
                  <a:cubicBezTo>
                    <a:pt x="0" y="100"/>
                    <a:pt x="0" y="103"/>
                    <a:pt x="2" y="105"/>
                  </a:cubicBezTo>
                  <a:cubicBezTo>
                    <a:pt x="4" y="106"/>
                    <a:pt x="7" y="106"/>
                    <a:pt x="8" y="105"/>
                  </a:cubicBezTo>
                  <a:cubicBezTo>
                    <a:pt x="48" y="66"/>
                    <a:pt x="48" y="66"/>
                    <a:pt x="48" y="66"/>
                  </a:cubicBezTo>
                  <a:cubicBezTo>
                    <a:pt x="48" y="65"/>
                    <a:pt x="48" y="65"/>
                    <a:pt x="48" y="65"/>
                  </a:cubicBezTo>
                  <a:lnTo>
                    <a:pt x="58"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2" name="Freeform 86">
              <a:extLst>
                <a:ext uri="{FF2B5EF4-FFF2-40B4-BE49-F238E27FC236}">
                  <a16:creationId xmlns:a16="http://schemas.microsoft.com/office/drawing/2014/main" id="{FE0E2742-7A3A-4B15-B74E-63E7C8DE9843}"/>
                </a:ext>
              </a:extLst>
            </p:cNvPr>
            <p:cNvSpPr>
              <a:spLocks/>
            </p:cNvSpPr>
            <p:nvPr/>
          </p:nvSpPr>
          <p:spPr bwMode="auto">
            <a:xfrm>
              <a:off x="4468784" y="1458732"/>
              <a:ext cx="216325" cy="392186"/>
            </a:xfrm>
            <a:custGeom>
              <a:avLst/>
              <a:gdLst>
                <a:gd name="T0" fmla="*/ 1 w 59"/>
                <a:gd name="T1" fmla="*/ 56 h 106"/>
                <a:gd name="T2" fmla="*/ 1 w 59"/>
                <a:gd name="T3" fmla="*/ 49 h 106"/>
                <a:gd name="T4" fmla="*/ 10 w 59"/>
                <a:gd name="T5" fmla="*/ 40 h 106"/>
                <a:gd name="T6" fmla="*/ 50 w 59"/>
                <a:gd name="T7" fmla="*/ 2 h 106"/>
                <a:gd name="T8" fmla="*/ 56 w 59"/>
                <a:gd name="T9" fmla="*/ 2 h 106"/>
                <a:gd name="T10" fmla="*/ 56 w 59"/>
                <a:gd name="T11" fmla="*/ 8 h 106"/>
                <a:gd name="T12" fmla="*/ 16 w 59"/>
                <a:gd name="T13" fmla="*/ 49 h 106"/>
                <a:gd name="T14" fmla="*/ 16 w 59"/>
                <a:gd name="T15" fmla="*/ 56 h 106"/>
                <a:gd name="T16" fmla="*/ 57 w 59"/>
                <a:gd name="T17" fmla="*/ 98 h 106"/>
                <a:gd name="T18" fmla="*/ 57 w 59"/>
                <a:gd name="T19" fmla="*/ 105 h 106"/>
                <a:gd name="T20" fmla="*/ 51 w 59"/>
                <a:gd name="T21" fmla="*/ 105 h 106"/>
                <a:gd name="T22" fmla="*/ 11 w 59"/>
                <a:gd name="T23" fmla="*/ 66 h 106"/>
                <a:gd name="T24" fmla="*/ 10 w 59"/>
                <a:gd name="T25" fmla="*/ 66 h 106"/>
                <a:gd name="T26" fmla="*/ 1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1" y="56"/>
                  </a:moveTo>
                  <a:cubicBezTo>
                    <a:pt x="0" y="54"/>
                    <a:pt x="0" y="51"/>
                    <a:pt x="1" y="49"/>
                  </a:cubicBezTo>
                  <a:cubicBezTo>
                    <a:pt x="10" y="40"/>
                    <a:pt x="10" y="40"/>
                    <a:pt x="10" y="40"/>
                  </a:cubicBezTo>
                  <a:cubicBezTo>
                    <a:pt x="50" y="2"/>
                    <a:pt x="50" y="2"/>
                    <a:pt x="50" y="2"/>
                  </a:cubicBezTo>
                  <a:cubicBezTo>
                    <a:pt x="52" y="0"/>
                    <a:pt x="54" y="0"/>
                    <a:pt x="56" y="2"/>
                  </a:cubicBezTo>
                  <a:cubicBezTo>
                    <a:pt x="58" y="4"/>
                    <a:pt x="59" y="7"/>
                    <a:pt x="56" y="8"/>
                  </a:cubicBezTo>
                  <a:cubicBezTo>
                    <a:pt x="16" y="49"/>
                    <a:pt x="16" y="49"/>
                    <a:pt x="16" y="49"/>
                  </a:cubicBezTo>
                  <a:cubicBezTo>
                    <a:pt x="14" y="51"/>
                    <a:pt x="14" y="54"/>
                    <a:pt x="16" y="56"/>
                  </a:cubicBezTo>
                  <a:cubicBezTo>
                    <a:pt x="57" y="98"/>
                    <a:pt x="57" y="98"/>
                    <a:pt x="57" y="98"/>
                  </a:cubicBezTo>
                  <a:cubicBezTo>
                    <a:pt x="59" y="100"/>
                    <a:pt x="59" y="103"/>
                    <a:pt x="57" y="105"/>
                  </a:cubicBezTo>
                  <a:cubicBezTo>
                    <a:pt x="55" y="106"/>
                    <a:pt x="52" y="106"/>
                    <a:pt x="51" y="105"/>
                  </a:cubicBezTo>
                  <a:cubicBezTo>
                    <a:pt x="11" y="66"/>
                    <a:pt x="11" y="66"/>
                    <a:pt x="11" y="66"/>
                  </a:cubicBezTo>
                  <a:cubicBezTo>
                    <a:pt x="10" y="66"/>
                    <a:pt x="10" y="66"/>
                    <a:pt x="10" y="66"/>
                  </a:cubicBezTo>
                  <a:lnTo>
                    <a:pt x="1"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3" name="Freeform 87">
              <a:extLst>
                <a:ext uri="{FF2B5EF4-FFF2-40B4-BE49-F238E27FC236}">
                  <a16:creationId xmlns:a16="http://schemas.microsoft.com/office/drawing/2014/main" id="{14A532F7-94C9-4640-87FF-8743A185885A}"/>
                </a:ext>
              </a:extLst>
            </p:cNvPr>
            <p:cNvSpPr>
              <a:spLocks/>
            </p:cNvSpPr>
            <p:nvPr/>
          </p:nvSpPr>
          <p:spPr bwMode="auto">
            <a:xfrm>
              <a:off x="4655539" y="1348236"/>
              <a:ext cx="320596" cy="625630"/>
            </a:xfrm>
            <a:custGeom>
              <a:avLst/>
              <a:gdLst>
                <a:gd name="T0" fmla="*/ 204 w 206"/>
                <a:gd name="T1" fmla="*/ 0 h 402"/>
                <a:gd name="T2" fmla="*/ 71 w 206"/>
                <a:gd name="T3" fmla="*/ 0 h 402"/>
                <a:gd name="T4" fmla="*/ 0 w 206"/>
                <a:gd name="T5" fmla="*/ 202 h 402"/>
                <a:gd name="T6" fmla="*/ 88 w 206"/>
                <a:gd name="T7" fmla="*/ 202 h 402"/>
                <a:gd name="T8" fmla="*/ 19 w 206"/>
                <a:gd name="T9" fmla="*/ 402 h 402"/>
                <a:gd name="T10" fmla="*/ 206 w 206"/>
                <a:gd name="T11" fmla="*/ 136 h 402"/>
                <a:gd name="T12" fmla="*/ 116 w 206"/>
                <a:gd name="T13" fmla="*/ 136 h 402"/>
                <a:gd name="T14" fmla="*/ 204 w 206"/>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2">
                  <a:moveTo>
                    <a:pt x="204" y="0"/>
                  </a:moveTo>
                  <a:lnTo>
                    <a:pt x="71" y="0"/>
                  </a:lnTo>
                  <a:lnTo>
                    <a:pt x="0" y="202"/>
                  </a:lnTo>
                  <a:lnTo>
                    <a:pt x="88" y="202"/>
                  </a:lnTo>
                  <a:lnTo>
                    <a:pt x="19" y="402"/>
                  </a:lnTo>
                  <a:lnTo>
                    <a:pt x="206" y="136"/>
                  </a:lnTo>
                  <a:lnTo>
                    <a:pt x="116" y="136"/>
                  </a:lnTo>
                  <a:lnTo>
                    <a:pt x="204"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4" name="Freeform 88">
              <a:extLst>
                <a:ext uri="{FF2B5EF4-FFF2-40B4-BE49-F238E27FC236}">
                  <a16:creationId xmlns:a16="http://schemas.microsoft.com/office/drawing/2014/main" id="{148CCC00-4151-438A-9961-F43BD00D3ADC}"/>
                </a:ext>
              </a:extLst>
            </p:cNvPr>
            <p:cNvSpPr>
              <a:spLocks/>
            </p:cNvSpPr>
            <p:nvPr/>
          </p:nvSpPr>
          <p:spPr bwMode="auto">
            <a:xfrm>
              <a:off x="4655539" y="1348236"/>
              <a:ext cx="320596" cy="625630"/>
            </a:xfrm>
            <a:custGeom>
              <a:avLst/>
              <a:gdLst>
                <a:gd name="T0" fmla="*/ 204 w 206"/>
                <a:gd name="T1" fmla="*/ 0 h 402"/>
                <a:gd name="T2" fmla="*/ 71 w 206"/>
                <a:gd name="T3" fmla="*/ 0 h 402"/>
                <a:gd name="T4" fmla="*/ 0 w 206"/>
                <a:gd name="T5" fmla="*/ 202 h 402"/>
                <a:gd name="T6" fmla="*/ 88 w 206"/>
                <a:gd name="T7" fmla="*/ 202 h 402"/>
                <a:gd name="T8" fmla="*/ 19 w 206"/>
                <a:gd name="T9" fmla="*/ 402 h 402"/>
                <a:gd name="T10" fmla="*/ 206 w 206"/>
                <a:gd name="T11" fmla="*/ 136 h 402"/>
                <a:gd name="T12" fmla="*/ 116 w 206"/>
                <a:gd name="T13" fmla="*/ 136 h 402"/>
                <a:gd name="T14" fmla="*/ 204 w 206"/>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402">
                  <a:moveTo>
                    <a:pt x="204" y="0"/>
                  </a:moveTo>
                  <a:lnTo>
                    <a:pt x="71" y="0"/>
                  </a:lnTo>
                  <a:lnTo>
                    <a:pt x="0" y="202"/>
                  </a:lnTo>
                  <a:lnTo>
                    <a:pt x="88" y="202"/>
                  </a:lnTo>
                  <a:lnTo>
                    <a:pt x="19" y="402"/>
                  </a:lnTo>
                  <a:lnTo>
                    <a:pt x="206" y="136"/>
                  </a:lnTo>
                  <a:lnTo>
                    <a:pt x="116" y="136"/>
                  </a:lnTo>
                  <a:lnTo>
                    <a:pt x="2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5" name="Freeform 89">
              <a:extLst>
                <a:ext uri="{FF2B5EF4-FFF2-40B4-BE49-F238E27FC236}">
                  <a16:creationId xmlns:a16="http://schemas.microsoft.com/office/drawing/2014/main" id="{7758B05E-8063-4D2D-8E7D-2DDA86752F2C}"/>
                </a:ext>
              </a:extLst>
            </p:cNvPr>
            <p:cNvSpPr>
              <a:spLocks/>
            </p:cNvSpPr>
            <p:nvPr/>
          </p:nvSpPr>
          <p:spPr bwMode="auto">
            <a:xfrm>
              <a:off x="4685109" y="1348236"/>
              <a:ext cx="291027" cy="625630"/>
            </a:xfrm>
            <a:custGeom>
              <a:avLst/>
              <a:gdLst>
                <a:gd name="T0" fmla="*/ 185 w 187"/>
                <a:gd name="T1" fmla="*/ 0 h 402"/>
                <a:gd name="T2" fmla="*/ 116 w 187"/>
                <a:gd name="T3" fmla="*/ 0 h 402"/>
                <a:gd name="T4" fmla="*/ 43 w 187"/>
                <a:gd name="T5" fmla="*/ 169 h 402"/>
                <a:gd name="T6" fmla="*/ 128 w 187"/>
                <a:gd name="T7" fmla="*/ 169 h 402"/>
                <a:gd name="T8" fmla="*/ 0 w 187"/>
                <a:gd name="T9" fmla="*/ 402 h 402"/>
                <a:gd name="T10" fmla="*/ 187 w 187"/>
                <a:gd name="T11" fmla="*/ 136 h 402"/>
                <a:gd name="T12" fmla="*/ 97 w 187"/>
                <a:gd name="T13" fmla="*/ 136 h 402"/>
                <a:gd name="T14" fmla="*/ 185 w 187"/>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2">
                  <a:moveTo>
                    <a:pt x="185" y="0"/>
                  </a:moveTo>
                  <a:lnTo>
                    <a:pt x="116" y="0"/>
                  </a:lnTo>
                  <a:lnTo>
                    <a:pt x="43" y="169"/>
                  </a:lnTo>
                  <a:lnTo>
                    <a:pt x="128" y="169"/>
                  </a:lnTo>
                  <a:lnTo>
                    <a:pt x="0" y="402"/>
                  </a:lnTo>
                  <a:lnTo>
                    <a:pt x="187" y="136"/>
                  </a:lnTo>
                  <a:lnTo>
                    <a:pt x="97" y="136"/>
                  </a:lnTo>
                  <a:lnTo>
                    <a:pt x="185"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6" name="Freeform 90">
              <a:extLst>
                <a:ext uri="{FF2B5EF4-FFF2-40B4-BE49-F238E27FC236}">
                  <a16:creationId xmlns:a16="http://schemas.microsoft.com/office/drawing/2014/main" id="{AF5AA13C-8900-42FC-B1A0-4FBA316FF677}"/>
                </a:ext>
              </a:extLst>
            </p:cNvPr>
            <p:cNvSpPr>
              <a:spLocks/>
            </p:cNvSpPr>
            <p:nvPr/>
          </p:nvSpPr>
          <p:spPr bwMode="auto">
            <a:xfrm>
              <a:off x="4685109" y="1348236"/>
              <a:ext cx="291027" cy="625630"/>
            </a:xfrm>
            <a:custGeom>
              <a:avLst/>
              <a:gdLst>
                <a:gd name="T0" fmla="*/ 185 w 187"/>
                <a:gd name="T1" fmla="*/ 0 h 402"/>
                <a:gd name="T2" fmla="*/ 116 w 187"/>
                <a:gd name="T3" fmla="*/ 0 h 402"/>
                <a:gd name="T4" fmla="*/ 43 w 187"/>
                <a:gd name="T5" fmla="*/ 169 h 402"/>
                <a:gd name="T6" fmla="*/ 128 w 187"/>
                <a:gd name="T7" fmla="*/ 169 h 402"/>
                <a:gd name="T8" fmla="*/ 0 w 187"/>
                <a:gd name="T9" fmla="*/ 402 h 402"/>
                <a:gd name="T10" fmla="*/ 187 w 187"/>
                <a:gd name="T11" fmla="*/ 136 h 402"/>
                <a:gd name="T12" fmla="*/ 97 w 187"/>
                <a:gd name="T13" fmla="*/ 136 h 402"/>
                <a:gd name="T14" fmla="*/ 185 w 187"/>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2">
                  <a:moveTo>
                    <a:pt x="185" y="0"/>
                  </a:moveTo>
                  <a:lnTo>
                    <a:pt x="116" y="0"/>
                  </a:lnTo>
                  <a:lnTo>
                    <a:pt x="43" y="169"/>
                  </a:lnTo>
                  <a:lnTo>
                    <a:pt x="128" y="169"/>
                  </a:lnTo>
                  <a:lnTo>
                    <a:pt x="0" y="402"/>
                  </a:lnTo>
                  <a:lnTo>
                    <a:pt x="187" y="136"/>
                  </a:lnTo>
                  <a:lnTo>
                    <a:pt x="97" y="136"/>
                  </a:lnTo>
                  <a:lnTo>
                    <a:pt x="1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08" name="Freeform 101">
              <a:extLst>
                <a:ext uri="{FF2B5EF4-FFF2-40B4-BE49-F238E27FC236}">
                  <a16:creationId xmlns:a16="http://schemas.microsoft.com/office/drawing/2014/main" id="{8A911446-3CDB-4815-8EF2-327DAF3E1753}"/>
                </a:ext>
              </a:extLst>
            </p:cNvPr>
            <p:cNvSpPr>
              <a:spLocks noEditPoints="1"/>
            </p:cNvSpPr>
            <p:nvPr/>
          </p:nvSpPr>
          <p:spPr bwMode="auto">
            <a:xfrm>
              <a:off x="4490572" y="1334229"/>
              <a:ext cx="3453415" cy="1627882"/>
            </a:xfrm>
            <a:custGeom>
              <a:avLst/>
              <a:gdLst>
                <a:gd name="T0" fmla="*/ 177 w 938"/>
                <a:gd name="T1" fmla="*/ 11 h 440"/>
                <a:gd name="T2" fmla="*/ 214 w 938"/>
                <a:gd name="T3" fmla="*/ 8 h 440"/>
                <a:gd name="T4" fmla="*/ 245 w 938"/>
                <a:gd name="T5" fmla="*/ 0 h 440"/>
                <a:gd name="T6" fmla="*/ 283 w 938"/>
                <a:gd name="T7" fmla="*/ 0 h 440"/>
                <a:gd name="T8" fmla="*/ 313 w 938"/>
                <a:gd name="T9" fmla="*/ 8 h 440"/>
                <a:gd name="T10" fmla="*/ 374 w 938"/>
                <a:gd name="T11" fmla="*/ 0 h 440"/>
                <a:gd name="T12" fmla="*/ 397 w 938"/>
                <a:gd name="T13" fmla="*/ 8 h 440"/>
                <a:gd name="T14" fmla="*/ 428 w 938"/>
                <a:gd name="T15" fmla="*/ 0 h 440"/>
                <a:gd name="T16" fmla="*/ 466 w 938"/>
                <a:gd name="T17" fmla="*/ 0 h 440"/>
                <a:gd name="T18" fmla="*/ 496 w 938"/>
                <a:gd name="T19" fmla="*/ 8 h 440"/>
                <a:gd name="T20" fmla="*/ 557 w 938"/>
                <a:gd name="T21" fmla="*/ 0 h 440"/>
                <a:gd name="T22" fmla="*/ 580 w 938"/>
                <a:gd name="T23" fmla="*/ 8 h 440"/>
                <a:gd name="T24" fmla="*/ 610 w 938"/>
                <a:gd name="T25" fmla="*/ 0 h 440"/>
                <a:gd name="T26" fmla="*/ 648 w 938"/>
                <a:gd name="T27" fmla="*/ 0 h 440"/>
                <a:gd name="T28" fmla="*/ 679 w 938"/>
                <a:gd name="T29" fmla="*/ 8 h 440"/>
                <a:gd name="T30" fmla="*/ 740 w 938"/>
                <a:gd name="T31" fmla="*/ 1 h 440"/>
                <a:gd name="T32" fmla="*/ 761 w 938"/>
                <a:gd name="T33" fmla="*/ 11 h 440"/>
                <a:gd name="T34" fmla="*/ 793 w 938"/>
                <a:gd name="T35" fmla="*/ 12 h 440"/>
                <a:gd name="T36" fmla="*/ 828 w 938"/>
                <a:gd name="T37" fmla="*/ 27 h 440"/>
                <a:gd name="T38" fmla="*/ 849 w 938"/>
                <a:gd name="T39" fmla="*/ 50 h 440"/>
                <a:gd name="T40" fmla="*/ 897 w 938"/>
                <a:gd name="T41" fmla="*/ 89 h 440"/>
                <a:gd name="T42" fmla="*/ 903 w 938"/>
                <a:gd name="T43" fmla="*/ 112 h 440"/>
                <a:gd name="T44" fmla="*/ 923 w 938"/>
                <a:gd name="T45" fmla="*/ 136 h 440"/>
                <a:gd name="T46" fmla="*/ 934 w 938"/>
                <a:gd name="T47" fmla="*/ 173 h 440"/>
                <a:gd name="T48" fmla="*/ 938 w 938"/>
                <a:gd name="T49" fmla="*/ 204 h 440"/>
                <a:gd name="T50" fmla="*/ 930 w 938"/>
                <a:gd name="T51" fmla="*/ 242 h 440"/>
                <a:gd name="T52" fmla="*/ 933 w 938"/>
                <a:gd name="T53" fmla="*/ 273 h 440"/>
                <a:gd name="T54" fmla="*/ 921 w 938"/>
                <a:gd name="T55" fmla="*/ 310 h 440"/>
                <a:gd name="T56" fmla="*/ 900 w 938"/>
                <a:gd name="T57" fmla="*/ 333 h 440"/>
                <a:gd name="T58" fmla="*/ 867 w 938"/>
                <a:gd name="T59" fmla="*/ 385 h 440"/>
                <a:gd name="T60" fmla="*/ 844 w 938"/>
                <a:gd name="T61" fmla="*/ 393 h 440"/>
                <a:gd name="T62" fmla="*/ 823 w 938"/>
                <a:gd name="T63" fmla="*/ 416 h 440"/>
                <a:gd name="T64" fmla="*/ 787 w 938"/>
                <a:gd name="T65" fmla="*/ 430 h 440"/>
                <a:gd name="T66" fmla="*/ 755 w 938"/>
                <a:gd name="T67" fmla="*/ 430 h 440"/>
                <a:gd name="T68" fmla="*/ 718 w 938"/>
                <a:gd name="T69" fmla="*/ 432 h 440"/>
                <a:gd name="T70" fmla="*/ 688 w 938"/>
                <a:gd name="T71" fmla="*/ 440 h 440"/>
                <a:gd name="T72" fmla="*/ 650 w 938"/>
                <a:gd name="T73" fmla="*/ 440 h 440"/>
                <a:gd name="T74" fmla="*/ 619 w 938"/>
                <a:gd name="T75" fmla="*/ 432 h 440"/>
                <a:gd name="T76" fmla="*/ 558 w 938"/>
                <a:gd name="T77" fmla="*/ 440 h 440"/>
                <a:gd name="T78" fmla="*/ 535 w 938"/>
                <a:gd name="T79" fmla="*/ 432 h 440"/>
                <a:gd name="T80" fmla="*/ 505 w 938"/>
                <a:gd name="T81" fmla="*/ 440 h 440"/>
                <a:gd name="T82" fmla="*/ 467 w 938"/>
                <a:gd name="T83" fmla="*/ 440 h 440"/>
                <a:gd name="T84" fmla="*/ 437 w 938"/>
                <a:gd name="T85" fmla="*/ 432 h 440"/>
                <a:gd name="T86" fmla="*/ 376 w 938"/>
                <a:gd name="T87" fmla="*/ 440 h 440"/>
                <a:gd name="T88" fmla="*/ 353 w 938"/>
                <a:gd name="T89" fmla="*/ 432 h 440"/>
                <a:gd name="T90" fmla="*/ 322 w 938"/>
                <a:gd name="T91" fmla="*/ 440 h 440"/>
                <a:gd name="T92" fmla="*/ 284 w 938"/>
                <a:gd name="T93" fmla="*/ 440 h 440"/>
                <a:gd name="T94" fmla="*/ 254 w 938"/>
                <a:gd name="T95" fmla="*/ 432 h 440"/>
                <a:gd name="T96" fmla="*/ 193 w 938"/>
                <a:gd name="T97" fmla="*/ 439 h 440"/>
                <a:gd name="T98" fmla="*/ 171 w 938"/>
                <a:gd name="T99" fmla="*/ 428 h 440"/>
                <a:gd name="T100" fmla="*/ 140 w 938"/>
                <a:gd name="T101" fmla="*/ 427 h 440"/>
                <a:gd name="T102" fmla="*/ 105 w 938"/>
                <a:gd name="T103" fmla="*/ 410 h 440"/>
                <a:gd name="T104" fmla="*/ 85 w 938"/>
                <a:gd name="T105" fmla="*/ 386 h 440"/>
                <a:gd name="T106" fmla="*/ 38 w 938"/>
                <a:gd name="T107" fmla="*/ 347 h 440"/>
                <a:gd name="T108" fmla="*/ 33 w 938"/>
                <a:gd name="T109" fmla="*/ 323 h 440"/>
                <a:gd name="T110" fmla="*/ 13 w 938"/>
                <a:gd name="T111" fmla="*/ 299 h 440"/>
                <a:gd name="T112" fmla="*/ 3 w 938"/>
                <a:gd name="T113" fmla="*/ 261 h 440"/>
                <a:gd name="T114" fmla="*/ 0 w 938"/>
                <a:gd name="T115" fmla="*/ 231 h 440"/>
                <a:gd name="T116" fmla="*/ 9 w 938"/>
                <a:gd name="T117" fmla="*/ 193 h 440"/>
                <a:gd name="T118" fmla="*/ 7 w 938"/>
                <a:gd name="T119" fmla="*/ 16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38" h="440">
                  <a:moveTo>
                    <a:pt x="168" y="5"/>
                  </a:moveTo>
                  <a:cubicBezTo>
                    <a:pt x="163" y="6"/>
                    <a:pt x="158" y="8"/>
                    <a:pt x="153" y="9"/>
                  </a:cubicBezTo>
                  <a:cubicBezTo>
                    <a:pt x="156" y="16"/>
                    <a:pt x="156" y="16"/>
                    <a:pt x="156" y="16"/>
                  </a:cubicBezTo>
                  <a:cubicBezTo>
                    <a:pt x="160" y="15"/>
                    <a:pt x="165" y="14"/>
                    <a:pt x="170" y="13"/>
                  </a:cubicBezTo>
                  <a:cubicBezTo>
                    <a:pt x="168" y="5"/>
                    <a:pt x="168" y="5"/>
                    <a:pt x="168" y="5"/>
                  </a:cubicBezTo>
                  <a:close/>
                  <a:moveTo>
                    <a:pt x="191" y="1"/>
                  </a:moveTo>
                  <a:cubicBezTo>
                    <a:pt x="186" y="2"/>
                    <a:pt x="181" y="3"/>
                    <a:pt x="176" y="4"/>
                  </a:cubicBezTo>
                  <a:cubicBezTo>
                    <a:pt x="177" y="11"/>
                    <a:pt x="177" y="11"/>
                    <a:pt x="177" y="11"/>
                  </a:cubicBezTo>
                  <a:cubicBezTo>
                    <a:pt x="182" y="10"/>
                    <a:pt x="187" y="10"/>
                    <a:pt x="192" y="9"/>
                  </a:cubicBezTo>
                  <a:cubicBezTo>
                    <a:pt x="191" y="1"/>
                    <a:pt x="191" y="1"/>
                    <a:pt x="191" y="1"/>
                  </a:cubicBezTo>
                  <a:close/>
                  <a:moveTo>
                    <a:pt x="214" y="0"/>
                  </a:moveTo>
                  <a:cubicBezTo>
                    <a:pt x="214" y="0"/>
                    <a:pt x="214" y="0"/>
                    <a:pt x="214" y="0"/>
                  </a:cubicBezTo>
                  <a:cubicBezTo>
                    <a:pt x="209" y="0"/>
                    <a:pt x="204" y="0"/>
                    <a:pt x="199" y="1"/>
                  </a:cubicBezTo>
                  <a:cubicBezTo>
                    <a:pt x="200" y="8"/>
                    <a:pt x="200" y="8"/>
                    <a:pt x="200" y="8"/>
                  </a:cubicBezTo>
                  <a:cubicBezTo>
                    <a:pt x="204" y="8"/>
                    <a:pt x="209" y="8"/>
                    <a:pt x="214" y="8"/>
                  </a:cubicBezTo>
                  <a:cubicBezTo>
                    <a:pt x="214" y="8"/>
                    <a:pt x="214" y="8"/>
                    <a:pt x="214" y="8"/>
                  </a:cubicBezTo>
                  <a:cubicBezTo>
                    <a:pt x="214" y="0"/>
                    <a:pt x="214" y="0"/>
                    <a:pt x="214" y="0"/>
                  </a:cubicBezTo>
                  <a:close/>
                  <a:moveTo>
                    <a:pt x="237" y="0"/>
                  </a:moveTo>
                  <a:cubicBezTo>
                    <a:pt x="222" y="0"/>
                    <a:pt x="222" y="0"/>
                    <a:pt x="222" y="0"/>
                  </a:cubicBezTo>
                  <a:cubicBezTo>
                    <a:pt x="222" y="8"/>
                    <a:pt x="222" y="8"/>
                    <a:pt x="222" y="8"/>
                  </a:cubicBezTo>
                  <a:cubicBezTo>
                    <a:pt x="237" y="8"/>
                    <a:pt x="237" y="8"/>
                    <a:pt x="237" y="8"/>
                  </a:cubicBezTo>
                  <a:lnTo>
                    <a:pt x="237" y="0"/>
                  </a:lnTo>
                  <a:close/>
                  <a:moveTo>
                    <a:pt x="260" y="0"/>
                  </a:moveTo>
                  <a:cubicBezTo>
                    <a:pt x="245" y="0"/>
                    <a:pt x="245" y="0"/>
                    <a:pt x="245" y="0"/>
                  </a:cubicBezTo>
                  <a:cubicBezTo>
                    <a:pt x="245" y="8"/>
                    <a:pt x="245" y="8"/>
                    <a:pt x="245" y="8"/>
                  </a:cubicBezTo>
                  <a:cubicBezTo>
                    <a:pt x="260" y="8"/>
                    <a:pt x="260" y="8"/>
                    <a:pt x="260" y="8"/>
                  </a:cubicBezTo>
                  <a:lnTo>
                    <a:pt x="260" y="0"/>
                  </a:lnTo>
                  <a:close/>
                  <a:moveTo>
                    <a:pt x="283" y="0"/>
                  </a:moveTo>
                  <a:cubicBezTo>
                    <a:pt x="268" y="0"/>
                    <a:pt x="268" y="0"/>
                    <a:pt x="268" y="0"/>
                  </a:cubicBezTo>
                  <a:cubicBezTo>
                    <a:pt x="268" y="8"/>
                    <a:pt x="268" y="8"/>
                    <a:pt x="268" y="8"/>
                  </a:cubicBezTo>
                  <a:cubicBezTo>
                    <a:pt x="283" y="8"/>
                    <a:pt x="283" y="8"/>
                    <a:pt x="283" y="8"/>
                  </a:cubicBezTo>
                  <a:lnTo>
                    <a:pt x="283" y="0"/>
                  </a:lnTo>
                  <a:close/>
                  <a:moveTo>
                    <a:pt x="306" y="0"/>
                  </a:moveTo>
                  <a:cubicBezTo>
                    <a:pt x="291" y="0"/>
                    <a:pt x="291" y="0"/>
                    <a:pt x="291" y="0"/>
                  </a:cubicBezTo>
                  <a:cubicBezTo>
                    <a:pt x="291" y="8"/>
                    <a:pt x="291" y="8"/>
                    <a:pt x="291" y="8"/>
                  </a:cubicBezTo>
                  <a:cubicBezTo>
                    <a:pt x="306" y="8"/>
                    <a:pt x="306" y="8"/>
                    <a:pt x="306" y="8"/>
                  </a:cubicBezTo>
                  <a:lnTo>
                    <a:pt x="306" y="0"/>
                  </a:lnTo>
                  <a:close/>
                  <a:moveTo>
                    <a:pt x="329" y="0"/>
                  </a:moveTo>
                  <a:cubicBezTo>
                    <a:pt x="313" y="0"/>
                    <a:pt x="313" y="0"/>
                    <a:pt x="313" y="0"/>
                  </a:cubicBezTo>
                  <a:cubicBezTo>
                    <a:pt x="313" y="8"/>
                    <a:pt x="313" y="8"/>
                    <a:pt x="313" y="8"/>
                  </a:cubicBezTo>
                  <a:cubicBezTo>
                    <a:pt x="329" y="8"/>
                    <a:pt x="329" y="8"/>
                    <a:pt x="329" y="8"/>
                  </a:cubicBezTo>
                  <a:lnTo>
                    <a:pt x="329" y="0"/>
                  </a:lnTo>
                  <a:close/>
                  <a:moveTo>
                    <a:pt x="351" y="0"/>
                  </a:moveTo>
                  <a:cubicBezTo>
                    <a:pt x="336" y="0"/>
                    <a:pt x="336" y="0"/>
                    <a:pt x="336" y="0"/>
                  </a:cubicBezTo>
                  <a:cubicBezTo>
                    <a:pt x="336" y="8"/>
                    <a:pt x="336" y="8"/>
                    <a:pt x="336" y="8"/>
                  </a:cubicBezTo>
                  <a:cubicBezTo>
                    <a:pt x="351" y="8"/>
                    <a:pt x="351" y="8"/>
                    <a:pt x="351" y="8"/>
                  </a:cubicBezTo>
                  <a:lnTo>
                    <a:pt x="351" y="0"/>
                  </a:lnTo>
                  <a:close/>
                  <a:moveTo>
                    <a:pt x="374" y="0"/>
                  </a:moveTo>
                  <a:cubicBezTo>
                    <a:pt x="359" y="0"/>
                    <a:pt x="359" y="0"/>
                    <a:pt x="359" y="0"/>
                  </a:cubicBezTo>
                  <a:cubicBezTo>
                    <a:pt x="359" y="8"/>
                    <a:pt x="359" y="8"/>
                    <a:pt x="359" y="8"/>
                  </a:cubicBezTo>
                  <a:cubicBezTo>
                    <a:pt x="374" y="8"/>
                    <a:pt x="374" y="8"/>
                    <a:pt x="374" y="8"/>
                  </a:cubicBezTo>
                  <a:lnTo>
                    <a:pt x="374" y="0"/>
                  </a:lnTo>
                  <a:close/>
                  <a:moveTo>
                    <a:pt x="397" y="0"/>
                  </a:moveTo>
                  <a:cubicBezTo>
                    <a:pt x="382" y="0"/>
                    <a:pt x="382" y="0"/>
                    <a:pt x="382" y="0"/>
                  </a:cubicBezTo>
                  <a:cubicBezTo>
                    <a:pt x="382" y="8"/>
                    <a:pt x="382" y="8"/>
                    <a:pt x="382" y="8"/>
                  </a:cubicBezTo>
                  <a:cubicBezTo>
                    <a:pt x="397" y="8"/>
                    <a:pt x="397" y="8"/>
                    <a:pt x="397" y="8"/>
                  </a:cubicBezTo>
                  <a:lnTo>
                    <a:pt x="397" y="0"/>
                  </a:lnTo>
                  <a:close/>
                  <a:moveTo>
                    <a:pt x="420" y="0"/>
                  </a:moveTo>
                  <a:cubicBezTo>
                    <a:pt x="405" y="0"/>
                    <a:pt x="405" y="0"/>
                    <a:pt x="405" y="0"/>
                  </a:cubicBezTo>
                  <a:cubicBezTo>
                    <a:pt x="405" y="8"/>
                    <a:pt x="405" y="8"/>
                    <a:pt x="405" y="8"/>
                  </a:cubicBezTo>
                  <a:cubicBezTo>
                    <a:pt x="420" y="8"/>
                    <a:pt x="420" y="8"/>
                    <a:pt x="420" y="8"/>
                  </a:cubicBezTo>
                  <a:lnTo>
                    <a:pt x="420" y="0"/>
                  </a:lnTo>
                  <a:close/>
                  <a:moveTo>
                    <a:pt x="443" y="0"/>
                  </a:moveTo>
                  <a:cubicBezTo>
                    <a:pt x="428" y="0"/>
                    <a:pt x="428" y="0"/>
                    <a:pt x="428" y="0"/>
                  </a:cubicBezTo>
                  <a:cubicBezTo>
                    <a:pt x="428" y="8"/>
                    <a:pt x="428" y="8"/>
                    <a:pt x="428" y="8"/>
                  </a:cubicBezTo>
                  <a:cubicBezTo>
                    <a:pt x="443" y="8"/>
                    <a:pt x="443" y="8"/>
                    <a:pt x="443" y="8"/>
                  </a:cubicBezTo>
                  <a:lnTo>
                    <a:pt x="443" y="0"/>
                  </a:lnTo>
                  <a:close/>
                  <a:moveTo>
                    <a:pt x="466" y="0"/>
                  </a:moveTo>
                  <a:cubicBezTo>
                    <a:pt x="450" y="0"/>
                    <a:pt x="450" y="0"/>
                    <a:pt x="450" y="0"/>
                  </a:cubicBezTo>
                  <a:cubicBezTo>
                    <a:pt x="450" y="8"/>
                    <a:pt x="450" y="8"/>
                    <a:pt x="450" y="8"/>
                  </a:cubicBezTo>
                  <a:cubicBezTo>
                    <a:pt x="466" y="8"/>
                    <a:pt x="466" y="8"/>
                    <a:pt x="466" y="8"/>
                  </a:cubicBezTo>
                  <a:lnTo>
                    <a:pt x="466" y="0"/>
                  </a:lnTo>
                  <a:close/>
                  <a:moveTo>
                    <a:pt x="488" y="0"/>
                  </a:moveTo>
                  <a:cubicBezTo>
                    <a:pt x="473" y="0"/>
                    <a:pt x="473" y="0"/>
                    <a:pt x="473" y="0"/>
                  </a:cubicBezTo>
                  <a:cubicBezTo>
                    <a:pt x="473" y="8"/>
                    <a:pt x="473" y="8"/>
                    <a:pt x="473" y="8"/>
                  </a:cubicBezTo>
                  <a:cubicBezTo>
                    <a:pt x="488" y="8"/>
                    <a:pt x="488" y="8"/>
                    <a:pt x="488" y="8"/>
                  </a:cubicBezTo>
                  <a:lnTo>
                    <a:pt x="488" y="0"/>
                  </a:lnTo>
                  <a:close/>
                  <a:moveTo>
                    <a:pt x="511" y="0"/>
                  </a:moveTo>
                  <a:cubicBezTo>
                    <a:pt x="496" y="0"/>
                    <a:pt x="496" y="0"/>
                    <a:pt x="496" y="0"/>
                  </a:cubicBezTo>
                  <a:cubicBezTo>
                    <a:pt x="496" y="8"/>
                    <a:pt x="496" y="8"/>
                    <a:pt x="496" y="8"/>
                  </a:cubicBezTo>
                  <a:cubicBezTo>
                    <a:pt x="511" y="8"/>
                    <a:pt x="511" y="8"/>
                    <a:pt x="511" y="8"/>
                  </a:cubicBezTo>
                  <a:lnTo>
                    <a:pt x="511" y="0"/>
                  </a:lnTo>
                  <a:close/>
                  <a:moveTo>
                    <a:pt x="534" y="0"/>
                  </a:moveTo>
                  <a:cubicBezTo>
                    <a:pt x="519" y="0"/>
                    <a:pt x="519" y="0"/>
                    <a:pt x="519" y="0"/>
                  </a:cubicBezTo>
                  <a:cubicBezTo>
                    <a:pt x="519" y="8"/>
                    <a:pt x="519" y="8"/>
                    <a:pt x="519" y="8"/>
                  </a:cubicBezTo>
                  <a:cubicBezTo>
                    <a:pt x="534" y="8"/>
                    <a:pt x="534" y="8"/>
                    <a:pt x="534" y="8"/>
                  </a:cubicBezTo>
                  <a:lnTo>
                    <a:pt x="534" y="0"/>
                  </a:lnTo>
                  <a:close/>
                  <a:moveTo>
                    <a:pt x="557" y="0"/>
                  </a:moveTo>
                  <a:cubicBezTo>
                    <a:pt x="542" y="0"/>
                    <a:pt x="542" y="0"/>
                    <a:pt x="542" y="0"/>
                  </a:cubicBezTo>
                  <a:cubicBezTo>
                    <a:pt x="542" y="8"/>
                    <a:pt x="542" y="8"/>
                    <a:pt x="542" y="8"/>
                  </a:cubicBezTo>
                  <a:cubicBezTo>
                    <a:pt x="557" y="8"/>
                    <a:pt x="557" y="8"/>
                    <a:pt x="557" y="8"/>
                  </a:cubicBezTo>
                  <a:lnTo>
                    <a:pt x="557" y="0"/>
                  </a:lnTo>
                  <a:close/>
                  <a:moveTo>
                    <a:pt x="580" y="0"/>
                  </a:moveTo>
                  <a:cubicBezTo>
                    <a:pt x="564" y="0"/>
                    <a:pt x="564" y="0"/>
                    <a:pt x="564" y="0"/>
                  </a:cubicBezTo>
                  <a:cubicBezTo>
                    <a:pt x="564" y="8"/>
                    <a:pt x="564" y="8"/>
                    <a:pt x="564" y="8"/>
                  </a:cubicBezTo>
                  <a:cubicBezTo>
                    <a:pt x="580" y="8"/>
                    <a:pt x="580" y="8"/>
                    <a:pt x="580" y="8"/>
                  </a:cubicBezTo>
                  <a:lnTo>
                    <a:pt x="580" y="0"/>
                  </a:lnTo>
                  <a:close/>
                  <a:moveTo>
                    <a:pt x="603" y="0"/>
                  </a:moveTo>
                  <a:cubicBezTo>
                    <a:pt x="587" y="0"/>
                    <a:pt x="587" y="0"/>
                    <a:pt x="587" y="0"/>
                  </a:cubicBezTo>
                  <a:cubicBezTo>
                    <a:pt x="587" y="8"/>
                    <a:pt x="587" y="8"/>
                    <a:pt x="587" y="8"/>
                  </a:cubicBezTo>
                  <a:cubicBezTo>
                    <a:pt x="603" y="8"/>
                    <a:pt x="603" y="8"/>
                    <a:pt x="603" y="8"/>
                  </a:cubicBezTo>
                  <a:lnTo>
                    <a:pt x="603" y="0"/>
                  </a:lnTo>
                  <a:close/>
                  <a:moveTo>
                    <a:pt x="625" y="0"/>
                  </a:moveTo>
                  <a:cubicBezTo>
                    <a:pt x="610" y="0"/>
                    <a:pt x="610" y="0"/>
                    <a:pt x="610" y="0"/>
                  </a:cubicBezTo>
                  <a:cubicBezTo>
                    <a:pt x="610" y="8"/>
                    <a:pt x="610" y="8"/>
                    <a:pt x="610" y="8"/>
                  </a:cubicBezTo>
                  <a:cubicBezTo>
                    <a:pt x="625" y="8"/>
                    <a:pt x="625" y="8"/>
                    <a:pt x="625" y="8"/>
                  </a:cubicBezTo>
                  <a:lnTo>
                    <a:pt x="625" y="0"/>
                  </a:lnTo>
                  <a:close/>
                  <a:moveTo>
                    <a:pt x="648" y="0"/>
                  </a:moveTo>
                  <a:cubicBezTo>
                    <a:pt x="633" y="0"/>
                    <a:pt x="633" y="0"/>
                    <a:pt x="633" y="0"/>
                  </a:cubicBezTo>
                  <a:cubicBezTo>
                    <a:pt x="633" y="8"/>
                    <a:pt x="633" y="8"/>
                    <a:pt x="633" y="8"/>
                  </a:cubicBezTo>
                  <a:cubicBezTo>
                    <a:pt x="648" y="8"/>
                    <a:pt x="648" y="8"/>
                    <a:pt x="648" y="8"/>
                  </a:cubicBezTo>
                  <a:lnTo>
                    <a:pt x="648" y="0"/>
                  </a:lnTo>
                  <a:close/>
                  <a:moveTo>
                    <a:pt x="671" y="0"/>
                  </a:moveTo>
                  <a:cubicBezTo>
                    <a:pt x="656" y="0"/>
                    <a:pt x="656" y="0"/>
                    <a:pt x="656" y="0"/>
                  </a:cubicBezTo>
                  <a:cubicBezTo>
                    <a:pt x="656" y="8"/>
                    <a:pt x="656" y="8"/>
                    <a:pt x="656" y="8"/>
                  </a:cubicBezTo>
                  <a:cubicBezTo>
                    <a:pt x="671" y="8"/>
                    <a:pt x="671" y="8"/>
                    <a:pt x="671" y="8"/>
                  </a:cubicBezTo>
                  <a:lnTo>
                    <a:pt x="671" y="0"/>
                  </a:lnTo>
                  <a:close/>
                  <a:moveTo>
                    <a:pt x="694" y="0"/>
                  </a:moveTo>
                  <a:cubicBezTo>
                    <a:pt x="679" y="0"/>
                    <a:pt x="679" y="0"/>
                    <a:pt x="679" y="0"/>
                  </a:cubicBezTo>
                  <a:cubicBezTo>
                    <a:pt x="679" y="8"/>
                    <a:pt x="679" y="8"/>
                    <a:pt x="679" y="8"/>
                  </a:cubicBezTo>
                  <a:cubicBezTo>
                    <a:pt x="694" y="8"/>
                    <a:pt x="694" y="8"/>
                    <a:pt x="694" y="8"/>
                  </a:cubicBezTo>
                  <a:lnTo>
                    <a:pt x="694" y="0"/>
                  </a:lnTo>
                  <a:close/>
                  <a:moveTo>
                    <a:pt x="717" y="0"/>
                  </a:moveTo>
                  <a:cubicBezTo>
                    <a:pt x="701" y="0"/>
                    <a:pt x="701" y="0"/>
                    <a:pt x="701" y="0"/>
                  </a:cubicBezTo>
                  <a:cubicBezTo>
                    <a:pt x="701" y="8"/>
                    <a:pt x="701" y="8"/>
                    <a:pt x="701" y="8"/>
                  </a:cubicBezTo>
                  <a:cubicBezTo>
                    <a:pt x="717" y="8"/>
                    <a:pt x="717" y="8"/>
                    <a:pt x="717" y="8"/>
                  </a:cubicBezTo>
                  <a:lnTo>
                    <a:pt x="717" y="0"/>
                  </a:lnTo>
                  <a:close/>
                  <a:moveTo>
                    <a:pt x="740" y="1"/>
                  </a:moveTo>
                  <a:cubicBezTo>
                    <a:pt x="735" y="0"/>
                    <a:pt x="729" y="0"/>
                    <a:pt x="724" y="0"/>
                  </a:cubicBezTo>
                  <a:cubicBezTo>
                    <a:pt x="724" y="8"/>
                    <a:pt x="724" y="8"/>
                    <a:pt x="724" y="8"/>
                  </a:cubicBezTo>
                  <a:cubicBezTo>
                    <a:pt x="729" y="8"/>
                    <a:pt x="734" y="8"/>
                    <a:pt x="739" y="8"/>
                  </a:cubicBezTo>
                  <a:cubicBezTo>
                    <a:pt x="740" y="1"/>
                    <a:pt x="740" y="1"/>
                    <a:pt x="740" y="1"/>
                  </a:cubicBezTo>
                  <a:close/>
                  <a:moveTo>
                    <a:pt x="763" y="4"/>
                  </a:moveTo>
                  <a:cubicBezTo>
                    <a:pt x="758" y="3"/>
                    <a:pt x="753" y="2"/>
                    <a:pt x="747" y="1"/>
                  </a:cubicBezTo>
                  <a:cubicBezTo>
                    <a:pt x="747" y="9"/>
                    <a:pt x="747" y="9"/>
                    <a:pt x="747" y="9"/>
                  </a:cubicBezTo>
                  <a:cubicBezTo>
                    <a:pt x="752" y="10"/>
                    <a:pt x="757" y="10"/>
                    <a:pt x="761" y="11"/>
                  </a:cubicBezTo>
                  <a:cubicBezTo>
                    <a:pt x="763" y="4"/>
                    <a:pt x="763" y="4"/>
                    <a:pt x="763" y="4"/>
                  </a:cubicBezTo>
                  <a:close/>
                  <a:moveTo>
                    <a:pt x="785" y="9"/>
                  </a:moveTo>
                  <a:cubicBezTo>
                    <a:pt x="780" y="8"/>
                    <a:pt x="775" y="6"/>
                    <a:pt x="770" y="5"/>
                  </a:cubicBezTo>
                  <a:cubicBezTo>
                    <a:pt x="769" y="13"/>
                    <a:pt x="769" y="13"/>
                    <a:pt x="769" y="13"/>
                  </a:cubicBezTo>
                  <a:cubicBezTo>
                    <a:pt x="774" y="14"/>
                    <a:pt x="778" y="15"/>
                    <a:pt x="783" y="17"/>
                  </a:cubicBezTo>
                  <a:cubicBezTo>
                    <a:pt x="785" y="9"/>
                    <a:pt x="785" y="9"/>
                    <a:pt x="785" y="9"/>
                  </a:cubicBezTo>
                  <a:close/>
                  <a:moveTo>
                    <a:pt x="807" y="17"/>
                  </a:moveTo>
                  <a:cubicBezTo>
                    <a:pt x="802" y="15"/>
                    <a:pt x="798" y="13"/>
                    <a:pt x="793" y="12"/>
                  </a:cubicBezTo>
                  <a:cubicBezTo>
                    <a:pt x="790" y="19"/>
                    <a:pt x="790" y="19"/>
                    <a:pt x="790" y="19"/>
                  </a:cubicBezTo>
                  <a:cubicBezTo>
                    <a:pt x="795" y="20"/>
                    <a:pt x="800" y="22"/>
                    <a:pt x="804" y="24"/>
                  </a:cubicBezTo>
                  <a:cubicBezTo>
                    <a:pt x="807" y="17"/>
                    <a:pt x="807" y="17"/>
                    <a:pt x="807" y="17"/>
                  </a:cubicBezTo>
                  <a:close/>
                  <a:moveTo>
                    <a:pt x="828" y="27"/>
                  </a:moveTo>
                  <a:cubicBezTo>
                    <a:pt x="824" y="25"/>
                    <a:pt x="819" y="22"/>
                    <a:pt x="814" y="20"/>
                  </a:cubicBezTo>
                  <a:cubicBezTo>
                    <a:pt x="811" y="27"/>
                    <a:pt x="811" y="27"/>
                    <a:pt x="811" y="27"/>
                  </a:cubicBezTo>
                  <a:cubicBezTo>
                    <a:pt x="815" y="29"/>
                    <a:pt x="820" y="32"/>
                    <a:pt x="824" y="34"/>
                  </a:cubicBezTo>
                  <a:cubicBezTo>
                    <a:pt x="828" y="27"/>
                    <a:pt x="828" y="27"/>
                    <a:pt x="828" y="27"/>
                  </a:cubicBezTo>
                  <a:close/>
                  <a:moveTo>
                    <a:pt x="848" y="40"/>
                  </a:moveTo>
                  <a:cubicBezTo>
                    <a:pt x="843" y="37"/>
                    <a:pt x="839" y="34"/>
                    <a:pt x="835" y="31"/>
                  </a:cubicBezTo>
                  <a:cubicBezTo>
                    <a:pt x="831" y="38"/>
                    <a:pt x="831" y="38"/>
                    <a:pt x="831" y="38"/>
                  </a:cubicBezTo>
                  <a:cubicBezTo>
                    <a:pt x="835" y="40"/>
                    <a:pt x="839" y="43"/>
                    <a:pt x="843" y="46"/>
                  </a:cubicBezTo>
                  <a:cubicBezTo>
                    <a:pt x="848" y="40"/>
                    <a:pt x="848" y="40"/>
                    <a:pt x="848" y="40"/>
                  </a:cubicBezTo>
                  <a:close/>
                  <a:moveTo>
                    <a:pt x="866" y="54"/>
                  </a:moveTo>
                  <a:cubicBezTo>
                    <a:pt x="862" y="51"/>
                    <a:pt x="858" y="47"/>
                    <a:pt x="854" y="44"/>
                  </a:cubicBezTo>
                  <a:cubicBezTo>
                    <a:pt x="849" y="50"/>
                    <a:pt x="849" y="50"/>
                    <a:pt x="849" y="50"/>
                  </a:cubicBezTo>
                  <a:cubicBezTo>
                    <a:pt x="853" y="54"/>
                    <a:pt x="857" y="57"/>
                    <a:pt x="861" y="60"/>
                  </a:cubicBezTo>
                  <a:cubicBezTo>
                    <a:pt x="866" y="54"/>
                    <a:pt x="866" y="54"/>
                    <a:pt x="866" y="54"/>
                  </a:cubicBezTo>
                  <a:close/>
                  <a:moveTo>
                    <a:pt x="882" y="71"/>
                  </a:moveTo>
                  <a:cubicBezTo>
                    <a:pt x="879" y="67"/>
                    <a:pt x="875" y="63"/>
                    <a:pt x="871" y="59"/>
                  </a:cubicBezTo>
                  <a:cubicBezTo>
                    <a:pt x="866" y="65"/>
                    <a:pt x="866" y="65"/>
                    <a:pt x="866" y="65"/>
                  </a:cubicBezTo>
                  <a:cubicBezTo>
                    <a:pt x="870" y="68"/>
                    <a:pt x="873" y="72"/>
                    <a:pt x="877" y="76"/>
                  </a:cubicBezTo>
                  <a:cubicBezTo>
                    <a:pt x="882" y="71"/>
                    <a:pt x="882" y="71"/>
                    <a:pt x="882" y="71"/>
                  </a:cubicBezTo>
                  <a:close/>
                  <a:moveTo>
                    <a:pt x="897" y="89"/>
                  </a:moveTo>
                  <a:cubicBezTo>
                    <a:pt x="894" y="84"/>
                    <a:pt x="891" y="80"/>
                    <a:pt x="887" y="76"/>
                  </a:cubicBezTo>
                  <a:cubicBezTo>
                    <a:pt x="881" y="81"/>
                    <a:pt x="881" y="81"/>
                    <a:pt x="881" y="81"/>
                  </a:cubicBezTo>
                  <a:cubicBezTo>
                    <a:pt x="885" y="85"/>
                    <a:pt x="888" y="89"/>
                    <a:pt x="891" y="93"/>
                  </a:cubicBezTo>
                  <a:cubicBezTo>
                    <a:pt x="897" y="89"/>
                    <a:pt x="897" y="89"/>
                    <a:pt x="897" y="89"/>
                  </a:cubicBezTo>
                  <a:close/>
                  <a:moveTo>
                    <a:pt x="910" y="108"/>
                  </a:moveTo>
                  <a:cubicBezTo>
                    <a:pt x="907" y="104"/>
                    <a:pt x="904" y="99"/>
                    <a:pt x="901" y="95"/>
                  </a:cubicBezTo>
                  <a:cubicBezTo>
                    <a:pt x="895" y="99"/>
                    <a:pt x="895" y="99"/>
                    <a:pt x="895" y="99"/>
                  </a:cubicBezTo>
                  <a:cubicBezTo>
                    <a:pt x="898" y="103"/>
                    <a:pt x="900" y="108"/>
                    <a:pt x="903" y="112"/>
                  </a:cubicBezTo>
                  <a:cubicBezTo>
                    <a:pt x="910" y="108"/>
                    <a:pt x="910" y="108"/>
                    <a:pt x="910" y="108"/>
                  </a:cubicBezTo>
                  <a:close/>
                  <a:moveTo>
                    <a:pt x="920" y="129"/>
                  </a:moveTo>
                  <a:cubicBezTo>
                    <a:pt x="918" y="124"/>
                    <a:pt x="916" y="119"/>
                    <a:pt x="913" y="115"/>
                  </a:cubicBezTo>
                  <a:cubicBezTo>
                    <a:pt x="906" y="118"/>
                    <a:pt x="906" y="118"/>
                    <a:pt x="906" y="118"/>
                  </a:cubicBezTo>
                  <a:cubicBezTo>
                    <a:pt x="909" y="123"/>
                    <a:pt x="911" y="127"/>
                    <a:pt x="913" y="132"/>
                  </a:cubicBezTo>
                  <a:lnTo>
                    <a:pt x="920" y="129"/>
                  </a:lnTo>
                  <a:close/>
                  <a:moveTo>
                    <a:pt x="928" y="151"/>
                  </a:moveTo>
                  <a:cubicBezTo>
                    <a:pt x="927" y="146"/>
                    <a:pt x="925" y="141"/>
                    <a:pt x="923" y="136"/>
                  </a:cubicBezTo>
                  <a:cubicBezTo>
                    <a:pt x="916" y="139"/>
                    <a:pt x="916" y="139"/>
                    <a:pt x="916" y="139"/>
                  </a:cubicBezTo>
                  <a:cubicBezTo>
                    <a:pt x="918" y="143"/>
                    <a:pt x="919" y="148"/>
                    <a:pt x="921" y="153"/>
                  </a:cubicBezTo>
                  <a:cubicBezTo>
                    <a:pt x="928" y="151"/>
                    <a:pt x="928" y="151"/>
                    <a:pt x="928" y="151"/>
                  </a:cubicBezTo>
                  <a:close/>
                  <a:moveTo>
                    <a:pt x="934" y="173"/>
                  </a:moveTo>
                  <a:cubicBezTo>
                    <a:pt x="933" y="168"/>
                    <a:pt x="932" y="163"/>
                    <a:pt x="930" y="158"/>
                  </a:cubicBezTo>
                  <a:cubicBezTo>
                    <a:pt x="923" y="160"/>
                    <a:pt x="923" y="160"/>
                    <a:pt x="923" y="160"/>
                  </a:cubicBezTo>
                  <a:cubicBezTo>
                    <a:pt x="924" y="165"/>
                    <a:pt x="925" y="170"/>
                    <a:pt x="926" y="175"/>
                  </a:cubicBezTo>
                  <a:cubicBezTo>
                    <a:pt x="934" y="173"/>
                    <a:pt x="934" y="173"/>
                    <a:pt x="934" y="173"/>
                  </a:cubicBezTo>
                  <a:close/>
                  <a:moveTo>
                    <a:pt x="937" y="196"/>
                  </a:moveTo>
                  <a:cubicBezTo>
                    <a:pt x="937" y="191"/>
                    <a:pt x="936" y="186"/>
                    <a:pt x="935" y="181"/>
                  </a:cubicBezTo>
                  <a:cubicBezTo>
                    <a:pt x="928" y="182"/>
                    <a:pt x="928" y="182"/>
                    <a:pt x="928" y="182"/>
                  </a:cubicBezTo>
                  <a:cubicBezTo>
                    <a:pt x="928" y="187"/>
                    <a:pt x="929" y="192"/>
                    <a:pt x="929" y="197"/>
                  </a:cubicBezTo>
                  <a:lnTo>
                    <a:pt x="937" y="196"/>
                  </a:lnTo>
                  <a:close/>
                  <a:moveTo>
                    <a:pt x="938" y="219"/>
                  </a:moveTo>
                  <a:cubicBezTo>
                    <a:pt x="938" y="214"/>
                    <a:pt x="938" y="214"/>
                    <a:pt x="938" y="214"/>
                  </a:cubicBezTo>
                  <a:cubicBezTo>
                    <a:pt x="938" y="211"/>
                    <a:pt x="938" y="207"/>
                    <a:pt x="938" y="204"/>
                  </a:cubicBezTo>
                  <a:cubicBezTo>
                    <a:pt x="930" y="204"/>
                    <a:pt x="930" y="204"/>
                    <a:pt x="930" y="204"/>
                  </a:cubicBezTo>
                  <a:cubicBezTo>
                    <a:pt x="930" y="207"/>
                    <a:pt x="930" y="211"/>
                    <a:pt x="930" y="214"/>
                  </a:cubicBezTo>
                  <a:cubicBezTo>
                    <a:pt x="930" y="219"/>
                    <a:pt x="930" y="219"/>
                    <a:pt x="930" y="219"/>
                  </a:cubicBezTo>
                  <a:cubicBezTo>
                    <a:pt x="938" y="219"/>
                    <a:pt x="938" y="219"/>
                    <a:pt x="938" y="219"/>
                  </a:cubicBezTo>
                  <a:close/>
                  <a:moveTo>
                    <a:pt x="937" y="242"/>
                  </a:moveTo>
                  <a:cubicBezTo>
                    <a:pt x="938" y="237"/>
                    <a:pt x="938" y="232"/>
                    <a:pt x="938" y="227"/>
                  </a:cubicBezTo>
                  <a:cubicBezTo>
                    <a:pt x="930" y="227"/>
                    <a:pt x="930" y="227"/>
                    <a:pt x="930" y="227"/>
                  </a:cubicBezTo>
                  <a:cubicBezTo>
                    <a:pt x="930" y="232"/>
                    <a:pt x="930" y="237"/>
                    <a:pt x="930" y="242"/>
                  </a:cubicBezTo>
                  <a:cubicBezTo>
                    <a:pt x="937" y="242"/>
                    <a:pt x="937" y="242"/>
                    <a:pt x="937" y="242"/>
                  </a:cubicBezTo>
                  <a:close/>
                  <a:moveTo>
                    <a:pt x="934" y="265"/>
                  </a:moveTo>
                  <a:cubicBezTo>
                    <a:pt x="935" y="260"/>
                    <a:pt x="936" y="255"/>
                    <a:pt x="937" y="250"/>
                  </a:cubicBezTo>
                  <a:cubicBezTo>
                    <a:pt x="929" y="249"/>
                    <a:pt x="929" y="249"/>
                    <a:pt x="929" y="249"/>
                  </a:cubicBezTo>
                  <a:cubicBezTo>
                    <a:pt x="928" y="254"/>
                    <a:pt x="928" y="259"/>
                    <a:pt x="927" y="264"/>
                  </a:cubicBezTo>
                  <a:cubicBezTo>
                    <a:pt x="934" y="265"/>
                    <a:pt x="934" y="265"/>
                    <a:pt x="934" y="265"/>
                  </a:cubicBezTo>
                  <a:close/>
                  <a:moveTo>
                    <a:pt x="929" y="288"/>
                  </a:moveTo>
                  <a:cubicBezTo>
                    <a:pt x="930" y="283"/>
                    <a:pt x="931" y="278"/>
                    <a:pt x="933" y="273"/>
                  </a:cubicBezTo>
                  <a:cubicBezTo>
                    <a:pt x="925" y="271"/>
                    <a:pt x="925" y="271"/>
                    <a:pt x="925" y="271"/>
                  </a:cubicBezTo>
                  <a:cubicBezTo>
                    <a:pt x="924" y="276"/>
                    <a:pt x="923" y="281"/>
                    <a:pt x="921" y="286"/>
                  </a:cubicBezTo>
                  <a:cubicBezTo>
                    <a:pt x="929" y="288"/>
                    <a:pt x="929" y="288"/>
                    <a:pt x="929" y="288"/>
                  </a:cubicBezTo>
                  <a:close/>
                  <a:moveTo>
                    <a:pt x="921" y="310"/>
                  </a:moveTo>
                  <a:cubicBezTo>
                    <a:pt x="923" y="305"/>
                    <a:pt x="925" y="300"/>
                    <a:pt x="926" y="295"/>
                  </a:cubicBezTo>
                  <a:cubicBezTo>
                    <a:pt x="919" y="293"/>
                    <a:pt x="919" y="293"/>
                    <a:pt x="919" y="293"/>
                  </a:cubicBezTo>
                  <a:cubicBezTo>
                    <a:pt x="917" y="298"/>
                    <a:pt x="916" y="302"/>
                    <a:pt x="914" y="307"/>
                  </a:cubicBezTo>
                  <a:cubicBezTo>
                    <a:pt x="921" y="310"/>
                    <a:pt x="921" y="310"/>
                    <a:pt x="921" y="310"/>
                  </a:cubicBezTo>
                  <a:close/>
                  <a:moveTo>
                    <a:pt x="910" y="331"/>
                  </a:moveTo>
                  <a:cubicBezTo>
                    <a:pt x="913" y="326"/>
                    <a:pt x="915" y="321"/>
                    <a:pt x="918" y="317"/>
                  </a:cubicBezTo>
                  <a:cubicBezTo>
                    <a:pt x="911" y="314"/>
                    <a:pt x="911" y="314"/>
                    <a:pt x="911" y="314"/>
                  </a:cubicBezTo>
                  <a:cubicBezTo>
                    <a:pt x="908" y="318"/>
                    <a:pt x="906" y="322"/>
                    <a:pt x="904" y="327"/>
                  </a:cubicBezTo>
                  <a:cubicBezTo>
                    <a:pt x="910" y="331"/>
                    <a:pt x="910" y="331"/>
                    <a:pt x="910" y="331"/>
                  </a:cubicBezTo>
                  <a:close/>
                  <a:moveTo>
                    <a:pt x="898" y="350"/>
                  </a:moveTo>
                  <a:cubicBezTo>
                    <a:pt x="901" y="346"/>
                    <a:pt x="904" y="342"/>
                    <a:pt x="906" y="337"/>
                  </a:cubicBezTo>
                  <a:cubicBezTo>
                    <a:pt x="900" y="333"/>
                    <a:pt x="900" y="333"/>
                    <a:pt x="900" y="333"/>
                  </a:cubicBezTo>
                  <a:cubicBezTo>
                    <a:pt x="897" y="337"/>
                    <a:pt x="895" y="342"/>
                    <a:pt x="892" y="346"/>
                  </a:cubicBezTo>
                  <a:cubicBezTo>
                    <a:pt x="898" y="350"/>
                    <a:pt x="898" y="350"/>
                    <a:pt x="898" y="350"/>
                  </a:cubicBezTo>
                  <a:close/>
                  <a:moveTo>
                    <a:pt x="883" y="368"/>
                  </a:moveTo>
                  <a:cubicBezTo>
                    <a:pt x="887" y="364"/>
                    <a:pt x="890" y="360"/>
                    <a:pt x="893" y="356"/>
                  </a:cubicBezTo>
                  <a:cubicBezTo>
                    <a:pt x="887" y="352"/>
                    <a:pt x="887" y="352"/>
                    <a:pt x="887" y="352"/>
                  </a:cubicBezTo>
                  <a:cubicBezTo>
                    <a:pt x="884" y="356"/>
                    <a:pt x="881" y="359"/>
                    <a:pt x="878" y="363"/>
                  </a:cubicBezTo>
                  <a:cubicBezTo>
                    <a:pt x="883" y="368"/>
                    <a:pt x="883" y="368"/>
                    <a:pt x="883" y="368"/>
                  </a:cubicBezTo>
                  <a:close/>
                  <a:moveTo>
                    <a:pt x="867" y="385"/>
                  </a:moveTo>
                  <a:cubicBezTo>
                    <a:pt x="871" y="381"/>
                    <a:pt x="875" y="378"/>
                    <a:pt x="878" y="374"/>
                  </a:cubicBezTo>
                  <a:cubicBezTo>
                    <a:pt x="873" y="369"/>
                    <a:pt x="873" y="369"/>
                    <a:pt x="873" y="369"/>
                  </a:cubicBezTo>
                  <a:cubicBezTo>
                    <a:pt x="869" y="372"/>
                    <a:pt x="866" y="376"/>
                    <a:pt x="862" y="379"/>
                  </a:cubicBezTo>
                  <a:cubicBezTo>
                    <a:pt x="867" y="385"/>
                    <a:pt x="867" y="385"/>
                    <a:pt x="867" y="385"/>
                  </a:cubicBezTo>
                  <a:close/>
                  <a:moveTo>
                    <a:pt x="849" y="399"/>
                  </a:moveTo>
                  <a:cubicBezTo>
                    <a:pt x="853" y="396"/>
                    <a:pt x="857" y="393"/>
                    <a:pt x="861" y="390"/>
                  </a:cubicBezTo>
                  <a:cubicBezTo>
                    <a:pt x="856" y="384"/>
                    <a:pt x="856" y="384"/>
                    <a:pt x="856" y="384"/>
                  </a:cubicBezTo>
                  <a:cubicBezTo>
                    <a:pt x="852" y="387"/>
                    <a:pt x="848" y="390"/>
                    <a:pt x="844" y="393"/>
                  </a:cubicBezTo>
                  <a:lnTo>
                    <a:pt x="849" y="399"/>
                  </a:lnTo>
                  <a:close/>
                  <a:moveTo>
                    <a:pt x="829" y="412"/>
                  </a:moveTo>
                  <a:cubicBezTo>
                    <a:pt x="834" y="409"/>
                    <a:pt x="838" y="407"/>
                    <a:pt x="843" y="404"/>
                  </a:cubicBezTo>
                  <a:cubicBezTo>
                    <a:pt x="838" y="397"/>
                    <a:pt x="838" y="397"/>
                    <a:pt x="838" y="397"/>
                  </a:cubicBezTo>
                  <a:cubicBezTo>
                    <a:pt x="834" y="400"/>
                    <a:pt x="830" y="403"/>
                    <a:pt x="826" y="405"/>
                  </a:cubicBezTo>
                  <a:lnTo>
                    <a:pt x="829" y="412"/>
                  </a:lnTo>
                  <a:close/>
                  <a:moveTo>
                    <a:pt x="809" y="422"/>
                  </a:moveTo>
                  <a:cubicBezTo>
                    <a:pt x="813" y="420"/>
                    <a:pt x="818" y="418"/>
                    <a:pt x="823" y="416"/>
                  </a:cubicBezTo>
                  <a:cubicBezTo>
                    <a:pt x="819" y="409"/>
                    <a:pt x="819" y="409"/>
                    <a:pt x="819" y="409"/>
                  </a:cubicBezTo>
                  <a:cubicBezTo>
                    <a:pt x="815" y="411"/>
                    <a:pt x="810" y="413"/>
                    <a:pt x="806" y="415"/>
                  </a:cubicBezTo>
                  <a:lnTo>
                    <a:pt x="809" y="422"/>
                  </a:lnTo>
                  <a:close/>
                  <a:moveTo>
                    <a:pt x="787" y="430"/>
                  </a:moveTo>
                  <a:cubicBezTo>
                    <a:pt x="792" y="429"/>
                    <a:pt x="797" y="427"/>
                    <a:pt x="801" y="425"/>
                  </a:cubicBezTo>
                  <a:cubicBezTo>
                    <a:pt x="799" y="418"/>
                    <a:pt x="799" y="418"/>
                    <a:pt x="799" y="418"/>
                  </a:cubicBezTo>
                  <a:cubicBezTo>
                    <a:pt x="794" y="420"/>
                    <a:pt x="789" y="422"/>
                    <a:pt x="785" y="423"/>
                  </a:cubicBezTo>
                  <a:lnTo>
                    <a:pt x="787" y="430"/>
                  </a:lnTo>
                  <a:close/>
                  <a:moveTo>
                    <a:pt x="764" y="436"/>
                  </a:moveTo>
                  <a:cubicBezTo>
                    <a:pt x="769" y="435"/>
                    <a:pt x="774" y="434"/>
                    <a:pt x="779" y="433"/>
                  </a:cubicBezTo>
                  <a:cubicBezTo>
                    <a:pt x="777" y="425"/>
                    <a:pt x="777" y="425"/>
                    <a:pt x="777" y="425"/>
                  </a:cubicBezTo>
                  <a:cubicBezTo>
                    <a:pt x="773" y="426"/>
                    <a:pt x="768" y="427"/>
                    <a:pt x="763" y="428"/>
                  </a:cubicBezTo>
                  <a:lnTo>
                    <a:pt x="764" y="436"/>
                  </a:lnTo>
                  <a:close/>
                  <a:moveTo>
                    <a:pt x="741" y="439"/>
                  </a:moveTo>
                  <a:cubicBezTo>
                    <a:pt x="746" y="439"/>
                    <a:pt x="752" y="438"/>
                    <a:pt x="757" y="437"/>
                  </a:cubicBezTo>
                  <a:cubicBezTo>
                    <a:pt x="755" y="430"/>
                    <a:pt x="755" y="430"/>
                    <a:pt x="755" y="430"/>
                  </a:cubicBezTo>
                  <a:cubicBezTo>
                    <a:pt x="751" y="430"/>
                    <a:pt x="746" y="431"/>
                    <a:pt x="741" y="431"/>
                  </a:cubicBezTo>
                  <a:lnTo>
                    <a:pt x="741" y="439"/>
                  </a:lnTo>
                  <a:close/>
                  <a:moveTo>
                    <a:pt x="718" y="440"/>
                  </a:moveTo>
                  <a:cubicBezTo>
                    <a:pt x="724" y="440"/>
                    <a:pt x="724" y="440"/>
                    <a:pt x="724" y="440"/>
                  </a:cubicBezTo>
                  <a:cubicBezTo>
                    <a:pt x="727" y="440"/>
                    <a:pt x="730" y="440"/>
                    <a:pt x="733" y="440"/>
                  </a:cubicBezTo>
                  <a:cubicBezTo>
                    <a:pt x="733" y="432"/>
                    <a:pt x="733" y="432"/>
                    <a:pt x="733" y="432"/>
                  </a:cubicBezTo>
                  <a:cubicBezTo>
                    <a:pt x="730" y="432"/>
                    <a:pt x="727" y="432"/>
                    <a:pt x="724" y="432"/>
                  </a:cubicBezTo>
                  <a:cubicBezTo>
                    <a:pt x="718" y="432"/>
                    <a:pt x="718" y="432"/>
                    <a:pt x="718" y="432"/>
                  </a:cubicBezTo>
                  <a:cubicBezTo>
                    <a:pt x="718" y="440"/>
                    <a:pt x="718" y="440"/>
                    <a:pt x="718" y="440"/>
                  </a:cubicBezTo>
                  <a:close/>
                  <a:moveTo>
                    <a:pt x="695" y="440"/>
                  </a:moveTo>
                  <a:cubicBezTo>
                    <a:pt x="710" y="440"/>
                    <a:pt x="710" y="440"/>
                    <a:pt x="710" y="440"/>
                  </a:cubicBezTo>
                  <a:cubicBezTo>
                    <a:pt x="710" y="432"/>
                    <a:pt x="710" y="432"/>
                    <a:pt x="710" y="432"/>
                  </a:cubicBezTo>
                  <a:cubicBezTo>
                    <a:pt x="695" y="432"/>
                    <a:pt x="695" y="432"/>
                    <a:pt x="695" y="432"/>
                  </a:cubicBezTo>
                  <a:lnTo>
                    <a:pt x="695" y="440"/>
                  </a:lnTo>
                  <a:close/>
                  <a:moveTo>
                    <a:pt x="672" y="440"/>
                  </a:moveTo>
                  <a:cubicBezTo>
                    <a:pt x="688" y="440"/>
                    <a:pt x="688" y="440"/>
                    <a:pt x="688" y="440"/>
                  </a:cubicBezTo>
                  <a:cubicBezTo>
                    <a:pt x="688" y="432"/>
                    <a:pt x="688" y="432"/>
                    <a:pt x="688" y="432"/>
                  </a:cubicBezTo>
                  <a:cubicBezTo>
                    <a:pt x="672" y="432"/>
                    <a:pt x="672" y="432"/>
                    <a:pt x="672" y="432"/>
                  </a:cubicBezTo>
                  <a:lnTo>
                    <a:pt x="672" y="440"/>
                  </a:lnTo>
                  <a:close/>
                  <a:moveTo>
                    <a:pt x="650" y="440"/>
                  </a:moveTo>
                  <a:cubicBezTo>
                    <a:pt x="665" y="440"/>
                    <a:pt x="665" y="440"/>
                    <a:pt x="665" y="440"/>
                  </a:cubicBezTo>
                  <a:cubicBezTo>
                    <a:pt x="665" y="432"/>
                    <a:pt x="665" y="432"/>
                    <a:pt x="665" y="432"/>
                  </a:cubicBezTo>
                  <a:cubicBezTo>
                    <a:pt x="650" y="432"/>
                    <a:pt x="650" y="432"/>
                    <a:pt x="650" y="432"/>
                  </a:cubicBezTo>
                  <a:lnTo>
                    <a:pt x="650" y="440"/>
                  </a:lnTo>
                  <a:close/>
                  <a:moveTo>
                    <a:pt x="627" y="440"/>
                  </a:moveTo>
                  <a:cubicBezTo>
                    <a:pt x="642" y="440"/>
                    <a:pt x="642" y="440"/>
                    <a:pt x="642" y="440"/>
                  </a:cubicBezTo>
                  <a:cubicBezTo>
                    <a:pt x="642" y="432"/>
                    <a:pt x="642" y="432"/>
                    <a:pt x="642" y="432"/>
                  </a:cubicBezTo>
                  <a:cubicBezTo>
                    <a:pt x="627" y="432"/>
                    <a:pt x="627" y="432"/>
                    <a:pt x="627" y="432"/>
                  </a:cubicBezTo>
                  <a:lnTo>
                    <a:pt x="627" y="440"/>
                  </a:lnTo>
                  <a:close/>
                  <a:moveTo>
                    <a:pt x="604" y="440"/>
                  </a:moveTo>
                  <a:cubicBezTo>
                    <a:pt x="619" y="440"/>
                    <a:pt x="619" y="440"/>
                    <a:pt x="619" y="440"/>
                  </a:cubicBezTo>
                  <a:cubicBezTo>
                    <a:pt x="619" y="432"/>
                    <a:pt x="619" y="432"/>
                    <a:pt x="619" y="432"/>
                  </a:cubicBezTo>
                  <a:cubicBezTo>
                    <a:pt x="604" y="432"/>
                    <a:pt x="604" y="432"/>
                    <a:pt x="604" y="432"/>
                  </a:cubicBezTo>
                  <a:lnTo>
                    <a:pt x="604" y="440"/>
                  </a:lnTo>
                  <a:close/>
                  <a:moveTo>
                    <a:pt x="581" y="440"/>
                  </a:moveTo>
                  <a:cubicBezTo>
                    <a:pt x="596" y="440"/>
                    <a:pt x="596" y="440"/>
                    <a:pt x="596" y="440"/>
                  </a:cubicBezTo>
                  <a:cubicBezTo>
                    <a:pt x="596" y="432"/>
                    <a:pt x="596" y="432"/>
                    <a:pt x="596" y="432"/>
                  </a:cubicBezTo>
                  <a:cubicBezTo>
                    <a:pt x="581" y="432"/>
                    <a:pt x="581" y="432"/>
                    <a:pt x="581" y="432"/>
                  </a:cubicBezTo>
                  <a:lnTo>
                    <a:pt x="581" y="440"/>
                  </a:lnTo>
                  <a:close/>
                  <a:moveTo>
                    <a:pt x="558" y="440"/>
                  </a:moveTo>
                  <a:cubicBezTo>
                    <a:pt x="574" y="440"/>
                    <a:pt x="574" y="440"/>
                    <a:pt x="574" y="440"/>
                  </a:cubicBezTo>
                  <a:cubicBezTo>
                    <a:pt x="574" y="432"/>
                    <a:pt x="574" y="432"/>
                    <a:pt x="574" y="432"/>
                  </a:cubicBezTo>
                  <a:cubicBezTo>
                    <a:pt x="558" y="432"/>
                    <a:pt x="558" y="432"/>
                    <a:pt x="558" y="432"/>
                  </a:cubicBezTo>
                  <a:lnTo>
                    <a:pt x="558" y="440"/>
                  </a:lnTo>
                  <a:close/>
                  <a:moveTo>
                    <a:pt x="535" y="440"/>
                  </a:moveTo>
                  <a:cubicBezTo>
                    <a:pt x="551" y="440"/>
                    <a:pt x="551" y="440"/>
                    <a:pt x="551" y="440"/>
                  </a:cubicBezTo>
                  <a:cubicBezTo>
                    <a:pt x="551" y="432"/>
                    <a:pt x="551" y="432"/>
                    <a:pt x="551" y="432"/>
                  </a:cubicBezTo>
                  <a:cubicBezTo>
                    <a:pt x="535" y="432"/>
                    <a:pt x="535" y="432"/>
                    <a:pt x="535" y="432"/>
                  </a:cubicBezTo>
                  <a:lnTo>
                    <a:pt x="535" y="440"/>
                  </a:lnTo>
                  <a:close/>
                  <a:moveTo>
                    <a:pt x="513" y="440"/>
                  </a:moveTo>
                  <a:cubicBezTo>
                    <a:pt x="528" y="440"/>
                    <a:pt x="528" y="440"/>
                    <a:pt x="528" y="440"/>
                  </a:cubicBezTo>
                  <a:cubicBezTo>
                    <a:pt x="528" y="432"/>
                    <a:pt x="528" y="432"/>
                    <a:pt x="528" y="432"/>
                  </a:cubicBezTo>
                  <a:cubicBezTo>
                    <a:pt x="513" y="432"/>
                    <a:pt x="513" y="432"/>
                    <a:pt x="513" y="432"/>
                  </a:cubicBezTo>
                  <a:lnTo>
                    <a:pt x="513" y="440"/>
                  </a:lnTo>
                  <a:close/>
                  <a:moveTo>
                    <a:pt x="490" y="440"/>
                  </a:moveTo>
                  <a:cubicBezTo>
                    <a:pt x="505" y="440"/>
                    <a:pt x="505" y="440"/>
                    <a:pt x="505" y="440"/>
                  </a:cubicBezTo>
                  <a:cubicBezTo>
                    <a:pt x="505" y="432"/>
                    <a:pt x="505" y="432"/>
                    <a:pt x="505" y="432"/>
                  </a:cubicBezTo>
                  <a:cubicBezTo>
                    <a:pt x="490" y="432"/>
                    <a:pt x="490" y="432"/>
                    <a:pt x="490" y="432"/>
                  </a:cubicBezTo>
                  <a:lnTo>
                    <a:pt x="490" y="440"/>
                  </a:lnTo>
                  <a:close/>
                  <a:moveTo>
                    <a:pt x="467" y="440"/>
                  </a:moveTo>
                  <a:cubicBezTo>
                    <a:pt x="482" y="440"/>
                    <a:pt x="482" y="440"/>
                    <a:pt x="482" y="440"/>
                  </a:cubicBezTo>
                  <a:cubicBezTo>
                    <a:pt x="482" y="432"/>
                    <a:pt x="482" y="432"/>
                    <a:pt x="482" y="432"/>
                  </a:cubicBezTo>
                  <a:cubicBezTo>
                    <a:pt x="467" y="432"/>
                    <a:pt x="467" y="432"/>
                    <a:pt x="467" y="432"/>
                  </a:cubicBezTo>
                  <a:lnTo>
                    <a:pt x="467" y="440"/>
                  </a:lnTo>
                  <a:close/>
                  <a:moveTo>
                    <a:pt x="444" y="440"/>
                  </a:moveTo>
                  <a:cubicBezTo>
                    <a:pt x="459" y="440"/>
                    <a:pt x="459" y="440"/>
                    <a:pt x="459" y="440"/>
                  </a:cubicBezTo>
                  <a:cubicBezTo>
                    <a:pt x="459" y="432"/>
                    <a:pt x="459" y="432"/>
                    <a:pt x="459" y="432"/>
                  </a:cubicBezTo>
                  <a:cubicBezTo>
                    <a:pt x="444" y="432"/>
                    <a:pt x="444" y="432"/>
                    <a:pt x="444" y="432"/>
                  </a:cubicBezTo>
                  <a:lnTo>
                    <a:pt x="444" y="440"/>
                  </a:lnTo>
                  <a:close/>
                  <a:moveTo>
                    <a:pt x="421" y="440"/>
                  </a:moveTo>
                  <a:cubicBezTo>
                    <a:pt x="437" y="440"/>
                    <a:pt x="437" y="440"/>
                    <a:pt x="437" y="440"/>
                  </a:cubicBezTo>
                  <a:cubicBezTo>
                    <a:pt x="437" y="432"/>
                    <a:pt x="437" y="432"/>
                    <a:pt x="437" y="432"/>
                  </a:cubicBezTo>
                  <a:cubicBezTo>
                    <a:pt x="421" y="432"/>
                    <a:pt x="421" y="432"/>
                    <a:pt x="421" y="432"/>
                  </a:cubicBezTo>
                  <a:lnTo>
                    <a:pt x="421" y="440"/>
                  </a:lnTo>
                  <a:close/>
                  <a:moveTo>
                    <a:pt x="399" y="440"/>
                  </a:moveTo>
                  <a:cubicBezTo>
                    <a:pt x="414" y="440"/>
                    <a:pt x="414" y="440"/>
                    <a:pt x="414" y="440"/>
                  </a:cubicBezTo>
                  <a:cubicBezTo>
                    <a:pt x="414" y="432"/>
                    <a:pt x="414" y="432"/>
                    <a:pt x="414" y="432"/>
                  </a:cubicBezTo>
                  <a:cubicBezTo>
                    <a:pt x="399" y="432"/>
                    <a:pt x="399" y="432"/>
                    <a:pt x="399" y="432"/>
                  </a:cubicBezTo>
                  <a:lnTo>
                    <a:pt x="399" y="440"/>
                  </a:lnTo>
                  <a:close/>
                  <a:moveTo>
                    <a:pt x="376" y="440"/>
                  </a:moveTo>
                  <a:cubicBezTo>
                    <a:pt x="391" y="440"/>
                    <a:pt x="391" y="440"/>
                    <a:pt x="391" y="440"/>
                  </a:cubicBezTo>
                  <a:cubicBezTo>
                    <a:pt x="391" y="432"/>
                    <a:pt x="391" y="432"/>
                    <a:pt x="391" y="432"/>
                  </a:cubicBezTo>
                  <a:cubicBezTo>
                    <a:pt x="376" y="432"/>
                    <a:pt x="376" y="432"/>
                    <a:pt x="376" y="432"/>
                  </a:cubicBezTo>
                  <a:lnTo>
                    <a:pt x="376"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300" y="440"/>
                    <a:pt x="300" y="440"/>
                    <a:pt x="300" y="440"/>
                  </a:cubicBezTo>
                  <a:cubicBezTo>
                    <a:pt x="300" y="432"/>
                    <a:pt x="300" y="432"/>
                    <a:pt x="300" y="432"/>
                  </a:cubicBezTo>
                  <a:cubicBezTo>
                    <a:pt x="284" y="432"/>
                    <a:pt x="284" y="432"/>
                    <a:pt x="284" y="432"/>
                  </a:cubicBezTo>
                  <a:lnTo>
                    <a:pt x="284" y="440"/>
                  </a:lnTo>
                  <a:close/>
                  <a:moveTo>
                    <a:pt x="262" y="440"/>
                  </a:moveTo>
                  <a:cubicBezTo>
                    <a:pt x="277" y="440"/>
                    <a:pt x="277" y="440"/>
                    <a:pt x="277" y="440"/>
                  </a:cubicBezTo>
                  <a:cubicBezTo>
                    <a:pt x="277" y="432"/>
                    <a:pt x="277" y="432"/>
                    <a:pt x="277" y="432"/>
                  </a:cubicBezTo>
                  <a:cubicBezTo>
                    <a:pt x="262" y="432"/>
                    <a:pt x="262" y="432"/>
                    <a:pt x="262" y="432"/>
                  </a:cubicBezTo>
                  <a:lnTo>
                    <a:pt x="262" y="440"/>
                  </a:lnTo>
                  <a:close/>
                  <a:moveTo>
                    <a:pt x="239" y="440"/>
                  </a:moveTo>
                  <a:cubicBezTo>
                    <a:pt x="254" y="440"/>
                    <a:pt x="254" y="440"/>
                    <a:pt x="254" y="440"/>
                  </a:cubicBezTo>
                  <a:cubicBezTo>
                    <a:pt x="254" y="432"/>
                    <a:pt x="254" y="432"/>
                    <a:pt x="254" y="432"/>
                  </a:cubicBezTo>
                  <a:cubicBezTo>
                    <a:pt x="239" y="432"/>
                    <a:pt x="239" y="432"/>
                    <a:pt x="239" y="432"/>
                  </a:cubicBezTo>
                  <a:lnTo>
                    <a:pt x="239"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3" y="439"/>
                  </a:moveTo>
                  <a:cubicBezTo>
                    <a:pt x="198" y="439"/>
                    <a:pt x="203" y="440"/>
                    <a:pt x="208" y="440"/>
                  </a:cubicBezTo>
                  <a:cubicBezTo>
                    <a:pt x="208" y="432"/>
                    <a:pt x="208" y="432"/>
                    <a:pt x="208" y="432"/>
                  </a:cubicBezTo>
                  <a:cubicBezTo>
                    <a:pt x="203" y="432"/>
                    <a:pt x="198" y="432"/>
                    <a:pt x="194" y="431"/>
                  </a:cubicBezTo>
                  <a:cubicBezTo>
                    <a:pt x="193" y="439"/>
                    <a:pt x="193" y="439"/>
                    <a:pt x="193" y="439"/>
                  </a:cubicBezTo>
                  <a:close/>
                  <a:moveTo>
                    <a:pt x="170" y="435"/>
                  </a:moveTo>
                  <a:cubicBezTo>
                    <a:pt x="175" y="436"/>
                    <a:pt x="180" y="437"/>
                    <a:pt x="185" y="438"/>
                  </a:cubicBezTo>
                  <a:cubicBezTo>
                    <a:pt x="186" y="430"/>
                    <a:pt x="186" y="430"/>
                    <a:pt x="186" y="430"/>
                  </a:cubicBezTo>
                  <a:cubicBezTo>
                    <a:pt x="181" y="430"/>
                    <a:pt x="176" y="429"/>
                    <a:pt x="171" y="428"/>
                  </a:cubicBezTo>
                  <a:cubicBezTo>
                    <a:pt x="170" y="435"/>
                    <a:pt x="170" y="435"/>
                    <a:pt x="170" y="435"/>
                  </a:cubicBezTo>
                  <a:close/>
                  <a:moveTo>
                    <a:pt x="147" y="429"/>
                  </a:moveTo>
                  <a:cubicBezTo>
                    <a:pt x="152" y="431"/>
                    <a:pt x="157" y="432"/>
                    <a:pt x="162" y="434"/>
                  </a:cubicBezTo>
                  <a:cubicBezTo>
                    <a:pt x="164" y="426"/>
                    <a:pt x="164" y="426"/>
                    <a:pt x="164" y="426"/>
                  </a:cubicBezTo>
                  <a:cubicBezTo>
                    <a:pt x="159" y="425"/>
                    <a:pt x="155" y="423"/>
                    <a:pt x="150" y="422"/>
                  </a:cubicBezTo>
                  <a:cubicBezTo>
                    <a:pt x="147" y="429"/>
                    <a:pt x="147" y="429"/>
                    <a:pt x="147" y="429"/>
                  </a:cubicBezTo>
                  <a:close/>
                  <a:moveTo>
                    <a:pt x="126" y="421"/>
                  </a:moveTo>
                  <a:cubicBezTo>
                    <a:pt x="130" y="423"/>
                    <a:pt x="135" y="425"/>
                    <a:pt x="140" y="427"/>
                  </a:cubicBezTo>
                  <a:cubicBezTo>
                    <a:pt x="143" y="419"/>
                    <a:pt x="143" y="419"/>
                    <a:pt x="143" y="419"/>
                  </a:cubicBezTo>
                  <a:cubicBezTo>
                    <a:pt x="138" y="418"/>
                    <a:pt x="133" y="416"/>
                    <a:pt x="129" y="414"/>
                  </a:cubicBezTo>
                  <a:cubicBezTo>
                    <a:pt x="126" y="421"/>
                    <a:pt x="126" y="421"/>
                    <a:pt x="126" y="421"/>
                  </a:cubicBezTo>
                  <a:close/>
                  <a:moveTo>
                    <a:pt x="105" y="410"/>
                  </a:moveTo>
                  <a:cubicBezTo>
                    <a:pt x="110" y="413"/>
                    <a:pt x="114" y="415"/>
                    <a:pt x="119" y="417"/>
                  </a:cubicBezTo>
                  <a:cubicBezTo>
                    <a:pt x="122" y="410"/>
                    <a:pt x="122" y="410"/>
                    <a:pt x="122" y="410"/>
                  </a:cubicBezTo>
                  <a:cubicBezTo>
                    <a:pt x="118" y="408"/>
                    <a:pt x="113" y="406"/>
                    <a:pt x="109" y="403"/>
                  </a:cubicBezTo>
                  <a:cubicBezTo>
                    <a:pt x="105" y="410"/>
                    <a:pt x="105" y="410"/>
                    <a:pt x="105" y="410"/>
                  </a:cubicBezTo>
                  <a:close/>
                  <a:moveTo>
                    <a:pt x="86" y="397"/>
                  </a:moveTo>
                  <a:cubicBezTo>
                    <a:pt x="90" y="400"/>
                    <a:pt x="94" y="403"/>
                    <a:pt x="99" y="406"/>
                  </a:cubicBezTo>
                  <a:cubicBezTo>
                    <a:pt x="103" y="399"/>
                    <a:pt x="103" y="399"/>
                    <a:pt x="103" y="399"/>
                  </a:cubicBezTo>
                  <a:cubicBezTo>
                    <a:pt x="99" y="397"/>
                    <a:pt x="95" y="394"/>
                    <a:pt x="91" y="391"/>
                  </a:cubicBezTo>
                  <a:lnTo>
                    <a:pt x="86" y="397"/>
                  </a:lnTo>
                  <a:close/>
                  <a:moveTo>
                    <a:pt x="68" y="382"/>
                  </a:moveTo>
                  <a:cubicBezTo>
                    <a:pt x="72" y="386"/>
                    <a:pt x="76" y="389"/>
                    <a:pt x="80" y="392"/>
                  </a:cubicBezTo>
                  <a:cubicBezTo>
                    <a:pt x="85" y="386"/>
                    <a:pt x="85" y="386"/>
                    <a:pt x="85" y="386"/>
                  </a:cubicBezTo>
                  <a:cubicBezTo>
                    <a:pt x="81" y="383"/>
                    <a:pt x="77" y="380"/>
                    <a:pt x="73" y="376"/>
                  </a:cubicBezTo>
                  <a:cubicBezTo>
                    <a:pt x="68" y="382"/>
                    <a:pt x="68" y="382"/>
                    <a:pt x="68" y="382"/>
                  </a:cubicBezTo>
                  <a:close/>
                  <a:moveTo>
                    <a:pt x="52" y="365"/>
                  </a:moveTo>
                  <a:cubicBezTo>
                    <a:pt x="55" y="369"/>
                    <a:pt x="59" y="373"/>
                    <a:pt x="63" y="377"/>
                  </a:cubicBezTo>
                  <a:cubicBezTo>
                    <a:pt x="68" y="371"/>
                    <a:pt x="68" y="371"/>
                    <a:pt x="68" y="371"/>
                  </a:cubicBezTo>
                  <a:cubicBezTo>
                    <a:pt x="65" y="368"/>
                    <a:pt x="61" y="364"/>
                    <a:pt x="58" y="360"/>
                  </a:cubicBezTo>
                  <a:cubicBezTo>
                    <a:pt x="52" y="365"/>
                    <a:pt x="52" y="365"/>
                    <a:pt x="52" y="365"/>
                  </a:cubicBezTo>
                  <a:close/>
                  <a:moveTo>
                    <a:pt x="38" y="347"/>
                  </a:moveTo>
                  <a:cubicBezTo>
                    <a:pt x="41" y="351"/>
                    <a:pt x="44" y="355"/>
                    <a:pt x="47" y="359"/>
                  </a:cubicBezTo>
                  <a:cubicBezTo>
                    <a:pt x="53" y="355"/>
                    <a:pt x="53" y="355"/>
                    <a:pt x="53" y="355"/>
                  </a:cubicBezTo>
                  <a:cubicBezTo>
                    <a:pt x="50" y="351"/>
                    <a:pt x="47" y="347"/>
                    <a:pt x="44" y="343"/>
                  </a:cubicBezTo>
                  <a:cubicBezTo>
                    <a:pt x="38" y="347"/>
                    <a:pt x="38" y="347"/>
                    <a:pt x="38" y="347"/>
                  </a:cubicBezTo>
                  <a:close/>
                  <a:moveTo>
                    <a:pt x="26" y="327"/>
                  </a:moveTo>
                  <a:cubicBezTo>
                    <a:pt x="28" y="332"/>
                    <a:pt x="31" y="336"/>
                    <a:pt x="34" y="340"/>
                  </a:cubicBezTo>
                  <a:cubicBezTo>
                    <a:pt x="40" y="336"/>
                    <a:pt x="40" y="336"/>
                    <a:pt x="40" y="336"/>
                  </a:cubicBezTo>
                  <a:cubicBezTo>
                    <a:pt x="37" y="332"/>
                    <a:pt x="35" y="328"/>
                    <a:pt x="33" y="323"/>
                  </a:cubicBezTo>
                  <a:cubicBezTo>
                    <a:pt x="26" y="327"/>
                    <a:pt x="26" y="327"/>
                    <a:pt x="26" y="327"/>
                  </a:cubicBezTo>
                  <a:close/>
                  <a:moveTo>
                    <a:pt x="16" y="306"/>
                  </a:moveTo>
                  <a:cubicBezTo>
                    <a:pt x="18" y="311"/>
                    <a:pt x="20" y="316"/>
                    <a:pt x="22" y="320"/>
                  </a:cubicBezTo>
                  <a:cubicBezTo>
                    <a:pt x="29" y="317"/>
                    <a:pt x="29" y="317"/>
                    <a:pt x="29" y="317"/>
                  </a:cubicBezTo>
                  <a:cubicBezTo>
                    <a:pt x="27" y="312"/>
                    <a:pt x="25" y="308"/>
                    <a:pt x="23" y="303"/>
                  </a:cubicBezTo>
                  <a:cubicBezTo>
                    <a:pt x="16" y="306"/>
                    <a:pt x="16" y="306"/>
                    <a:pt x="16" y="306"/>
                  </a:cubicBezTo>
                  <a:close/>
                  <a:moveTo>
                    <a:pt x="8" y="284"/>
                  </a:moveTo>
                  <a:cubicBezTo>
                    <a:pt x="10" y="289"/>
                    <a:pt x="11" y="294"/>
                    <a:pt x="13" y="299"/>
                  </a:cubicBezTo>
                  <a:cubicBezTo>
                    <a:pt x="20" y="296"/>
                    <a:pt x="20" y="296"/>
                    <a:pt x="20" y="296"/>
                  </a:cubicBezTo>
                  <a:cubicBezTo>
                    <a:pt x="19" y="292"/>
                    <a:pt x="17" y="287"/>
                    <a:pt x="16" y="282"/>
                  </a:cubicBezTo>
                  <a:cubicBezTo>
                    <a:pt x="8" y="284"/>
                    <a:pt x="8" y="284"/>
                    <a:pt x="8" y="284"/>
                  </a:cubicBezTo>
                  <a:close/>
                  <a:moveTo>
                    <a:pt x="3" y="261"/>
                  </a:moveTo>
                  <a:cubicBezTo>
                    <a:pt x="4" y="267"/>
                    <a:pt x="5" y="272"/>
                    <a:pt x="6" y="277"/>
                  </a:cubicBezTo>
                  <a:cubicBezTo>
                    <a:pt x="14" y="275"/>
                    <a:pt x="14" y="275"/>
                    <a:pt x="14" y="275"/>
                  </a:cubicBezTo>
                  <a:cubicBezTo>
                    <a:pt x="13" y="270"/>
                    <a:pt x="12" y="265"/>
                    <a:pt x="11" y="260"/>
                  </a:cubicBezTo>
                  <a:cubicBezTo>
                    <a:pt x="3" y="261"/>
                    <a:pt x="3" y="261"/>
                    <a:pt x="3" y="261"/>
                  </a:cubicBezTo>
                  <a:close/>
                  <a:moveTo>
                    <a:pt x="0" y="238"/>
                  </a:moveTo>
                  <a:cubicBezTo>
                    <a:pt x="1" y="244"/>
                    <a:pt x="1" y="249"/>
                    <a:pt x="2" y="254"/>
                  </a:cubicBezTo>
                  <a:cubicBezTo>
                    <a:pt x="10" y="253"/>
                    <a:pt x="10" y="253"/>
                    <a:pt x="10" y="253"/>
                  </a:cubicBezTo>
                  <a:cubicBezTo>
                    <a:pt x="9" y="248"/>
                    <a:pt x="9" y="243"/>
                    <a:pt x="8" y="238"/>
                  </a:cubicBezTo>
                  <a:cubicBezTo>
                    <a:pt x="0" y="238"/>
                    <a:pt x="0" y="238"/>
                    <a:pt x="0" y="238"/>
                  </a:cubicBezTo>
                  <a:close/>
                  <a:moveTo>
                    <a:pt x="0" y="215"/>
                  </a:moveTo>
                  <a:cubicBezTo>
                    <a:pt x="0" y="226"/>
                    <a:pt x="0" y="226"/>
                    <a:pt x="0" y="226"/>
                  </a:cubicBezTo>
                  <a:cubicBezTo>
                    <a:pt x="0" y="228"/>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1" y="197"/>
                    <a:pt x="0" y="202"/>
                    <a:pt x="0" y="208"/>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6"/>
                    <a:pt x="10" y="186"/>
                    <a:pt x="10" y="186"/>
                  </a:cubicBezTo>
                  <a:cubicBezTo>
                    <a:pt x="11" y="181"/>
                    <a:pt x="11" y="176"/>
                    <a:pt x="13" y="171"/>
                  </a:cubicBezTo>
                  <a:cubicBezTo>
                    <a:pt x="5" y="169"/>
                    <a:pt x="5" y="169"/>
                    <a:pt x="5" y="169"/>
                  </a:cubicBezTo>
                  <a:close/>
                  <a:moveTo>
                    <a:pt x="11" y="147"/>
                  </a:moveTo>
                  <a:cubicBezTo>
                    <a:pt x="9" y="152"/>
                    <a:pt x="8" y="157"/>
                    <a:pt x="7" y="162"/>
                  </a:cubicBezTo>
                  <a:cubicBezTo>
                    <a:pt x="14" y="164"/>
                    <a:pt x="14" y="164"/>
                    <a:pt x="14" y="164"/>
                  </a:cubicBezTo>
                  <a:cubicBezTo>
                    <a:pt x="15" y="159"/>
                    <a:pt x="17" y="154"/>
                    <a:pt x="18" y="149"/>
                  </a:cubicBezTo>
                  <a:cubicBezTo>
                    <a:pt x="11" y="147"/>
                    <a:pt x="11" y="147"/>
                    <a:pt x="11" y="147"/>
                  </a:cubicBez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9" name="Rectangle 198">
              <a:extLst>
                <a:ext uri="{FF2B5EF4-FFF2-40B4-BE49-F238E27FC236}">
                  <a16:creationId xmlns:a16="http://schemas.microsoft.com/office/drawing/2014/main" id="{3EEE18A2-BBDB-484E-9A2B-90522B5ED908}"/>
                </a:ext>
              </a:extLst>
            </p:cNvPr>
            <p:cNvSpPr>
              <a:spLocks noChangeArrowheads="1"/>
            </p:cNvSpPr>
            <p:nvPr/>
          </p:nvSpPr>
          <p:spPr bwMode="auto">
            <a:xfrm>
              <a:off x="5124183" y="2995825"/>
              <a:ext cx="2239694" cy="30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Find used resources</a:t>
              </a:r>
            </a:p>
          </p:txBody>
        </p:sp>
      </p:grpSp>
      <p:grpSp>
        <p:nvGrpSpPr>
          <p:cNvPr id="33" name="Group 32">
            <a:extLst>
              <a:ext uri="{FF2B5EF4-FFF2-40B4-BE49-F238E27FC236}">
                <a16:creationId xmlns:a16="http://schemas.microsoft.com/office/drawing/2014/main" id="{C2A5E243-356B-4CF6-B58B-E67F50D648EE}"/>
              </a:ext>
            </a:extLst>
          </p:cNvPr>
          <p:cNvGrpSpPr/>
          <p:nvPr/>
        </p:nvGrpSpPr>
        <p:grpSpPr>
          <a:xfrm>
            <a:off x="8265754" y="989528"/>
            <a:ext cx="2883803" cy="2032950"/>
            <a:chOff x="8110809" y="1310360"/>
            <a:chExt cx="2827511" cy="1993269"/>
          </a:xfrm>
        </p:grpSpPr>
        <p:sp>
          <p:nvSpPr>
            <p:cNvPr id="34" name="Freeform 49">
              <a:extLst>
                <a:ext uri="{FF2B5EF4-FFF2-40B4-BE49-F238E27FC236}">
                  <a16:creationId xmlns:a16="http://schemas.microsoft.com/office/drawing/2014/main" id="{B4D938B5-DDD7-4F0A-8DB2-45439D9A6374}"/>
                </a:ext>
              </a:extLst>
            </p:cNvPr>
            <p:cNvSpPr>
              <a:spLocks/>
            </p:cNvSpPr>
            <p:nvPr/>
          </p:nvSpPr>
          <p:spPr bwMode="auto">
            <a:xfrm>
              <a:off x="8958748" y="1805261"/>
              <a:ext cx="1104968" cy="776590"/>
            </a:xfrm>
            <a:custGeom>
              <a:avLst/>
              <a:gdLst>
                <a:gd name="T0" fmla="*/ 0 w 300"/>
                <a:gd name="T1" fmla="*/ 198 h 210"/>
                <a:gd name="T2" fmla="*/ 11 w 300"/>
                <a:gd name="T3" fmla="*/ 210 h 210"/>
                <a:gd name="T4" fmla="*/ 289 w 300"/>
                <a:gd name="T5" fmla="*/ 210 h 210"/>
                <a:gd name="T6" fmla="*/ 300 w 300"/>
                <a:gd name="T7" fmla="*/ 198 h 210"/>
                <a:gd name="T8" fmla="*/ 300 w 300"/>
                <a:gd name="T9" fmla="*/ 0 h 210"/>
                <a:gd name="T10" fmla="*/ 0 w 300"/>
                <a:gd name="T11" fmla="*/ 0 h 210"/>
                <a:gd name="T12" fmla="*/ 0 w 300"/>
                <a:gd name="T13" fmla="*/ 198 h 210"/>
              </a:gdLst>
              <a:ahLst/>
              <a:cxnLst>
                <a:cxn ang="0">
                  <a:pos x="T0" y="T1"/>
                </a:cxn>
                <a:cxn ang="0">
                  <a:pos x="T2" y="T3"/>
                </a:cxn>
                <a:cxn ang="0">
                  <a:pos x="T4" y="T5"/>
                </a:cxn>
                <a:cxn ang="0">
                  <a:pos x="T6" y="T7"/>
                </a:cxn>
                <a:cxn ang="0">
                  <a:pos x="T8" y="T9"/>
                </a:cxn>
                <a:cxn ang="0">
                  <a:pos x="T10" y="T11"/>
                </a:cxn>
                <a:cxn ang="0">
                  <a:pos x="T12" y="T13"/>
                </a:cxn>
              </a:cxnLst>
              <a:rect l="0" t="0" r="r" b="b"/>
              <a:pathLst>
                <a:path w="300" h="210">
                  <a:moveTo>
                    <a:pt x="0" y="198"/>
                  </a:moveTo>
                  <a:cubicBezTo>
                    <a:pt x="0" y="204"/>
                    <a:pt x="4" y="210"/>
                    <a:pt x="11" y="210"/>
                  </a:cubicBezTo>
                  <a:cubicBezTo>
                    <a:pt x="289" y="210"/>
                    <a:pt x="289" y="210"/>
                    <a:pt x="289" y="210"/>
                  </a:cubicBezTo>
                  <a:cubicBezTo>
                    <a:pt x="295" y="210"/>
                    <a:pt x="300" y="205"/>
                    <a:pt x="300" y="198"/>
                  </a:cubicBezTo>
                  <a:cubicBezTo>
                    <a:pt x="300" y="0"/>
                    <a:pt x="300" y="0"/>
                    <a:pt x="300" y="0"/>
                  </a:cubicBezTo>
                  <a:cubicBezTo>
                    <a:pt x="0" y="0"/>
                    <a:pt x="0" y="0"/>
                    <a:pt x="0" y="0"/>
                  </a:cubicBezTo>
                  <a:cubicBezTo>
                    <a:pt x="0" y="198"/>
                    <a:pt x="0" y="198"/>
                    <a:pt x="0" y="198"/>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5" name="Freeform 50">
              <a:extLst>
                <a:ext uri="{FF2B5EF4-FFF2-40B4-BE49-F238E27FC236}">
                  <a16:creationId xmlns:a16="http://schemas.microsoft.com/office/drawing/2014/main" id="{D561AB75-0049-4A6B-AA7F-C94BD54A5497}"/>
                </a:ext>
              </a:extLst>
            </p:cNvPr>
            <p:cNvSpPr>
              <a:spLocks/>
            </p:cNvSpPr>
            <p:nvPr/>
          </p:nvSpPr>
          <p:spPr bwMode="auto">
            <a:xfrm>
              <a:off x="8958748" y="1635626"/>
              <a:ext cx="1104968" cy="169636"/>
            </a:xfrm>
            <a:custGeom>
              <a:avLst/>
              <a:gdLst>
                <a:gd name="T0" fmla="*/ 289 w 300"/>
                <a:gd name="T1" fmla="*/ 0 h 46"/>
                <a:gd name="T2" fmla="*/ 11 w 300"/>
                <a:gd name="T3" fmla="*/ 0 h 46"/>
                <a:gd name="T4" fmla="*/ 0 w 300"/>
                <a:gd name="T5" fmla="*/ 11 h 46"/>
                <a:gd name="T6" fmla="*/ 0 w 300"/>
                <a:gd name="T7" fmla="*/ 46 h 46"/>
                <a:gd name="T8" fmla="*/ 300 w 300"/>
                <a:gd name="T9" fmla="*/ 46 h 46"/>
                <a:gd name="T10" fmla="*/ 300 w 300"/>
                <a:gd name="T11" fmla="*/ 11 h 46"/>
                <a:gd name="T12" fmla="*/ 289 w 300"/>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0" h="46">
                  <a:moveTo>
                    <a:pt x="289" y="0"/>
                  </a:moveTo>
                  <a:cubicBezTo>
                    <a:pt x="11" y="0"/>
                    <a:pt x="11" y="0"/>
                    <a:pt x="11" y="0"/>
                  </a:cubicBezTo>
                  <a:cubicBezTo>
                    <a:pt x="4" y="0"/>
                    <a:pt x="0" y="5"/>
                    <a:pt x="0" y="11"/>
                  </a:cubicBezTo>
                  <a:cubicBezTo>
                    <a:pt x="0" y="46"/>
                    <a:pt x="0" y="46"/>
                    <a:pt x="0" y="46"/>
                  </a:cubicBezTo>
                  <a:cubicBezTo>
                    <a:pt x="300" y="46"/>
                    <a:pt x="300" y="46"/>
                    <a:pt x="300" y="46"/>
                  </a:cubicBezTo>
                  <a:cubicBezTo>
                    <a:pt x="300" y="11"/>
                    <a:pt x="300" y="11"/>
                    <a:pt x="300" y="11"/>
                  </a:cubicBezTo>
                  <a:cubicBezTo>
                    <a:pt x="300" y="5"/>
                    <a:pt x="296" y="0"/>
                    <a:pt x="289" y="0"/>
                  </a:cubicBezTo>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6" name="Rectangle 51">
              <a:extLst>
                <a:ext uri="{FF2B5EF4-FFF2-40B4-BE49-F238E27FC236}">
                  <a16:creationId xmlns:a16="http://schemas.microsoft.com/office/drawing/2014/main" id="{1052A7A7-F2D8-49BD-AA4E-4C32B0D24965}"/>
                </a:ext>
              </a:extLst>
            </p:cNvPr>
            <p:cNvSpPr>
              <a:spLocks noChangeArrowheads="1"/>
            </p:cNvSpPr>
            <p:nvPr/>
          </p:nvSpPr>
          <p:spPr bwMode="auto">
            <a:xfrm>
              <a:off x="937427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7" name="Rectangle 52">
              <a:extLst>
                <a:ext uri="{FF2B5EF4-FFF2-40B4-BE49-F238E27FC236}">
                  <a16:creationId xmlns:a16="http://schemas.microsoft.com/office/drawing/2014/main" id="{B55D07F2-3715-47C8-9923-7E7B804F1C20}"/>
                </a:ext>
              </a:extLst>
            </p:cNvPr>
            <p:cNvSpPr>
              <a:spLocks noChangeArrowheads="1"/>
            </p:cNvSpPr>
            <p:nvPr/>
          </p:nvSpPr>
          <p:spPr bwMode="auto">
            <a:xfrm>
              <a:off x="937427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8" name="Rectangle 53">
              <a:extLst>
                <a:ext uri="{FF2B5EF4-FFF2-40B4-BE49-F238E27FC236}">
                  <a16:creationId xmlns:a16="http://schemas.microsoft.com/office/drawing/2014/main" id="{A240A5E8-9245-45EF-B61A-4CFB5A5E1650}"/>
                </a:ext>
              </a:extLst>
            </p:cNvPr>
            <p:cNvSpPr>
              <a:spLocks noChangeArrowheads="1"/>
            </p:cNvSpPr>
            <p:nvPr/>
          </p:nvSpPr>
          <p:spPr bwMode="auto">
            <a:xfrm>
              <a:off x="937427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9" name="Rectangle 54">
              <a:extLst>
                <a:ext uri="{FF2B5EF4-FFF2-40B4-BE49-F238E27FC236}">
                  <a16:creationId xmlns:a16="http://schemas.microsoft.com/office/drawing/2014/main" id="{DB050DCE-2412-4220-BC4F-7AF1B83E9363}"/>
                </a:ext>
              </a:extLst>
            </p:cNvPr>
            <p:cNvSpPr>
              <a:spLocks noChangeArrowheads="1"/>
            </p:cNvSpPr>
            <p:nvPr/>
          </p:nvSpPr>
          <p:spPr bwMode="auto">
            <a:xfrm>
              <a:off x="937427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0" name="Rectangle 55">
              <a:extLst>
                <a:ext uri="{FF2B5EF4-FFF2-40B4-BE49-F238E27FC236}">
                  <a16:creationId xmlns:a16="http://schemas.microsoft.com/office/drawing/2014/main" id="{599A8640-FDE4-4F76-AE9B-9D223577E15B}"/>
                </a:ext>
              </a:extLst>
            </p:cNvPr>
            <p:cNvSpPr>
              <a:spLocks noChangeArrowheads="1"/>
            </p:cNvSpPr>
            <p:nvPr/>
          </p:nvSpPr>
          <p:spPr bwMode="auto">
            <a:xfrm>
              <a:off x="9705769"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1" name="Rectangle 56">
              <a:extLst>
                <a:ext uri="{FF2B5EF4-FFF2-40B4-BE49-F238E27FC236}">
                  <a16:creationId xmlns:a16="http://schemas.microsoft.com/office/drawing/2014/main" id="{CB23439F-C193-4BD3-97F9-03A441431276}"/>
                </a:ext>
              </a:extLst>
            </p:cNvPr>
            <p:cNvSpPr>
              <a:spLocks noChangeArrowheads="1"/>
            </p:cNvSpPr>
            <p:nvPr/>
          </p:nvSpPr>
          <p:spPr bwMode="auto">
            <a:xfrm>
              <a:off x="9705769"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2" name="Rectangle 57">
              <a:extLst>
                <a:ext uri="{FF2B5EF4-FFF2-40B4-BE49-F238E27FC236}">
                  <a16:creationId xmlns:a16="http://schemas.microsoft.com/office/drawing/2014/main" id="{458CFDBD-0A03-4D47-AA9A-50DD178E41DB}"/>
                </a:ext>
              </a:extLst>
            </p:cNvPr>
            <p:cNvSpPr>
              <a:spLocks noChangeArrowheads="1"/>
            </p:cNvSpPr>
            <p:nvPr/>
          </p:nvSpPr>
          <p:spPr bwMode="auto">
            <a:xfrm>
              <a:off x="9705769"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3" name="Rectangle 58">
              <a:extLst>
                <a:ext uri="{FF2B5EF4-FFF2-40B4-BE49-F238E27FC236}">
                  <a16:creationId xmlns:a16="http://schemas.microsoft.com/office/drawing/2014/main" id="{257E8C95-4E79-498C-8B9E-C62EFDCB35A5}"/>
                </a:ext>
              </a:extLst>
            </p:cNvPr>
            <p:cNvSpPr>
              <a:spLocks noChangeArrowheads="1"/>
            </p:cNvSpPr>
            <p:nvPr/>
          </p:nvSpPr>
          <p:spPr bwMode="auto">
            <a:xfrm>
              <a:off x="904278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4" name="Rectangle 59">
              <a:extLst>
                <a:ext uri="{FF2B5EF4-FFF2-40B4-BE49-F238E27FC236}">
                  <a16:creationId xmlns:a16="http://schemas.microsoft.com/office/drawing/2014/main" id="{89C89DA2-DDD6-4C4B-8F9E-8430FEE78386}"/>
                </a:ext>
              </a:extLst>
            </p:cNvPr>
            <p:cNvSpPr>
              <a:spLocks noChangeArrowheads="1"/>
            </p:cNvSpPr>
            <p:nvPr/>
          </p:nvSpPr>
          <p:spPr bwMode="auto">
            <a:xfrm>
              <a:off x="904278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5" name="Rectangle 60">
              <a:extLst>
                <a:ext uri="{FF2B5EF4-FFF2-40B4-BE49-F238E27FC236}">
                  <a16:creationId xmlns:a16="http://schemas.microsoft.com/office/drawing/2014/main" id="{06550BA6-7565-46D5-8878-6BEA974C3E65}"/>
                </a:ext>
              </a:extLst>
            </p:cNvPr>
            <p:cNvSpPr>
              <a:spLocks noChangeArrowheads="1"/>
            </p:cNvSpPr>
            <p:nvPr/>
          </p:nvSpPr>
          <p:spPr bwMode="auto">
            <a:xfrm>
              <a:off x="904278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6" name="Rectangle 61">
              <a:extLst>
                <a:ext uri="{FF2B5EF4-FFF2-40B4-BE49-F238E27FC236}">
                  <a16:creationId xmlns:a16="http://schemas.microsoft.com/office/drawing/2014/main" id="{35C4A1A7-85FB-48EC-AF5C-FAB8212A2E6D}"/>
                </a:ext>
              </a:extLst>
            </p:cNvPr>
            <p:cNvSpPr>
              <a:spLocks noChangeArrowheads="1"/>
            </p:cNvSpPr>
            <p:nvPr/>
          </p:nvSpPr>
          <p:spPr bwMode="auto">
            <a:xfrm>
              <a:off x="904278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7" name="Rectangle 62">
              <a:extLst>
                <a:ext uri="{FF2B5EF4-FFF2-40B4-BE49-F238E27FC236}">
                  <a16:creationId xmlns:a16="http://schemas.microsoft.com/office/drawing/2014/main" id="{A83B799F-8D78-4BF8-841E-513E1580F5A9}"/>
                </a:ext>
              </a:extLst>
            </p:cNvPr>
            <p:cNvSpPr>
              <a:spLocks noChangeArrowheads="1"/>
            </p:cNvSpPr>
            <p:nvPr/>
          </p:nvSpPr>
          <p:spPr bwMode="auto">
            <a:xfrm>
              <a:off x="9042788"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8" name="Rectangle 63">
              <a:extLst>
                <a:ext uri="{FF2B5EF4-FFF2-40B4-BE49-F238E27FC236}">
                  <a16:creationId xmlns:a16="http://schemas.microsoft.com/office/drawing/2014/main" id="{61EE7817-82BF-46EA-88DE-12FAE26A1CA5}"/>
                </a:ext>
              </a:extLst>
            </p:cNvPr>
            <p:cNvSpPr>
              <a:spLocks noChangeArrowheads="1"/>
            </p:cNvSpPr>
            <p:nvPr/>
          </p:nvSpPr>
          <p:spPr bwMode="auto">
            <a:xfrm>
              <a:off x="9042788" y="2331288"/>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49" name="Rectangle 64">
              <a:extLst>
                <a:ext uri="{FF2B5EF4-FFF2-40B4-BE49-F238E27FC236}">
                  <a16:creationId xmlns:a16="http://schemas.microsoft.com/office/drawing/2014/main" id="{C3CCF6EE-BE47-4A89-8547-296A8BD5AFE1}"/>
                </a:ext>
              </a:extLst>
            </p:cNvPr>
            <p:cNvSpPr>
              <a:spLocks noChangeArrowheads="1"/>
            </p:cNvSpPr>
            <p:nvPr/>
          </p:nvSpPr>
          <p:spPr bwMode="auto">
            <a:xfrm>
              <a:off x="9374278"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0" name="Rectangle 65">
              <a:extLst>
                <a:ext uri="{FF2B5EF4-FFF2-40B4-BE49-F238E27FC236}">
                  <a16:creationId xmlns:a16="http://schemas.microsoft.com/office/drawing/2014/main" id="{78477608-F9E8-4DA3-BBAF-76B5342305F0}"/>
                </a:ext>
              </a:extLst>
            </p:cNvPr>
            <p:cNvSpPr>
              <a:spLocks noChangeArrowheads="1"/>
            </p:cNvSpPr>
            <p:nvPr/>
          </p:nvSpPr>
          <p:spPr bwMode="auto">
            <a:xfrm>
              <a:off x="9705769" y="2331288"/>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1" name="Freeform 66">
              <a:extLst>
                <a:ext uri="{FF2B5EF4-FFF2-40B4-BE49-F238E27FC236}">
                  <a16:creationId xmlns:a16="http://schemas.microsoft.com/office/drawing/2014/main" id="{99668D16-9345-4E86-B934-678FC296030D}"/>
                </a:ext>
              </a:extLst>
            </p:cNvPr>
            <p:cNvSpPr>
              <a:spLocks noEditPoints="1"/>
            </p:cNvSpPr>
            <p:nvPr/>
          </p:nvSpPr>
          <p:spPr bwMode="auto">
            <a:xfrm>
              <a:off x="8958748" y="1805261"/>
              <a:ext cx="806160" cy="776590"/>
            </a:xfrm>
            <a:custGeom>
              <a:avLst/>
              <a:gdLst>
                <a:gd name="T0" fmla="*/ 23 w 219"/>
                <a:gd name="T1" fmla="*/ 127 h 210"/>
                <a:gd name="T2" fmla="*/ 23 w 219"/>
                <a:gd name="T3" fmla="*/ 81 h 210"/>
                <a:gd name="T4" fmla="*/ 98 w 219"/>
                <a:gd name="T5" fmla="*/ 81 h 210"/>
                <a:gd name="T6" fmla="*/ 98 w 219"/>
                <a:gd name="T7" fmla="*/ 127 h 210"/>
                <a:gd name="T8" fmla="*/ 23 w 219"/>
                <a:gd name="T9" fmla="*/ 127 h 210"/>
                <a:gd name="T10" fmla="*/ 23 w 219"/>
                <a:gd name="T11" fmla="*/ 65 h 210"/>
                <a:gd name="T12" fmla="*/ 23 w 219"/>
                <a:gd name="T13" fmla="*/ 19 h 210"/>
                <a:gd name="T14" fmla="*/ 98 w 219"/>
                <a:gd name="T15" fmla="*/ 19 h 210"/>
                <a:gd name="T16" fmla="*/ 98 w 219"/>
                <a:gd name="T17" fmla="*/ 65 h 210"/>
                <a:gd name="T18" fmla="*/ 23 w 219"/>
                <a:gd name="T19" fmla="*/ 65 h 210"/>
                <a:gd name="T20" fmla="*/ 219 w 219"/>
                <a:gd name="T21" fmla="*/ 0 h 210"/>
                <a:gd name="T22" fmla="*/ 0 w 219"/>
                <a:gd name="T23" fmla="*/ 0 h 210"/>
                <a:gd name="T24" fmla="*/ 0 w 219"/>
                <a:gd name="T25" fmla="*/ 10 h 210"/>
                <a:gd name="T26" fmla="*/ 0 w 219"/>
                <a:gd name="T27" fmla="*/ 30 h 210"/>
                <a:gd name="T28" fmla="*/ 0 w 219"/>
                <a:gd name="T29" fmla="*/ 198 h 210"/>
                <a:gd name="T30" fmla="*/ 11 w 219"/>
                <a:gd name="T31" fmla="*/ 210 h 210"/>
                <a:gd name="T32" fmla="*/ 24 w 219"/>
                <a:gd name="T33" fmla="*/ 210 h 210"/>
                <a:gd name="T34" fmla="*/ 44 w 219"/>
                <a:gd name="T35" fmla="*/ 188 h 210"/>
                <a:gd name="T36" fmla="*/ 23 w 219"/>
                <a:gd name="T37" fmla="*/ 188 h 210"/>
                <a:gd name="T38" fmla="*/ 23 w 219"/>
                <a:gd name="T39" fmla="*/ 142 h 210"/>
                <a:gd name="T40" fmla="*/ 86 w 219"/>
                <a:gd name="T41" fmla="*/ 142 h 210"/>
                <a:gd name="T42" fmla="*/ 113 w 219"/>
                <a:gd name="T43" fmla="*/ 114 h 210"/>
                <a:gd name="T44" fmla="*/ 113 w 219"/>
                <a:gd name="T45" fmla="*/ 81 h 210"/>
                <a:gd name="T46" fmla="*/ 143 w 219"/>
                <a:gd name="T47" fmla="*/ 81 h 210"/>
                <a:gd name="T48" fmla="*/ 158 w 219"/>
                <a:gd name="T49" fmla="*/ 65 h 210"/>
                <a:gd name="T50" fmla="*/ 113 w 219"/>
                <a:gd name="T51" fmla="*/ 65 h 210"/>
                <a:gd name="T52" fmla="*/ 113 w 219"/>
                <a:gd name="T53" fmla="*/ 19 h 210"/>
                <a:gd name="T54" fmla="*/ 188 w 219"/>
                <a:gd name="T55" fmla="*/ 19 h 210"/>
                <a:gd name="T56" fmla="*/ 188 w 219"/>
                <a:gd name="T57" fmla="*/ 33 h 210"/>
                <a:gd name="T58" fmla="*/ 219 w 219"/>
                <a:gd name="T5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9" h="210">
                  <a:moveTo>
                    <a:pt x="23" y="127"/>
                  </a:moveTo>
                  <a:cubicBezTo>
                    <a:pt x="23" y="81"/>
                    <a:pt x="23" y="81"/>
                    <a:pt x="23" y="81"/>
                  </a:cubicBezTo>
                  <a:cubicBezTo>
                    <a:pt x="98" y="81"/>
                    <a:pt x="98" y="81"/>
                    <a:pt x="98" y="81"/>
                  </a:cubicBezTo>
                  <a:cubicBezTo>
                    <a:pt x="98" y="127"/>
                    <a:pt x="98" y="127"/>
                    <a:pt x="98" y="127"/>
                  </a:cubicBezTo>
                  <a:cubicBezTo>
                    <a:pt x="23" y="127"/>
                    <a:pt x="23" y="127"/>
                    <a:pt x="23" y="127"/>
                  </a:cubicBezTo>
                  <a:moveTo>
                    <a:pt x="23" y="65"/>
                  </a:moveTo>
                  <a:cubicBezTo>
                    <a:pt x="23" y="19"/>
                    <a:pt x="23" y="19"/>
                    <a:pt x="23" y="19"/>
                  </a:cubicBezTo>
                  <a:cubicBezTo>
                    <a:pt x="98" y="19"/>
                    <a:pt x="98" y="19"/>
                    <a:pt x="98" y="19"/>
                  </a:cubicBezTo>
                  <a:cubicBezTo>
                    <a:pt x="98" y="65"/>
                    <a:pt x="98" y="65"/>
                    <a:pt x="98" y="65"/>
                  </a:cubicBezTo>
                  <a:cubicBezTo>
                    <a:pt x="23" y="65"/>
                    <a:pt x="23" y="65"/>
                    <a:pt x="23" y="65"/>
                  </a:cubicBezTo>
                  <a:moveTo>
                    <a:pt x="219" y="0"/>
                  </a:moveTo>
                  <a:cubicBezTo>
                    <a:pt x="0" y="0"/>
                    <a:pt x="0" y="0"/>
                    <a:pt x="0" y="0"/>
                  </a:cubicBezTo>
                  <a:cubicBezTo>
                    <a:pt x="0" y="10"/>
                    <a:pt x="0" y="10"/>
                    <a:pt x="0" y="10"/>
                  </a:cubicBezTo>
                  <a:cubicBezTo>
                    <a:pt x="0" y="30"/>
                    <a:pt x="0" y="30"/>
                    <a:pt x="0" y="30"/>
                  </a:cubicBezTo>
                  <a:cubicBezTo>
                    <a:pt x="0" y="198"/>
                    <a:pt x="0" y="198"/>
                    <a:pt x="0" y="198"/>
                  </a:cubicBezTo>
                  <a:cubicBezTo>
                    <a:pt x="0" y="204"/>
                    <a:pt x="6" y="210"/>
                    <a:pt x="11" y="210"/>
                  </a:cubicBezTo>
                  <a:cubicBezTo>
                    <a:pt x="24" y="210"/>
                    <a:pt x="24" y="210"/>
                    <a:pt x="24" y="210"/>
                  </a:cubicBezTo>
                  <a:cubicBezTo>
                    <a:pt x="44" y="188"/>
                    <a:pt x="44" y="188"/>
                    <a:pt x="44" y="188"/>
                  </a:cubicBezTo>
                  <a:cubicBezTo>
                    <a:pt x="23" y="188"/>
                    <a:pt x="23" y="188"/>
                    <a:pt x="23" y="188"/>
                  </a:cubicBezTo>
                  <a:cubicBezTo>
                    <a:pt x="23" y="142"/>
                    <a:pt x="23" y="142"/>
                    <a:pt x="23" y="142"/>
                  </a:cubicBezTo>
                  <a:cubicBezTo>
                    <a:pt x="86" y="142"/>
                    <a:pt x="86" y="142"/>
                    <a:pt x="86" y="142"/>
                  </a:cubicBezTo>
                  <a:cubicBezTo>
                    <a:pt x="113" y="114"/>
                    <a:pt x="113" y="114"/>
                    <a:pt x="113" y="114"/>
                  </a:cubicBezTo>
                  <a:cubicBezTo>
                    <a:pt x="113" y="81"/>
                    <a:pt x="113" y="81"/>
                    <a:pt x="113" y="81"/>
                  </a:cubicBezTo>
                  <a:cubicBezTo>
                    <a:pt x="143" y="81"/>
                    <a:pt x="143" y="81"/>
                    <a:pt x="143" y="81"/>
                  </a:cubicBezTo>
                  <a:cubicBezTo>
                    <a:pt x="158" y="65"/>
                    <a:pt x="158" y="65"/>
                    <a:pt x="158" y="65"/>
                  </a:cubicBezTo>
                  <a:cubicBezTo>
                    <a:pt x="113" y="65"/>
                    <a:pt x="113" y="65"/>
                    <a:pt x="113" y="65"/>
                  </a:cubicBezTo>
                  <a:cubicBezTo>
                    <a:pt x="113" y="19"/>
                    <a:pt x="113" y="19"/>
                    <a:pt x="113" y="19"/>
                  </a:cubicBezTo>
                  <a:cubicBezTo>
                    <a:pt x="188" y="19"/>
                    <a:pt x="188" y="19"/>
                    <a:pt x="188" y="19"/>
                  </a:cubicBezTo>
                  <a:cubicBezTo>
                    <a:pt x="188" y="33"/>
                    <a:pt x="188" y="33"/>
                    <a:pt x="188" y="33"/>
                  </a:cubicBezTo>
                  <a:cubicBezTo>
                    <a:pt x="219" y="0"/>
                    <a:pt x="219" y="0"/>
                    <a:pt x="219" y="0"/>
                  </a:cubicBezTo>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2" name="Freeform 67">
              <a:extLst>
                <a:ext uri="{FF2B5EF4-FFF2-40B4-BE49-F238E27FC236}">
                  <a16:creationId xmlns:a16="http://schemas.microsoft.com/office/drawing/2014/main" id="{E0A73DA3-10FC-44F5-B5AE-E0E7DCBA29FA}"/>
                </a:ext>
              </a:extLst>
            </p:cNvPr>
            <p:cNvSpPr>
              <a:spLocks/>
            </p:cNvSpPr>
            <p:nvPr/>
          </p:nvSpPr>
          <p:spPr bwMode="auto">
            <a:xfrm>
              <a:off x="8958748" y="1635626"/>
              <a:ext cx="964902" cy="169636"/>
            </a:xfrm>
            <a:custGeom>
              <a:avLst/>
              <a:gdLst>
                <a:gd name="T0" fmla="*/ 262 w 262"/>
                <a:gd name="T1" fmla="*/ 0 h 46"/>
                <a:gd name="T2" fmla="*/ 11 w 262"/>
                <a:gd name="T3" fmla="*/ 0 h 46"/>
                <a:gd name="T4" fmla="*/ 11 w 262"/>
                <a:gd name="T5" fmla="*/ 0 h 46"/>
                <a:gd name="T6" fmla="*/ 0 w 262"/>
                <a:gd name="T7" fmla="*/ 11 h 46"/>
                <a:gd name="T8" fmla="*/ 0 w 262"/>
                <a:gd name="T9" fmla="*/ 11 h 46"/>
                <a:gd name="T10" fmla="*/ 0 w 262"/>
                <a:gd name="T11" fmla="*/ 46 h 46"/>
                <a:gd name="T12" fmla="*/ 219 w 262"/>
                <a:gd name="T13" fmla="*/ 46 h 46"/>
                <a:gd name="T14" fmla="*/ 262 w 262"/>
                <a:gd name="T15" fmla="*/ 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6">
                  <a:moveTo>
                    <a:pt x="262" y="0"/>
                  </a:moveTo>
                  <a:cubicBezTo>
                    <a:pt x="11" y="0"/>
                    <a:pt x="11" y="0"/>
                    <a:pt x="11" y="0"/>
                  </a:cubicBezTo>
                  <a:cubicBezTo>
                    <a:pt x="11" y="0"/>
                    <a:pt x="11" y="0"/>
                    <a:pt x="11" y="0"/>
                  </a:cubicBezTo>
                  <a:cubicBezTo>
                    <a:pt x="6" y="0"/>
                    <a:pt x="0" y="5"/>
                    <a:pt x="0" y="11"/>
                  </a:cubicBezTo>
                  <a:cubicBezTo>
                    <a:pt x="0" y="11"/>
                    <a:pt x="0" y="11"/>
                    <a:pt x="0" y="11"/>
                  </a:cubicBezTo>
                  <a:cubicBezTo>
                    <a:pt x="0" y="46"/>
                    <a:pt x="0" y="46"/>
                    <a:pt x="0" y="46"/>
                  </a:cubicBezTo>
                  <a:cubicBezTo>
                    <a:pt x="219" y="46"/>
                    <a:pt x="219" y="46"/>
                    <a:pt x="219" y="46"/>
                  </a:cubicBezTo>
                  <a:cubicBezTo>
                    <a:pt x="262" y="0"/>
                    <a:pt x="262" y="0"/>
                    <a:pt x="262" y="0"/>
                  </a:cubicBezTo>
                </a:path>
              </a:pathLst>
            </a:custGeom>
            <a:solidFill>
              <a:srgbClr val="9595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3" name="Freeform 68">
              <a:extLst>
                <a:ext uri="{FF2B5EF4-FFF2-40B4-BE49-F238E27FC236}">
                  <a16:creationId xmlns:a16="http://schemas.microsoft.com/office/drawing/2014/main" id="{A046C718-2A8A-475F-9D5E-F5F936A68742}"/>
                </a:ext>
              </a:extLst>
            </p:cNvPr>
            <p:cNvSpPr>
              <a:spLocks/>
            </p:cNvSpPr>
            <p:nvPr/>
          </p:nvSpPr>
          <p:spPr bwMode="auto">
            <a:xfrm>
              <a:off x="9374278" y="1875295"/>
              <a:ext cx="277020" cy="171192"/>
            </a:xfrm>
            <a:custGeom>
              <a:avLst/>
              <a:gdLst>
                <a:gd name="T0" fmla="*/ 178 w 178"/>
                <a:gd name="T1" fmla="*/ 0 h 110"/>
                <a:gd name="T2" fmla="*/ 0 w 178"/>
                <a:gd name="T3" fmla="*/ 0 h 110"/>
                <a:gd name="T4" fmla="*/ 0 w 178"/>
                <a:gd name="T5" fmla="*/ 110 h 110"/>
                <a:gd name="T6" fmla="*/ 107 w 178"/>
                <a:gd name="T7" fmla="*/ 110 h 110"/>
                <a:gd name="T8" fmla="*/ 178 w 178"/>
                <a:gd name="T9" fmla="*/ 34 h 110"/>
                <a:gd name="T10" fmla="*/ 178 w 178"/>
                <a:gd name="T11" fmla="*/ 0 h 110"/>
              </a:gdLst>
              <a:ahLst/>
              <a:cxnLst>
                <a:cxn ang="0">
                  <a:pos x="T0" y="T1"/>
                </a:cxn>
                <a:cxn ang="0">
                  <a:pos x="T2" y="T3"/>
                </a:cxn>
                <a:cxn ang="0">
                  <a:pos x="T4" y="T5"/>
                </a:cxn>
                <a:cxn ang="0">
                  <a:pos x="T6" y="T7"/>
                </a:cxn>
                <a:cxn ang="0">
                  <a:pos x="T8" y="T9"/>
                </a:cxn>
                <a:cxn ang="0">
                  <a:pos x="T10" y="T11"/>
                </a:cxn>
              </a:cxnLst>
              <a:rect l="0" t="0" r="r" b="b"/>
              <a:pathLst>
                <a:path w="178" h="110">
                  <a:moveTo>
                    <a:pt x="178" y="0"/>
                  </a:moveTo>
                  <a:lnTo>
                    <a:pt x="0" y="0"/>
                  </a:lnTo>
                  <a:lnTo>
                    <a:pt x="0" y="110"/>
                  </a:lnTo>
                  <a:lnTo>
                    <a:pt x="107" y="110"/>
                  </a:lnTo>
                  <a:lnTo>
                    <a:pt x="178" y="34"/>
                  </a:lnTo>
                  <a:lnTo>
                    <a:pt x="17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4" name="Freeform 69">
              <a:extLst>
                <a:ext uri="{FF2B5EF4-FFF2-40B4-BE49-F238E27FC236}">
                  <a16:creationId xmlns:a16="http://schemas.microsoft.com/office/drawing/2014/main" id="{DBE0A811-E4AB-4AB8-9BA9-8CEA95CA95BC}"/>
                </a:ext>
              </a:extLst>
            </p:cNvPr>
            <p:cNvSpPr>
              <a:spLocks/>
            </p:cNvSpPr>
            <p:nvPr/>
          </p:nvSpPr>
          <p:spPr bwMode="auto">
            <a:xfrm>
              <a:off x="9374278" y="1875295"/>
              <a:ext cx="277020" cy="171192"/>
            </a:xfrm>
            <a:custGeom>
              <a:avLst/>
              <a:gdLst>
                <a:gd name="T0" fmla="*/ 178 w 178"/>
                <a:gd name="T1" fmla="*/ 0 h 110"/>
                <a:gd name="T2" fmla="*/ 0 w 178"/>
                <a:gd name="T3" fmla="*/ 0 h 110"/>
                <a:gd name="T4" fmla="*/ 0 w 178"/>
                <a:gd name="T5" fmla="*/ 110 h 110"/>
                <a:gd name="T6" fmla="*/ 107 w 178"/>
                <a:gd name="T7" fmla="*/ 110 h 110"/>
                <a:gd name="T8" fmla="*/ 178 w 178"/>
                <a:gd name="T9" fmla="*/ 34 h 110"/>
                <a:gd name="T10" fmla="*/ 178 w 178"/>
                <a:gd name="T11" fmla="*/ 0 h 110"/>
              </a:gdLst>
              <a:ahLst/>
              <a:cxnLst>
                <a:cxn ang="0">
                  <a:pos x="T0" y="T1"/>
                </a:cxn>
                <a:cxn ang="0">
                  <a:pos x="T2" y="T3"/>
                </a:cxn>
                <a:cxn ang="0">
                  <a:pos x="T4" y="T5"/>
                </a:cxn>
                <a:cxn ang="0">
                  <a:pos x="T6" y="T7"/>
                </a:cxn>
                <a:cxn ang="0">
                  <a:pos x="T8" y="T9"/>
                </a:cxn>
                <a:cxn ang="0">
                  <a:pos x="T10" y="T11"/>
                </a:cxn>
              </a:cxnLst>
              <a:rect l="0" t="0" r="r" b="b"/>
              <a:pathLst>
                <a:path w="178" h="110">
                  <a:moveTo>
                    <a:pt x="178" y="0"/>
                  </a:moveTo>
                  <a:lnTo>
                    <a:pt x="0" y="0"/>
                  </a:lnTo>
                  <a:lnTo>
                    <a:pt x="0" y="110"/>
                  </a:lnTo>
                  <a:lnTo>
                    <a:pt x="107" y="110"/>
                  </a:lnTo>
                  <a:lnTo>
                    <a:pt x="178" y="34"/>
                  </a:lnTo>
                  <a:lnTo>
                    <a:pt x="1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5" name="Freeform 70">
              <a:extLst>
                <a:ext uri="{FF2B5EF4-FFF2-40B4-BE49-F238E27FC236}">
                  <a16:creationId xmlns:a16="http://schemas.microsoft.com/office/drawing/2014/main" id="{29981753-F569-48D9-A6E7-A158F4A52326}"/>
                </a:ext>
              </a:extLst>
            </p:cNvPr>
            <p:cNvSpPr>
              <a:spLocks/>
            </p:cNvSpPr>
            <p:nvPr/>
          </p:nvSpPr>
          <p:spPr bwMode="auto">
            <a:xfrm>
              <a:off x="9374278" y="2105626"/>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6" name="Freeform 71">
              <a:extLst>
                <a:ext uri="{FF2B5EF4-FFF2-40B4-BE49-F238E27FC236}">
                  <a16:creationId xmlns:a16="http://schemas.microsoft.com/office/drawing/2014/main" id="{4454DC3E-546A-44F4-9E8C-6D450DB90391}"/>
                </a:ext>
              </a:extLst>
            </p:cNvPr>
            <p:cNvSpPr>
              <a:spLocks/>
            </p:cNvSpPr>
            <p:nvPr/>
          </p:nvSpPr>
          <p:spPr bwMode="auto">
            <a:xfrm>
              <a:off x="9374278" y="2105626"/>
              <a:ext cx="110497" cy="121391"/>
            </a:xfrm>
            <a:custGeom>
              <a:avLst/>
              <a:gdLst>
                <a:gd name="T0" fmla="*/ 71 w 71"/>
                <a:gd name="T1" fmla="*/ 0 h 78"/>
                <a:gd name="T2" fmla="*/ 0 w 71"/>
                <a:gd name="T3" fmla="*/ 0 h 78"/>
                <a:gd name="T4" fmla="*/ 0 w 71"/>
                <a:gd name="T5" fmla="*/ 78 h 78"/>
                <a:gd name="T6" fmla="*/ 71 w 71"/>
                <a:gd name="T7" fmla="*/ 0 h 78"/>
              </a:gdLst>
              <a:ahLst/>
              <a:cxnLst>
                <a:cxn ang="0">
                  <a:pos x="T0" y="T1"/>
                </a:cxn>
                <a:cxn ang="0">
                  <a:pos x="T2" y="T3"/>
                </a:cxn>
                <a:cxn ang="0">
                  <a:pos x="T4" y="T5"/>
                </a:cxn>
                <a:cxn ang="0">
                  <a:pos x="T6" y="T7"/>
                </a:cxn>
              </a:cxnLst>
              <a:rect l="0" t="0" r="r" b="b"/>
              <a:pathLst>
                <a:path w="71" h="78">
                  <a:moveTo>
                    <a:pt x="71" y="0"/>
                  </a:moveTo>
                  <a:lnTo>
                    <a:pt x="0" y="0"/>
                  </a:lnTo>
                  <a:lnTo>
                    <a:pt x="0" y="78"/>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7" name="Rectangle 72">
              <a:extLst>
                <a:ext uri="{FF2B5EF4-FFF2-40B4-BE49-F238E27FC236}">
                  <a16:creationId xmlns:a16="http://schemas.microsoft.com/office/drawing/2014/main" id="{E7B3D9E3-EA93-45C3-BD8F-AB93F733B6FF}"/>
                </a:ext>
              </a:extLst>
            </p:cNvPr>
            <p:cNvSpPr>
              <a:spLocks noChangeArrowheads="1"/>
            </p:cNvSpPr>
            <p:nvPr/>
          </p:nvSpPr>
          <p:spPr bwMode="auto">
            <a:xfrm>
              <a:off x="9042788" y="1875295"/>
              <a:ext cx="277020" cy="171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8" name="Rectangle 73">
              <a:extLst>
                <a:ext uri="{FF2B5EF4-FFF2-40B4-BE49-F238E27FC236}">
                  <a16:creationId xmlns:a16="http://schemas.microsoft.com/office/drawing/2014/main" id="{6C506ECE-F5B1-4855-A435-A1A6E9F95414}"/>
                </a:ext>
              </a:extLst>
            </p:cNvPr>
            <p:cNvSpPr>
              <a:spLocks noChangeArrowheads="1"/>
            </p:cNvSpPr>
            <p:nvPr/>
          </p:nvSpPr>
          <p:spPr bwMode="auto">
            <a:xfrm>
              <a:off x="9042788" y="1875295"/>
              <a:ext cx="277020" cy="171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59" name="Rectangle 74">
              <a:extLst>
                <a:ext uri="{FF2B5EF4-FFF2-40B4-BE49-F238E27FC236}">
                  <a16:creationId xmlns:a16="http://schemas.microsoft.com/office/drawing/2014/main" id="{72129C33-A9D1-4993-BD12-CDF3B67C7D28}"/>
                </a:ext>
              </a:extLst>
            </p:cNvPr>
            <p:cNvSpPr>
              <a:spLocks noChangeArrowheads="1"/>
            </p:cNvSpPr>
            <p:nvPr/>
          </p:nvSpPr>
          <p:spPr bwMode="auto">
            <a:xfrm>
              <a:off x="9042788" y="2105626"/>
              <a:ext cx="277020" cy="1696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0" name="Rectangle 75">
              <a:extLst>
                <a:ext uri="{FF2B5EF4-FFF2-40B4-BE49-F238E27FC236}">
                  <a16:creationId xmlns:a16="http://schemas.microsoft.com/office/drawing/2014/main" id="{C15EE89F-1540-4441-BD2D-80C9B1EC68D4}"/>
                </a:ext>
              </a:extLst>
            </p:cNvPr>
            <p:cNvSpPr>
              <a:spLocks noChangeArrowheads="1"/>
            </p:cNvSpPr>
            <p:nvPr/>
          </p:nvSpPr>
          <p:spPr bwMode="auto">
            <a:xfrm>
              <a:off x="9042788" y="2105626"/>
              <a:ext cx="277020" cy="16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1" name="Freeform 76">
              <a:extLst>
                <a:ext uri="{FF2B5EF4-FFF2-40B4-BE49-F238E27FC236}">
                  <a16:creationId xmlns:a16="http://schemas.microsoft.com/office/drawing/2014/main" id="{77E565C2-6872-4CC0-ACE3-61DE984005A8}"/>
                </a:ext>
              </a:extLst>
            </p:cNvPr>
            <p:cNvSpPr>
              <a:spLocks/>
            </p:cNvSpPr>
            <p:nvPr/>
          </p:nvSpPr>
          <p:spPr bwMode="auto">
            <a:xfrm>
              <a:off x="9042788" y="2331288"/>
              <a:ext cx="233444" cy="169636"/>
            </a:xfrm>
            <a:custGeom>
              <a:avLst/>
              <a:gdLst>
                <a:gd name="T0" fmla="*/ 150 w 150"/>
                <a:gd name="T1" fmla="*/ 0 h 109"/>
                <a:gd name="T2" fmla="*/ 0 w 150"/>
                <a:gd name="T3" fmla="*/ 0 h 109"/>
                <a:gd name="T4" fmla="*/ 0 w 150"/>
                <a:gd name="T5" fmla="*/ 109 h 109"/>
                <a:gd name="T6" fmla="*/ 50 w 150"/>
                <a:gd name="T7" fmla="*/ 109 h 109"/>
                <a:gd name="T8" fmla="*/ 150 w 150"/>
                <a:gd name="T9" fmla="*/ 0 h 109"/>
              </a:gdLst>
              <a:ahLst/>
              <a:cxnLst>
                <a:cxn ang="0">
                  <a:pos x="T0" y="T1"/>
                </a:cxn>
                <a:cxn ang="0">
                  <a:pos x="T2" y="T3"/>
                </a:cxn>
                <a:cxn ang="0">
                  <a:pos x="T4" y="T5"/>
                </a:cxn>
                <a:cxn ang="0">
                  <a:pos x="T6" y="T7"/>
                </a:cxn>
                <a:cxn ang="0">
                  <a:pos x="T8" y="T9"/>
                </a:cxn>
              </a:cxnLst>
              <a:rect l="0" t="0" r="r" b="b"/>
              <a:pathLst>
                <a:path w="150" h="109">
                  <a:moveTo>
                    <a:pt x="150" y="0"/>
                  </a:moveTo>
                  <a:lnTo>
                    <a:pt x="0" y="0"/>
                  </a:lnTo>
                  <a:lnTo>
                    <a:pt x="0" y="109"/>
                  </a:lnTo>
                  <a:lnTo>
                    <a:pt x="50" y="109"/>
                  </a:lnTo>
                  <a:lnTo>
                    <a:pt x="15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2" name="Freeform 77">
              <a:extLst>
                <a:ext uri="{FF2B5EF4-FFF2-40B4-BE49-F238E27FC236}">
                  <a16:creationId xmlns:a16="http://schemas.microsoft.com/office/drawing/2014/main" id="{205EEA27-E7AE-4854-8070-C3DD98F73A57}"/>
                </a:ext>
              </a:extLst>
            </p:cNvPr>
            <p:cNvSpPr>
              <a:spLocks/>
            </p:cNvSpPr>
            <p:nvPr/>
          </p:nvSpPr>
          <p:spPr bwMode="auto">
            <a:xfrm>
              <a:off x="9042788" y="2331288"/>
              <a:ext cx="233444" cy="169636"/>
            </a:xfrm>
            <a:custGeom>
              <a:avLst/>
              <a:gdLst>
                <a:gd name="T0" fmla="*/ 150 w 150"/>
                <a:gd name="T1" fmla="*/ 0 h 109"/>
                <a:gd name="T2" fmla="*/ 0 w 150"/>
                <a:gd name="T3" fmla="*/ 0 h 109"/>
                <a:gd name="T4" fmla="*/ 0 w 150"/>
                <a:gd name="T5" fmla="*/ 109 h 109"/>
                <a:gd name="T6" fmla="*/ 50 w 150"/>
                <a:gd name="T7" fmla="*/ 109 h 109"/>
                <a:gd name="T8" fmla="*/ 150 w 150"/>
                <a:gd name="T9" fmla="*/ 0 h 109"/>
              </a:gdLst>
              <a:ahLst/>
              <a:cxnLst>
                <a:cxn ang="0">
                  <a:pos x="T0" y="T1"/>
                </a:cxn>
                <a:cxn ang="0">
                  <a:pos x="T2" y="T3"/>
                </a:cxn>
                <a:cxn ang="0">
                  <a:pos x="T4" y="T5"/>
                </a:cxn>
                <a:cxn ang="0">
                  <a:pos x="T6" y="T7"/>
                </a:cxn>
                <a:cxn ang="0">
                  <a:pos x="T8" y="T9"/>
                </a:cxn>
              </a:cxnLst>
              <a:rect l="0" t="0" r="r" b="b"/>
              <a:pathLst>
                <a:path w="150" h="109">
                  <a:moveTo>
                    <a:pt x="150" y="0"/>
                  </a:moveTo>
                  <a:lnTo>
                    <a:pt x="0" y="0"/>
                  </a:lnTo>
                  <a:lnTo>
                    <a:pt x="0" y="109"/>
                  </a:lnTo>
                  <a:lnTo>
                    <a:pt x="50" y="109"/>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63" name="Freeform 91">
              <a:extLst>
                <a:ext uri="{FF2B5EF4-FFF2-40B4-BE49-F238E27FC236}">
                  <a16:creationId xmlns:a16="http://schemas.microsoft.com/office/drawing/2014/main" id="{D5309B94-9914-46A1-BF21-C12CBE5A939B}"/>
                </a:ext>
              </a:extLst>
            </p:cNvPr>
            <p:cNvSpPr>
              <a:spLocks noEditPoints="1"/>
            </p:cNvSpPr>
            <p:nvPr/>
          </p:nvSpPr>
          <p:spPr bwMode="auto">
            <a:xfrm>
              <a:off x="8700403" y="1310360"/>
              <a:ext cx="1620102" cy="1627882"/>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cubicBezTo>
                    <a:pt x="411" y="418"/>
                    <a:pt x="411" y="418"/>
                    <a:pt x="411" y="418"/>
                  </a:cubicBezTo>
                  <a:close/>
                  <a:moveTo>
                    <a:pt x="425" y="401"/>
                  </a:moveTo>
                  <a:cubicBezTo>
                    <a:pt x="423" y="406"/>
                    <a:pt x="420" y="410"/>
                    <a:pt x="417" y="413"/>
                  </a:cubicBezTo>
                  <a:cubicBezTo>
                    <a:pt x="423" y="419"/>
                    <a:pt x="423" y="419"/>
                    <a:pt x="423" y="419"/>
                  </a:cubicBezTo>
                  <a:cubicBezTo>
                    <a:pt x="426" y="414"/>
                    <a:pt x="430" y="410"/>
                    <a:pt x="432" y="405"/>
                  </a:cubicBezTo>
                  <a:cubicBezTo>
                    <a:pt x="425" y="401"/>
                    <a:pt x="425" y="401"/>
                    <a:pt x="425" y="401"/>
                  </a:cubicBez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cubicBezTo>
                    <a:pt x="430" y="52"/>
                    <a:pt x="430" y="52"/>
                    <a:pt x="430" y="52"/>
                  </a:cubicBezTo>
                  <a:close/>
                  <a:moveTo>
                    <a:pt x="421" y="32"/>
                  </a:moveTo>
                  <a:cubicBezTo>
                    <a:pt x="424" y="36"/>
                    <a:pt x="426" y="41"/>
                    <a:pt x="428" y="45"/>
                  </a:cubicBezTo>
                  <a:cubicBezTo>
                    <a:pt x="436" y="42"/>
                    <a:pt x="436" y="42"/>
                    <a:pt x="436" y="42"/>
                  </a:cubicBezTo>
                  <a:cubicBezTo>
                    <a:pt x="434" y="37"/>
                    <a:pt x="431" y="32"/>
                    <a:pt x="428" y="28"/>
                  </a:cubicBezTo>
                  <a:cubicBezTo>
                    <a:pt x="421" y="32"/>
                    <a:pt x="421" y="32"/>
                    <a:pt x="421" y="32"/>
                  </a:cubicBezTo>
                  <a:close/>
                  <a:moveTo>
                    <a:pt x="405" y="17"/>
                  </a:moveTo>
                  <a:cubicBezTo>
                    <a:pt x="409" y="20"/>
                    <a:pt x="413" y="23"/>
                    <a:pt x="416" y="27"/>
                  </a:cubicBezTo>
                  <a:cubicBezTo>
                    <a:pt x="422" y="21"/>
                    <a:pt x="422" y="21"/>
                    <a:pt x="422" y="21"/>
                  </a:cubicBezTo>
                  <a:cubicBezTo>
                    <a:pt x="419" y="17"/>
                    <a:pt x="414" y="13"/>
                    <a:pt x="410" y="10"/>
                  </a:cubicBezTo>
                  <a:cubicBezTo>
                    <a:pt x="405" y="17"/>
                    <a:pt x="405" y="17"/>
                    <a:pt x="405" y="17"/>
                  </a:cubicBez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lnTo>
                    <a:pt x="10" y="51"/>
                  </a:ln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cubicBezTo>
                    <a:pt x="8" y="379"/>
                    <a:pt x="8" y="379"/>
                    <a:pt x="8" y="379"/>
                  </a:cubicBez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cubicBezTo>
                    <a:pt x="27" y="417"/>
                    <a:pt x="27" y="417"/>
                    <a:pt x="27" y="417"/>
                  </a:cubicBez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1" name="Rectangle 200">
              <a:extLst>
                <a:ext uri="{FF2B5EF4-FFF2-40B4-BE49-F238E27FC236}">
                  <a16:creationId xmlns:a16="http://schemas.microsoft.com/office/drawing/2014/main" id="{02C015A2-2D31-4CF1-BE1E-C001847F6FC5}"/>
                </a:ext>
              </a:extLst>
            </p:cNvPr>
            <p:cNvSpPr>
              <a:spLocks noChangeArrowheads="1"/>
            </p:cNvSpPr>
            <p:nvPr/>
          </p:nvSpPr>
          <p:spPr bwMode="auto">
            <a:xfrm>
              <a:off x="8110809" y="2995825"/>
              <a:ext cx="2827511" cy="30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Clean Azure Subscription</a:t>
              </a:r>
            </a:p>
          </p:txBody>
        </p:sp>
      </p:grpSp>
      <p:grpSp>
        <p:nvGrpSpPr>
          <p:cNvPr id="3" name="Group 2">
            <a:extLst>
              <a:ext uri="{FF2B5EF4-FFF2-40B4-BE49-F238E27FC236}">
                <a16:creationId xmlns:a16="http://schemas.microsoft.com/office/drawing/2014/main" id="{C8AB6D2C-44E8-471D-B548-E0BE7A58F8DA}"/>
              </a:ext>
            </a:extLst>
          </p:cNvPr>
          <p:cNvGrpSpPr/>
          <p:nvPr/>
        </p:nvGrpSpPr>
        <p:grpSpPr>
          <a:xfrm>
            <a:off x="2570257" y="1288469"/>
            <a:ext cx="1860326" cy="1734009"/>
            <a:chOff x="2526493" y="1603466"/>
            <a:chExt cx="1824014" cy="1700163"/>
          </a:xfrm>
        </p:grpSpPr>
        <p:sp>
          <p:nvSpPr>
            <p:cNvPr id="10" name="Freeform 5">
              <a:extLst>
                <a:ext uri="{FF2B5EF4-FFF2-40B4-BE49-F238E27FC236}">
                  <a16:creationId xmlns:a16="http://schemas.microsoft.com/office/drawing/2014/main" id="{EC5CB4BA-8960-4D59-BEF9-EE0F4F88D0D6}"/>
                </a:ext>
              </a:extLst>
            </p:cNvPr>
            <p:cNvSpPr>
              <a:spLocks/>
            </p:cNvSpPr>
            <p:nvPr/>
          </p:nvSpPr>
          <p:spPr bwMode="auto">
            <a:xfrm>
              <a:off x="2844014" y="1710850"/>
              <a:ext cx="935333" cy="929107"/>
            </a:xfrm>
            <a:custGeom>
              <a:avLst/>
              <a:gdLst>
                <a:gd name="T0" fmla="*/ 114 w 254"/>
                <a:gd name="T1" fmla="*/ 0 h 251"/>
                <a:gd name="T2" fmla="*/ 30 w 254"/>
                <a:gd name="T3" fmla="*/ 46 h 251"/>
                <a:gd name="T4" fmla="*/ 3 w 254"/>
                <a:gd name="T5" fmla="*/ 137 h 251"/>
                <a:gd name="T6" fmla="*/ 49 w 254"/>
                <a:gd name="T7" fmla="*/ 221 h 251"/>
                <a:gd name="T8" fmla="*/ 140 w 254"/>
                <a:gd name="T9" fmla="*/ 248 h 251"/>
                <a:gd name="T10" fmla="*/ 224 w 254"/>
                <a:gd name="T11" fmla="*/ 202 h 251"/>
                <a:gd name="T12" fmla="*/ 251 w 254"/>
                <a:gd name="T13" fmla="*/ 111 h 251"/>
                <a:gd name="T14" fmla="*/ 204 w 254"/>
                <a:gd name="T15" fmla="*/ 27 h 251"/>
                <a:gd name="T16" fmla="*/ 127 w 254"/>
                <a:gd name="T17" fmla="*/ 0 h 251"/>
                <a:gd name="T18" fmla="*/ 114 w 254"/>
                <a:gd name="T1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251">
                  <a:moveTo>
                    <a:pt x="114" y="0"/>
                  </a:moveTo>
                  <a:cubicBezTo>
                    <a:pt x="80" y="4"/>
                    <a:pt x="50" y="21"/>
                    <a:pt x="30" y="46"/>
                  </a:cubicBezTo>
                  <a:cubicBezTo>
                    <a:pt x="10" y="70"/>
                    <a:pt x="0" y="103"/>
                    <a:pt x="3" y="137"/>
                  </a:cubicBezTo>
                  <a:cubicBezTo>
                    <a:pt x="7" y="171"/>
                    <a:pt x="24" y="201"/>
                    <a:pt x="49" y="221"/>
                  </a:cubicBezTo>
                  <a:cubicBezTo>
                    <a:pt x="74" y="241"/>
                    <a:pt x="106" y="251"/>
                    <a:pt x="140" y="248"/>
                  </a:cubicBezTo>
                  <a:cubicBezTo>
                    <a:pt x="174" y="244"/>
                    <a:pt x="204" y="227"/>
                    <a:pt x="224" y="202"/>
                  </a:cubicBezTo>
                  <a:cubicBezTo>
                    <a:pt x="244" y="178"/>
                    <a:pt x="254" y="145"/>
                    <a:pt x="251" y="111"/>
                  </a:cubicBezTo>
                  <a:cubicBezTo>
                    <a:pt x="247" y="76"/>
                    <a:pt x="230" y="47"/>
                    <a:pt x="204" y="27"/>
                  </a:cubicBezTo>
                  <a:cubicBezTo>
                    <a:pt x="183" y="9"/>
                    <a:pt x="156" y="0"/>
                    <a:pt x="127" y="0"/>
                  </a:cubicBezTo>
                  <a:cubicBezTo>
                    <a:pt x="123" y="0"/>
                    <a:pt x="118" y="0"/>
                    <a:pt x="11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1" name="Freeform 6">
              <a:extLst>
                <a:ext uri="{FF2B5EF4-FFF2-40B4-BE49-F238E27FC236}">
                  <a16:creationId xmlns:a16="http://schemas.microsoft.com/office/drawing/2014/main" id="{D99CFD48-C84C-4A38-BACD-EBD20A45AC05}"/>
                </a:ext>
              </a:extLst>
            </p:cNvPr>
            <p:cNvSpPr>
              <a:spLocks/>
            </p:cNvSpPr>
            <p:nvPr/>
          </p:nvSpPr>
          <p:spPr bwMode="auto">
            <a:xfrm>
              <a:off x="3080571" y="1689062"/>
              <a:ext cx="798379" cy="1042716"/>
            </a:xfrm>
            <a:custGeom>
              <a:avLst/>
              <a:gdLst>
                <a:gd name="T0" fmla="*/ 212 w 217"/>
                <a:gd name="T1" fmla="*/ 114 h 282"/>
                <a:gd name="T2" fmla="*/ 157 w 217"/>
                <a:gd name="T3" fmla="*/ 13 h 282"/>
                <a:gd name="T4" fmla="*/ 138 w 217"/>
                <a:gd name="T5" fmla="*/ 0 h 282"/>
                <a:gd name="T6" fmla="*/ 126 w 217"/>
                <a:gd name="T7" fmla="*/ 23 h 282"/>
                <a:gd name="T8" fmla="*/ 140 w 217"/>
                <a:gd name="T9" fmla="*/ 33 h 282"/>
                <a:gd name="T10" fmla="*/ 187 w 217"/>
                <a:gd name="T11" fmla="*/ 117 h 282"/>
                <a:gd name="T12" fmla="*/ 160 w 217"/>
                <a:gd name="T13" fmla="*/ 208 h 282"/>
                <a:gd name="T14" fmla="*/ 76 w 217"/>
                <a:gd name="T15" fmla="*/ 254 h 282"/>
                <a:gd name="T16" fmla="*/ 12 w 217"/>
                <a:gd name="T17" fmla="*/ 243 h 282"/>
                <a:gd name="T18" fmla="*/ 0 w 217"/>
                <a:gd name="T19" fmla="*/ 266 h 282"/>
                <a:gd name="T20" fmla="*/ 79 w 217"/>
                <a:gd name="T21" fmla="*/ 279 h 282"/>
                <a:gd name="T22" fmla="*/ 180 w 217"/>
                <a:gd name="T23" fmla="*/ 224 h 282"/>
                <a:gd name="T24" fmla="*/ 212 w 217"/>
                <a:gd name="T25" fmla="*/ 114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7" h="282">
                  <a:moveTo>
                    <a:pt x="212" y="114"/>
                  </a:moveTo>
                  <a:cubicBezTo>
                    <a:pt x="208" y="73"/>
                    <a:pt x="187" y="37"/>
                    <a:pt x="157" y="13"/>
                  </a:cubicBezTo>
                  <a:cubicBezTo>
                    <a:pt x="151" y="8"/>
                    <a:pt x="144" y="4"/>
                    <a:pt x="138" y="0"/>
                  </a:cubicBezTo>
                  <a:cubicBezTo>
                    <a:pt x="126" y="23"/>
                    <a:pt x="126" y="23"/>
                    <a:pt x="126" y="23"/>
                  </a:cubicBezTo>
                  <a:cubicBezTo>
                    <a:pt x="131" y="26"/>
                    <a:pt x="136" y="29"/>
                    <a:pt x="140" y="33"/>
                  </a:cubicBezTo>
                  <a:cubicBezTo>
                    <a:pt x="166" y="53"/>
                    <a:pt x="183" y="82"/>
                    <a:pt x="187" y="117"/>
                  </a:cubicBezTo>
                  <a:cubicBezTo>
                    <a:pt x="190" y="151"/>
                    <a:pt x="180" y="184"/>
                    <a:pt x="160" y="208"/>
                  </a:cubicBezTo>
                  <a:cubicBezTo>
                    <a:pt x="140" y="233"/>
                    <a:pt x="110" y="250"/>
                    <a:pt x="76" y="254"/>
                  </a:cubicBezTo>
                  <a:cubicBezTo>
                    <a:pt x="53" y="256"/>
                    <a:pt x="31" y="252"/>
                    <a:pt x="12" y="243"/>
                  </a:cubicBezTo>
                  <a:cubicBezTo>
                    <a:pt x="0" y="266"/>
                    <a:pt x="0" y="266"/>
                    <a:pt x="0" y="266"/>
                  </a:cubicBezTo>
                  <a:cubicBezTo>
                    <a:pt x="24" y="277"/>
                    <a:pt x="51" y="282"/>
                    <a:pt x="79" y="279"/>
                  </a:cubicBezTo>
                  <a:cubicBezTo>
                    <a:pt x="120" y="275"/>
                    <a:pt x="155" y="254"/>
                    <a:pt x="180" y="224"/>
                  </a:cubicBezTo>
                  <a:cubicBezTo>
                    <a:pt x="204" y="195"/>
                    <a:pt x="217" y="155"/>
                    <a:pt x="212" y="114"/>
                  </a:cubicBezTo>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2" name="Freeform 7">
              <a:extLst>
                <a:ext uri="{FF2B5EF4-FFF2-40B4-BE49-F238E27FC236}">
                  <a16:creationId xmlns:a16="http://schemas.microsoft.com/office/drawing/2014/main" id="{2BBEDC85-38DC-4A96-AEE8-E8C149F29AE3}"/>
                </a:ext>
              </a:extLst>
            </p:cNvPr>
            <p:cNvSpPr>
              <a:spLocks/>
            </p:cNvSpPr>
            <p:nvPr/>
          </p:nvSpPr>
          <p:spPr bwMode="auto">
            <a:xfrm>
              <a:off x="2749081" y="1603466"/>
              <a:ext cx="838843" cy="1069173"/>
            </a:xfrm>
            <a:custGeom>
              <a:avLst/>
              <a:gdLst>
                <a:gd name="T0" fmla="*/ 75 w 228"/>
                <a:gd name="T1" fmla="*/ 250 h 289"/>
                <a:gd name="T2" fmla="*/ 29 w 228"/>
                <a:gd name="T3" fmla="*/ 166 h 289"/>
                <a:gd name="T4" fmla="*/ 56 w 228"/>
                <a:gd name="T5" fmla="*/ 75 h 289"/>
                <a:gd name="T6" fmla="*/ 140 w 228"/>
                <a:gd name="T7" fmla="*/ 29 h 289"/>
                <a:gd name="T8" fmla="*/ 216 w 228"/>
                <a:gd name="T9" fmla="*/ 46 h 289"/>
                <a:gd name="T10" fmla="*/ 228 w 228"/>
                <a:gd name="T11" fmla="*/ 23 h 289"/>
                <a:gd name="T12" fmla="*/ 137 w 228"/>
                <a:gd name="T13" fmla="*/ 4 h 289"/>
                <a:gd name="T14" fmla="*/ 36 w 228"/>
                <a:gd name="T15" fmla="*/ 59 h 289"/>
                <a:gd name="T16" fmla="*/ 36 w 228"/>
                <a:gd name="T17" fmla="*/ 59 h 289"/>
                <a:gd name="T18" fmla="*/ 4 w 228"/>
                <a:gd name="T19" fmla="*/ 169 h 289"/>
                <a:gd name="T20" fmla="*/ 59 w 228"/>
                <a:gd name="T21" fmla="*/ 270 h 289"/>
                <a:gd name="T22" fmla="*/ 90 w 228"/>
                <a:gd name="T23" fmla="*/ 289 h 289"/>
                <a:gd name="T24" fmla="*/ 102 w 228"/>
                <a:gd name="T25" fmla="*/ 266 h 289"/>
                <a:gd name="T26" fmla="*/ 75 w 228"/>
                <a:gd name="T27" fmla="*/ 25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8" h="289">
                  <a:moveTo>
                    <a:pt x="75" y="250"/>
                  </a:moveTo>
                  <a:cubicBezTo>
                    <a:pt x="50" y="230"/>
                    <a:pt x="33" y="200"/>
                    <a:pt x="29" y="166"/>
                  </a:cubicBezTo>
                  <a:cubicBezTo>
                    <a:pt x="26" y="132"/>
                    <a:pt x="36" y="99"/>
                    <a:pt x="56" y="75"/>
                  </a:cubicBezTo>
                  <a:cubicBezTo>
                    <a:pt x="76" y="50"/>
                    <a:pt x="106" y="33"/>
                    <a:pt x="140" y="29"/>
                  </a:cubicBezTo>
                  <a:cubicBezTo>
                    <a:pt x="168" y="26"/>
                    <a:pt x="194" y="33"/>
                    <a:pt x="216" y="46"/>
                  </a:cubicBezTo>
                  <a:cubicBezTo>
                    <a:pt x="228" y="23"/>
                    <a:pt x="228" y="23"/>
                    <a:pt x="228" y="23"/>
                  </a:cubicBezTo>
                  <a:cubicBezTo>
                    <a:pt x="201" y="8"/>
                    <a:pt x="170" y="0"/>
                    <a:pt x="137" y="4"/>
                  </a:cubicBezTo>
                  <a:cubicBezTo>
                    <a:pt x="96" y="8"/>
                    <a:pt x="61" y="29"/>
                    <a:pt x="36" y="59"/>
                  </a:cubicBezTo>
                  <a:cubicBezTo>
                    <a:pt x="36" y="59"/>
                    <a:pt x="36" y="59"/>
                    <a:pt x="36" y="59"/>
                  </a:cubicBezTo>
                  <a:cubicBezTo>
                    <a:pt x="12" y="88"/>
                    <a:pt x="0" y="128"/>
                    <a:pt x="4" y="169"/>
                  </a:cubicBezTo>
                  <a:cubicBezTo>
                    <a:pt x="8" y="210"/>
                    <a:pt x="29" y="245"/>
                    <a:pt x="59" y="270"/>
                  </a:cubicBezTo>
                  <a:cubicBezTo>
                    <a:pt x="68" y="277"/>
                    <a:pt x="79" y="284"/>
                    <a:pt x="90" y="289"/>
                  </a:cubicBezTo>
                  <a:cubicBezTo>
                    <a:pt x="102" y="266"/>
                    <a:pt x="102" y="266"/>
                    <a:pt x="102" y="266"/>
                  </a:cubicBezTo>
                  <a:cubicBezTo>
                    <a:pt x="92" y="262"/>
                    <a:pt x="83" y="256"/>
                    <a:pt x="75" y="250"/>
                  </a:cubicBezTo>
                </a:path>
              </a:pathLst>
            </a:custGeom>
            <a:solidFill>
              <a:srgbClr val="A0A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3" name="Freeform 8">
              <a:extLst>
                <a:ext uri="{FF2B5EF4-FFF2-40B4-BE49-F238E27FC236}">
                  <a16:creationId xmlns:a16="http://schemas.microsoft.com/office/drawing/2014/main" id="{BDFF7F3B-6853-4AD3-BF59-7DCCD053339F}"/>
                </a:ext>
              </a:extLst>
            </p:cNvPr>
            <p:cNvSpPr>
              <a:spLocks/>
            </p:cNvSpPr>
            <p:nvPr/>
          </p:nvSpPr>
          <p:spPr bwMode="auto">
            <a:xfrm>
              <a:off x="2749081" y="1603466"/>
              <a:ext cx="838843" cy="1069173"/>
            </a:xfrm>
            <a:custGeom>
              <a:avLst/>
              <a:gdLst>
                <a:gd name="T0" fmla="*/ 75 w 228"/>
                <a:gd name="T1" fmla="*/ 250 h 289"/>
                <a:gd name="T2" fmla="*/ 29 w 228"/>
                <a:gd name="T3" fmla="*/ 166 h 289"/>
                <a:gd name="T4" fmla="*/ 56 w 228"/>
                <a:gd name="T5" fmla="*/ 75 h 289"/>
                <a:gd name="T6" fmla="*/ 140 w 228"/>
                <a:gd name="T7" fmla="*/ 29 h 289"/>
                <a:gd name="T8" fmla="*/ 216 w 228"/>
                <a:gd name="T9" fmla="*/ 46 h 289"/>
                <a:gd name="T10" fmla="*/ 228 w 228"/>
                <a:gd name="T11" fmla="*/ 23 h 289"/>
                <a:gd name="T12" fmla="*/ 137 w 228"/>
                <a:gd name="T13" fmla="*/ 4 h 289"/>
                <a:gd name="T14" fmla="*/ 36 w 228"/>
                <a:gd name="T15" fmla="*/ 59 h 289"/>
                <a:gd name="T16" fmla="*/ 36 w 228"/>
                <a:gd name="T17" fmla="*/ 59 h 289"/>
                <a:gd name="T18" fmla="*/ 4 w 228"/>
                <a:gd name="T19" fmla="*/ 169 h 289"/>
                <a:gd name="T20" fmla="*/ 59 w 228"/>
                <a:gd name="T21" fmla="*/ 270 h 289"/>
                <a:gd name="T22" fmla="*/ 90 w 228"/>
                <a:gd name="T23" fmla="*/ 289 h 289"/>
                <a:gd name="T24" fmla="*/ 102 w 228"/>
                <a:gd name="T25" fmla="*/ 266 h 289"/>
                <a:gd name="T26" fmla="*/ 75 w 228"/>
                <a:gd name="T27" fmla="*/ 25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8" h="289">
                  <a:moveTo>
                    <a:pt x="75" y="250"/>
                  </a:moveTo>
                  <a:cubicBezTo>
                    <a:pt x="50" y="230"/>
                    <a:pt x="33" y="200"/>
                    <a:pt x="29" y="166"/>
                  </a:cubicBezTo>
                  <a:cubicBezTo>
                    <a:pt x="26" y="132"/>
                    <a:pt x="36" y="99"/>
                    <a:pt x="56" y="75"/>
                  </a:cubicBezTo>
                  <a:cubicBezTo>
                    <a:pt x="76" y="50"/>
                    <a:pt x="106" y="33"/>
                    <a:pt x="140" y="29"/>
                  </a:cubicBezTo>
                  <a:cubicBezTo>
                    <a:pt x="168" y="26"/>
                    <a:pt x="194" y="33"/>
                    <a:pt x="216" y="46"/>
                  </a:cubicBezTo>
                  <a:cubicBezTo>
                    <a:pt x="228" y="23"/>
                    <a:pt x="228" y="23"/>
                    <a:pt x="228" y="23"/>
                  </a:cubicBezTo>
                  <a:cubicBezTo>
                    <a:pt x="201" y="8"/>
                    <a:pt x="170" y="0"/>
                    <a:pt x="137" y="4"/>
                  </a:cubicBezTo>
                  <a:cubicBezTo>
                    <a:pt x="96" y="8"/>
                    <a:pt x="61" y="29"/>
                    <a:pt x="36" y="59"/>
                  </a:cubicBezTo>
                  <a:cubicBezTo>
                    <a:pt x="36" y="59"/>
                    <a:pt x="36" y="59"/>
                    <a:pt x="36" y="59"/>
                  </a:cubicBezTo>
                  <a:cubicBezTo>
                    <a:pt x="12" y="88"/>
                    <a:pt x="0" y="128"/>
                    <a:pt x="4" y="169"/>
                  </a:cubicBezTo>
                  <a:cubicBezTo>
                    <a:pt x="8" y="210"/>
                    <a:pt x="29" y="245"/>
                    <a:pt x="59" y="270"/>
                  </a:cubicBezTo>
                  <a:cubicBezTo>
                    <a:pt x="68" y="277"/>
                    <a:pt x="79" y="284"/>
                    <a:pt x="90" y="289"/>
                  </a:cubicBezTo>
                  <a:cubicBezTo>
                    <a:pt x="102" y="266"/>
                    <a:pt x="102" y="266"/>
                    <a:pt x="102" y="266"/>
                  </a:cubicBezTo>
                  <a:cubicBezTo>
                    <a:pt x="92" y="262"/>
                    <a:pt x="83" y="256"/>
                    <a:pt x="75" y="250"/>
                  </a:cubicBezTo>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4" name="Freeform 9">
              <a:extLst>
                <a:ext uri="{FF2B5EF4-FFF2-40B4-BE49-F238E27FC236}">
                  <a16:creationId xmlns:a16="http://schemas.microsoft.com/office/drawing/2014/main" id="{85D8EC08-278F-4C21-B7BB-1E12CF072343}"/>
                </a:ext>
              </a:extLst>
            </p:cNvPr>
            <p:cNvSpPr>
              <a:spLocks/>
            </p:cNvSpPr>
            <p:nvPr/>
          </p:nvSpPr>
          <p:spPr bwMode="auto">
            <a:xfrm>
              <a:off x="3296896" y="2148168"/>
              <a:ext cx="312815" cy="177417"/>
            </a:xfrm>
            <a:custGeom>
              <a:avLst/>
              <a:gdLst>
                <a:gd name="T0" fmla="*/ 67 w 85"/>
                <a:gd name="T1" fmla="*/ 45 h 48"/>
                <a:gd name="T2" fmla="*/ 9 w 85"/>
                <a:gd name="T3" fmla="*/ 25 h 48"/>
                <a:gd name="T4" fmla="*/ 2 w 85"/>
                <a:gd name="T5" fmla="*/ 10 h 48"/>
                <a:gd name="T6" fmla="*/ 17 w 85"/>
                <a:gd name="T7" fmla="*/ 2 h 48"/>
                <a:gd name="T8" fmla="*/ 75 w 85"/>
                <a:gd name="T9" fmla="*/ 23 h 48"/>
                <a:gd name="T10" fmla="*/ 82 w 85"/>
                <a:gd name="T11" fmla="*/ 38 h 48"/>
                <a:gd name="T12" fmla="*/ 67 w 85"/>
                <a:gd name="T13" fmla="*/ 45 h 48"/>
              </a:gdLst>
              <a:ahLst/>
              <a:cxnLst>
                <a:cxn ang="0">
                  <a:pos x="T0" y="T1"/>
                </a:cxn>
                <a:cxn ang="0">
                  <a:pos x="T2" y="T3"/>
                </a:cxn>
                <a:cxn ang="0">
                  <a:pos x="T4" y="T5"/>
                </a:cxn>
                <a:cxn ang="0">
                  <a:pos x="T6" y="T7"/>
                </a:cxn>
                <a:cxn ang="0">
                  <a:pos x="T8" y="T9"/>
                </a:cxn>
                <a:cxn ang="0">
                  <a:pos x="T10" y="T11"/>
                </a:cxn>
                <a:cxn ang="0">
                  <a:pos x="T12" y="T13"/>
                </a:cxn>
              </a:cxnLst>
              <a:rect l="0" t="0" r="r" b="b"/>
              <a:pathLst>
                <a:path w="85" h="48">
                  <a:moveTo>
                    <a:pt x="67" y="45"/>
                  </a:moveTo>
                  <a:cubicBezTo>
                    <a:pt x="9" y="25"/>
                    <a:pt x="9" y="25"/>
                    <a:pt x="9" y="25"/>
                  </a:cubicBezTo>
                  <a:cubicBezTo>
                    <a:pt x="3" y="23"/>
                    <a:pt x="0" y="16"/>
                    <a:pt x="2" y="10"/>
                  </a:cubicBezTo>
                  <a:cubicBezTo>
                    <a:pt x="4" y="3"/>
                    <a:pt x="11" y="0"/>
                    <a:pt x="17" y="2"/>
                  </a:cubicBezTo>
                  <a:cubicBezTo>
                    <a:pt x="75" y="23"/>
                    <a:pt x="75" y="23"/>
                    <a:pt x="75" y="23"/>
                  </a:cubicBezTo>
                  <a:cubicBezTo>
                    <a:pt x="81" y="25"/>
                    <a:pt x="85" y="32"/>
                    <a:pt x="82" y="38"/>
                  </a:cubicBezTo>
                  <a:cubicBezTo>
                    <a:pt x="80" y="44"/>
                    <a:pt x="73" y="48"/>
                    <a:pt x="67" y="45"/>
                  </a:cubicBez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5" name="Freeform 10">
              <a:extLst>
                <a:ext uri="{FF2B5EF4-FFF2-40B4-BE49-F238E27FC236}">
                  <a16:creationId xmlns:a16="http://schemas.microsoft.com/office/drawing/2014/main" id="{01EB67F8-1F0A-44D8-9F9B-4AFA1532F416}"/>
                </a:ext>
              </a:extLst>
            </p:cNvPr>
            <p:cNvSpPr>
              <a:spLocks/>
            </p:cNvSpPr>
            <p:nvPr/>
          </p:nvSpPr>
          <p:spPr bwMode="auto">
            <a:xfrm>
              <a:off x="3264213" y="1766876"/>
              <a:ext cx="88709" cy="465332"/>
            </a:xfrm>
            <a:custGeom>
              <a:avLst/>
              <a:gdLst>
                <a:gd name="T0" fmla="*/ 12 w 24"/>
                <a:gd name="T1" fmla="*/ 126 h 126"/>
                <a:gd name="T2" fmla="*/ 0 w 24"/>
                <a:gd name="T3" fmla="*/ 114 h 126"/>
                <a:gd name="T4" fmla="*/ 0 w 24"/>
                <a:gd name="T5" fmla="*/ 12 h 126"/>
                <a:gd name="T6" fmla="*/ 12 w 24"/>
                <a:gd name="T7" fmla="*/ 0 h 126"/>
                <a:gd name="T8" fmla="*/ 24 w 24"/>
                <a:gd name="T9" fmla="*/ 12 h 126"/>
                <a:gd name="T10" fmla="*/ 24 w 24"/>
                <a:gd name="T11" fmla="*/ 114 h 126"/>
                <a:gd name="T12" fmla="*/ 12 w 24"/>
                <a:gd name="T13" fmla="*/ 126 h 126"/>
              </a:gdLst>
              <a:ahLst/>
              <a:cxnLst>
                <a:cxn ang="0">
                  <a:pos x="T0" y="T1"/>
                </a:cxn>
                <a:cxn ang="0">
                  <a:pos x="T2" y="T3"/>
                </a:cxn>
                <a:cxn ang="0">
                  <a:pos x="T4" y="T5"/>
                </a:cxn>
                <a:cxn ang="0">
                  <a:pos x="T6" y="T7"/>
                </a:cxn>
                <a:cxn ang="0">
                  <a:pos x="T8" y="T9"/>
                </a:cxn>
                <a:cxn ang="0">
                  <a:pos x="T10" y="T11"/>
                </a:cxn>
                <a:cxn ang="0">
                  <a:pos x="T12" y="T13"/>
                </a:cxn>
              </a:cxnLst>
              <a:rect l="0" t="0" r="r" b="b"/>
              <a:pathLst>
                <a:path w="24" h="126">
                  <a:moveTo>
                    <a:pt x="12" y="126"/>
                  </a:moveTo>
                  <a:cubicBezTo>
                    <a:pt x="5" y="126"/>
                    <a:pt x="0" y="120"/>
                    <a:pt x="0" y="114"/>
                  </a:cubicBezTo>
                  <a:cubicBezTo>
                    <a:pt x="0" y="12"/>
                    <a:pt x="0" y="12"/>
                    <a:pt x="0" y="12"/>
                  </a:cubicBezTo>
                  <a:cubicBezTo>
                    <a:pt x="0" y="5"/>
                    <a:pt x="5" y="0"/>
                    <a:pt x="12" y="0"/>
                  </a:cubicBezTo>
                  <a:cubicBezTo>
                    <a:pt x="18" y="0"/>
                    <a:pt x="24" y="5"/>
                    <a:pt x="24" y="12"/>
                  </a:cubicBezTo>
                  <a:cubicBezTo>
                    <a:pt x="24" y="114"/>
                    <a:pt x="24" y="114"/>
                    <a:pt x="24" y="114"/>
                  </a:cubicBezTo>
                  <a:cubicBezTo>
                    <a:pt x="24" y="120"/>
                    <a:pt x="18" y="126"/>
                    <a:pt x="12" y="126"/>
                  </a:cubicBez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6" name="Oval 11">
              <a:extLst>
                <a:ext uri="{FF2B5EF4-FFF2-40B4-BE49-F238E27FC236}">
                  <a16:creationId xmlns:a16="http://schemas.microsoft.com/office/drawing/2014/main" id="{E9A53BFD-2652-4CCE-A07F-658BB27F6544}"/>
                </a:ext>
              </a:extLst>
            </p:cNvPr>
            <p:cNvSpPr>
              <a:spLocks noChangeArrowheads="1"/>
            </p:cNvSpPr>
            <p:nvPr/>
          </p:nvSpPr>
          <p:spPr bwMode="auto">
            <a:xfrm>
              <a:off x="3242425" y="2121711"/>
              <a:ext cx="129173" cy="129173"/>
            </a:xfrm>
            <a:prstGeom prst="ellipse">
              <a:avLst/>
            </a:pr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7" name="Freeform 12">
              <a:extLst>
                <a:ext uri="{FF2B5EF4-FFF2-40B4-BE49-F238E27FC236}">
                  <a16:creationId xmlns:a16="http://schemas.microsoft.com/office/drawing/2014/main" id="{F41DE6D8-6872-438E-9E21-A9B47457F139}"/>
                </a:ext>
              </a:extLst>
            </p:cNvPr>
            <p:cNvSpPr>
              <a:spLocks/>
            </p:cNvSpPr>
            <p:nvPr/>
          </p:nvSpPr>
          <p:spPr bwMode="auto">
            <a:xfrm>
              <a:off x="3021431" y="1877373"/>
              <a:ext cx="73146" cy="74702"/>
            </a:xfrm>
            <a:custGeom>
              <a:avLst/>
              <a:gdLst>
                <a:gd name="T0" fmla="*/ 12 w 47"/>
                <a:gd name="T1" fmla="*/ 0 h 48"/>
                <a:gd name="T2" fmla="*/ 47 w 47"/>
                <a:gd name="T3" fmla="*/ 36 h 48"/>
                <a:gd name="T4" fmla="*/ 38 w 47"/>
                <a:gd name="T5" fmla="*/ 48 h 48"/>
                <a:gd name="T6" fmla="*/ 0 w 47"/>
                <a:gd name="T7" fmla="*/ 12 h 48"/>
                <a:gd name="T8" fmla="*/ 12 w 47"/>
                <a:gd name="T9" fmla="*/ 0 h 48"/>
              </a:gdLst>
              <a:ahLst/>
              <a:cxnLst>
                <a:cxn ang="0">
                  <a:pos x="T0" y="T1"/>
                </a:cxn>
                <a:cxn ang="0">
                  <a:pos x="T2" y="T3"/>
                </a:cxn>
                <a:cxn ang="0">
                  <a:pos x="T4" y="T5"/>
                </a:cxn>
                <a:cxn ang="0">
                  <a:pos x="T6" y="T7"/>
                </a:cxn>
                <a:cxn ang="0">
                  <a:pos x="T8" y="T9"/>
                </a:cxn>
              </a:cxnLst>
              <a:rect l="0" t="0" r="r" b="b"/>
              <a:pathLst>
                <a:path w="47" h="48">
                  <a:moveTo>
                    <a:pt x="12" y="0"/>
                  </a:moveTo>
                  <a:lnTo>
                    <a:pt x="47" y="36"/>
                  </a:lnTo>
                  <a:lnTo>
                    <a:pt x="38" y="48"/>
                  </a:lnTo>
                  <a:lnTo>
                    <a:pt x="0" y="12"/>
                  </a:lnTo>
                  <a:lnTo>
                    <a:pt x="12"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8" name="Rectangle 13">
              <a:extLst>
                <a:ext uri="{FF2B5EF4-FFF2-40B4-BE49-F238E27FC236}">
                  <a16:creationId xmlns:a16="http://schemas.microsoft.com/office/drawing/2014/main" id="{55202576-EA25-4ADE-AA3E-ABCC1184E6AC}"/>
                </a:ext>
              </a:extLst>
            </p:cNvPr>
            <p:cNvSpPr>
              <a:spLocks noChangeArrowheads="1"/>
            </p:cNvSpPr>
            <p:nvPr/>
          </p:nvSpPr>
          <p:spPr bwMode="auto">
            <a:xfrm>
              <a:off x="3301564" y="1769989"/>
              <a:ext cx="21788" cy="8092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19" name="Freeform 14">
              <a:extLst>
                <a:ext uri="{FF2B5EF4-FFF2-40B4-BE49-F238E27FC236}">
                  <a16:creationId xmlns:a16="http://schemas.microsoft.com/office/drawing/2014/main" id="{D6FF1F6D-8C1B-43C8-8726-91141172024F}"/>
                </a:ext>
              </a:extLst>
            </p:cNvPr>
            <p:cNvSpPr>
              <a:spLocks/>
            </p:cNvSpPr>
            <p:nvPr/>
          </p:nvSpPr>
          <p:spPr bwMode="auto">
            <a:xfrm>
              <a:off x="3525670" y="1880486"/>
              <a:ext cx="73146" cy="74702"/>
            </a:xfrm>
            <a:custGeom>
              <a:avLst/>
              <a:gdLst>
                <a:gd name="T0" fmla="*/ 35 w 47"/>
                <a:gd name="T1" fmla="*/ 0 h 48"/>
                <a:gd name="T2" fmla="*/ 47 w 47"/>
                <a:gd name="T3" fmla="*/ 12 h 48"/>
                <a:gd name="T4" fmla="*/ 12 w 47"/>
                <a:gd name="T5" fmla="*/ 48 h 48"/>
                <a:gd name="T6" fmla="*/ 0 w 47"/>
                <a:gd name="T7" fmla="*/ 36 h 48"/>
                <a:gd name="T8" fmla="*/ 35 w 47"/>
                <a:gd name="T9" fmla="*/ 0 h 48"/>
              </a:gdLst>
              <a:ahLst/>
              <a:cxnLst>
                <a:cxn ang="0">
                  <a:pos x="T0" y="T1"/>
                </a:cxn>
                <a:cxn ang="0">
                  <a:pos x="T2" y="T3"/>
                </a:cxn>
                <a:cxn ang="0">
                  <a:pos x="T4" y="T5"/>
                </a:cxn>
                <a:cxn ang="0">
                  <a:pos x="T6" y="T7"/>
                </a:cxn>
                <a:cxn ang="0">
                  <a:pos x="T8" y="T9"/>
                </a:cxn>
              </a:cxnLst>
              <a:rect l="0" t="0" r="r" b="b"/>
              <a:pathLst>
                <a:path w="47" h="48">
                  <a:moveTo>
                    <a:pt x="35" y="0"/>
                  </a:moveTo>
                  <a:lnTo>
                    <a:pt x="47" y="12"/>
                  </a:lnTo>
                  <a:lnTo>
                    <a:pt x="12" y="48"/>
                  </a:lnTo>
                  <a:lnTo>
                    <a:pt x="0" y="36"/>
                  </a:lnTo>
                  <a:lnTo>
                    <a:pt x="35"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 name="Rectangle 15">
              <a:extLst>
                <a:ext uri="{FF2B5EF4-FFF2-40B4-BE49-F238E27FC236}">
                  <a16:creationId xmlns:a16="http://schemas.microsoft.com/office/drawing/2014/main" id="{511019CC-5F8F-4550-B5B4-D7B2747D4B50}"/>
                </a:ext>
              </a:extLst>
            </p:cNvPr>
            <p:cNvSpPr>
              <a:spLocks noChangeArrowheads="1"/>
            </p:cNvSpPr>
            <p:nvPr/>
          </p:nvSpPr>
          <p:spPr bwMode="auto">
            <a:xfrm>
              <a:off x="3620605" y="2154394"/>
              <a:ext cx="82484" cy="2645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1" name="Freeform 16">
              <a:extLst>
                <a:ext uri="{FF2B5EF4-FFF2-40B4-BE49-F238E27FC236}">
                  <a16:creationId xmlns:a16="http://schemas.microsoft.com/office/drawing/2014/main" id="{0461404A-8763-44B8-B1E2-AD1D7A81E2F9}"/>
                </a:ext>
              </a:extLst>
            </p:cNvPr>
            <p:cNvSpPr>
              <a:spLocks/>
            </p:cNvSpPr>
            <p:nvPr/>
          </p:nvSpPr>
          <p:spPr bwMode="auto">
            <a:xfrm>
              <a:off x="3522558" y="2380055"/>
              <a:ext cx="73146" cy="74702"/>
            </a:xfrm>
            <a:custGeom>
              <a:avLst/>
              <a:gdLst>
                <a:gd name="T0" fmla="*/ 11 w 47"/>
                <a:gd name="T1" fmla="*/ 0 h 48"/>
                <a:gd name="T2" fmla="*/ 47 w 47"/>
                <a:gd name="T3" fmla="*/ 36 h 48"/>
                <a:gd name="T4" fmla="*/ 35 w 47"/>
                <a:gd name="T5" fmla="*/ 48 h 48"/>
                <a:gd name="T6" fmla="*/ 0 w 47"/>
                <a:gd name="T7" fmla="*/ 12 h 48"/>
                <a:gd name="T8" fmla="*/ 11 w 47"/>
                <a:gd name="T9" fmla="*/ 0 h 48"/>
              </a:gdLst>
              <a:ahLst/>
              <a:cxnLst>
                <a:cxn ang="0">
                  <a:pos x="T0" y="T1"/>
                </a:cxn>
                <a:cxn ang="0">
                  <a:pos x="T2" y="T3"/>
                </a:cxn>
                <a:cxn ang="0">
                  <a:pos x="T4" y="T5"/>
                </a:cxn>
                <a:cxn ang="0">
                  <a:pos x="T6" y="T7"/>
                </a:cxn>
                <a:cxn ang="0">
                  <a:pos x="T8" y="T9"/>
                </a:cxn>
              </a:cxnLst>
              <a:rect l="0" t="0" r="r" b="b"/>
              <a:pathLst>
                <a:path w="47" h="48">
                  <a:moveTo>
                    <a:pt x="11" y="0"/>
                  </a:moveTo>
                  <a:lnTo>
                    <a:pt x="47" y="36"/>
                  </a:lnTo>
                  <a:lnTo>
                    <a:pt x="35" y="48"/>
                  </a:lnTo>
                  <a:lnTo>
                    <a:pt x="0" y="12"/>
                  </a:lnTo>
                  <a:lnTo>
                    <a:pt x="11"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2" name="Freeform 17">
              <a:extLst>
                <a:ext uri="{FF2B5EF4-FFF2-40B4-BE49-F238E27FC236}">
                  <a16:creationId xmlns:a16="http://schemas.microsoft.com/office/drawing/2014/main" id="{435CCE81-4F52-47A3-9D04-8D28F236A881}"/>
                </a:ext>
              </a:extLst>
            </p:cNvPr>
            <p:cNvSpPr>
              <a:spLocks/>
            </p:cNvSpPr>
            <p:nvPr/>
          </p:nvSpPr>
          <p:spPr bwMode="auto">
            <a:xfrm>
              <a:off x="3522558" y="2380055"/>
              <a:ext cx="73146" cy="74702"/>
            </a:xfrm>
            <a:custGeom>
              <a:avLst/>
              <a:gdLst>
                <a:gd name="T0" fmla="*/ 11 w 47"/>
                <a:gd name="T1" fmla="*/ 0 h 48"/>
                <a:gd name="T2" fmla="*/ 47 w 47"/>
                <a:gd name="T3" fmla="*/ 36 h 48"/>
                <a:gd name="T4" fmla="*/ 35 w 47"/>
                <a:gd name="T5" fmla="*/ 48 h 48"/>
                <a:gd name="T6" fmla="*/ 0 w 47"/>
                <a:gd name="T7" fmla="*/ 12 h 48"/>
                <a:gd name="T8" fmla="*/ 11 w 47"/>
                <a:gd name="T9" fmla="*/ 0 h 48"/>
              </a:gdLst>
              <a:ahLst/>
              <a:cxnLst>
                <a:cxn ang="0">
                  <a:pos x="T0" y="T1"/>
                </a:cxn>
                <a:cxn ang="0">
                  <a:pos x="T2" y="T3"/>
                </a:cxn>
                <a:cxn ang="0">
                  <a:pos x="T4" y="T5"/>
                </a:cxn>
                <a:cxn ang="0">
                  <a:pos x="T6" y="T7"/>
                </a:cxn>
                <a:cxn ang="0">
                  <a:pos x="T8" y="T9"/>
                </a:cxn>
              </a:cxnLst>
              <a:rect l="0" t="0" r="r" b="b"/>
              <a:pathLst>
                <a:path w="47" h="48">
                  <a:moveTo>
                    <a:pt x="11" y="0"/>
                  </a:moveTo>
                  <a:lnTo>
                    <a:pt x="47" y="36"/>
                  </a:lnTo>
                  <a:lnTo>
                    <a:pt x="35" y="48"/>
                  </a:lnTo>
                  <a:lnTo>
                    <a:pt x="0" y="12"/>
                  </a:lnTo>
                  <a:lnTo>
                    <a:pt x="11"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3" name="Rectangle 18">
              <a:extLst>
                <a:ext uri="{FF2B5EF4-FFF2-40B4-BE49-F238E27FC236}">
                  <a16:creationId xmlns:a16="http://schemas.microsoft.com/office/drawing/2014/main" id="{750618D4-2905-43FF-B380-B8F7B8A7DEF6}"/>
                </a:ext>
              </a:extLst>
            </p:cNvPr>
            <p:cNvSpPr>
              <a:spLocks noChangeArrowheads="1"/>
            </p:cNvSpPr>
            <p:nvPr/>
          </p:nvSpPr>
          <p:spPr bwMode="auto">
            <a:xfrm>
              <a:off x="3301564" y="2481215"/>
              <a:ext cx="21788" cy="77815"/>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4" name="Freeform 19">
              <a:extLst>
                <a:ext uri="{FF2B5EF4-FFF2-40B4-BE49-F238E27FC236}">
                  <a16:creationId xmlns:a16="http://schemas.microsoft.com/office/drawing/2014/main" id="{46EABFCC-42BD-4151-8E27-403E561FA200}"/>
                </a:ext>
              </a:extLst>
            </p:cNvPr>
            <p:cNvSpPr>
              <a:spLocks/>
            </p:cNvSpPr>
            <p:nvPr/>
          </p:nvSpPr>
          <p:spPr bwMode="auto">
            <a:xfrm>
              <a:off x="3021431" y="1877373"/>
              <a:ext cx="73146" cy="74702"/>
            </a:xfrm>
            <a:custGeom>
              <a:avLst/>
              <a:gdLst>
                <a:gd name="T0" fmla="*/ 12 w 47"/>
                <a:gd name="T1" fmla="*/ 0 h 48"/>
                <a:gd name="T2" fmla="*/ 47 w 47"/>
                <a:gd name="T3" fmla="*/ 36 h 48"/>
                <a:gd name="T4" fmla="*/ 38 w 47"/>
                <a:gd name="T5" fmla="*/ 48 h 48"/>
                <a:gd name="T6" fmla="*/ 0 w 47"/>
                <a:gd name="T7" fmla="*/ 12 h 48"/>
                <a:gd name="T8" fmla="*/ 12 w 47"/>
                <a:gd name="T9" fmla="*/ 0 h 48"/>
              </a:gdLst>
              <a:ahLst/>
              <a:cxnLst>
                <a:cxn ang="0">
                  <a:pos x="T0" y="T1"/>
                </a:cxn>
                <a:cxn ang="0">
                  <a:pos x="T2" y="T3"/>
                </a:cxn>
                <a:cxn ang="0">
                  <a:pos x="T4" y="T5"/>
                </a:cxn>
                <a:cxn ang="0">
                  <a:pos x="T6" y="T7"/>
                </a:cxn>
                <a:cxn ang="0">
                  <a:pos x="T8" y="T9"/>
                </a:cxn>
              </a:cxnLst>
              <a:rect l="0" t="0" r="r" b="b"/>
              <a:pathLst>
                <a:path w="47" h="48">
                  <a:moveTo>
                    <a:pt x="12" y="0"/>
                  </a:moveTo>
                  <a:lnTo>
                    <a:pt x="47" y="36"/>
                  </a:lnTo>
                  <a:lnTo>
                    <a:pt x="38" y="48"/>
                  </a:lnTo>
                  <a:lnTo>
                    <a:pt x="0" y="12"/>
                  </a:lnTo>
                  <a:lnTo>
                    <a:pt x="12"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5" name="Freeform 20">
              <a:extLst>
                <a:ext uri="{FF2B5EF4-FFF2-40B4-BE49-F238E27FC236}">
                  <a16:creationId xmlns:a16="http://schemas.microsoft.com/office/drawing/2014/main" id="{FE7C1366-5D9E-4D1E-993A-C3A36C303F2A}"/>
                </a:ext>
              </a:extLst>
            </p:cNvPr>
            <p:cNvSpPr>
              <a:spLocks/>
            </p:cNvSpPr>
            <p:nvPr/>
          </p:nvSpPr>
          <p:spPr bwMode="auto">
            <a:xfrm>
              <a:off x="3024544" y="2380055"/>
              <a:ext cx="73146" cy="74702"/>
            </a:xfrm>
            <a:custGeom>
              <a:avLst/>
              <a:gdLst>
                <a:gd name="T0" fmla="*/ 38 w 47"/>
                <a:gd name="T1" fmla="*/ 0 h 48"/>
                <a:gd name="T2" fmla="*/ 47 w 47"/>
                <a:gd name="T3" fmla="*/ 12 h 48"/>
                <a:gd name="T4" fmla="*/ 12 w 47"/>
                <a:gd name="T5" fmla="*/ 48 h 48"/>
                <a:gd name="T6" fmla="*/ 0 w 47"/>
                <a:gd name="T7" fmla="*/ 38 h 48"/>
                <a:gd name="T8" fmla="*/ 38 w 47"/>
                <a:gd name="T9" fmla="*/ 0 h 48"/>
              </a:gdLst>
              <a:ahLst/>
              <a:cxnLst>
                <a:cxn ang="0">
                  <a:pos x="T0" y="T1"/>
                </a:cxn>
                <a:cxn ang="0">
                  <a:pos x="T2" y="T3"/>
                </a:cxn>
                <a:cxn ang="0">
                  <a:pos x="T4" y="T5"/>
                </a:cxn>
                <a:cxn ang="0">
                  <a:pos x="T6" y="T7"/>
                </a:cxn>
                <a:cxn ang="0">
                  <a:pos x="T8" y="T9"/>
                </a:cxn>
              </a:cxnLst>
              <a:rect l="0" t="0" r="r" b="b"/>
              <a:pathLst>
                <a:path w="47" h="48">
                  <a:moveTo>
                    <a:pt x="38" y="0"/>
                  </a:moveTo>
                  <a:lnTo>
                    <a:pt x="47" y="12"/>
                  </a:lnTo>
                  <a:lnTo>
                    <a:pt x="12" y="48"/>
                  </a:lnTo>
                  <a:lnTo>
                    <a:pt x="0" y="38"/>
                  </a:lnTo>
                  <a:lnTo>
                    <a:pt x="38"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6" name="Freeform 21">
              <a:extLst>
                <a:ext uri="{FF2B5EF4-FFF2-40B4-BE49-F238E27FC236}">
                  <a16:creationId xmlns:a16="http://schemas.microsoft.com/office/drawing/2014/main" id="{56A74C87-3F47-4B73-8256-7811BFC71E2A}"/>
                </a:ext>
              </a:extLst>
            </p:cNvPr>
            <p:cNvSpPr>
              <a:spLocks/>
            </p:cNvSpPr>
            <p:nvPr/>
          </p:nvSpPr>
          <p:spPr bwMode="auto">
            <a:xfrm>
              <a:off x="3024544" y="2380055"/>
              <a:ext cx="73146" cy="74702"/>
            </a:xfrm>
            <a:custGeom>
              <a:avLst/>
              <a:gdLst>
                <a:gd name="T0" fmla="*/ 38 w 47"/>
                <a:gd name="T1" fmla="*/ 0 h 48"/>
                <a:gd name="T2" fmla="*/ 47 w 47"/>
                <a:gd name="T3" fmla="*/ 12 h 48"/>
                <a:gd name="T4" fmla="*/ 12 w 47"/>
                <a:gd name="T5" fmla="*/ 48 h 48"/>
                <a:gd name="T6" fmla="*/ 0 w 47"/>
                <a:gd name="T7" fmla="*/ 38 h 48"/>
                <a:gd name="T8" fmla="*/ 38 w 47"/>
                <a:gd name="T9" fmla="*/ 0 h 48"/>
              </a:gdLst>
              <a:ahLst/>
              <a:cxnLst>
                <a:cxn ang="0">
                  <a:pos x="T0" y="T1"/>
                </a:cxn>
                <a:cxn ang="0">
                  <a:pos x="T2" y="T3"/>
                </a:cxn>
                <a:cxn ang="0">
                  <a:pos x="T4" y="T5"/>
                </a:cxn>
                <a:cxn ang="0">
                  <a:pos x="T6" y="T7"/>
                </a:cxn>
                <a:cxn ang="0">
                  <a:pos x="T8" y="T9"/>
                </a:cxn>
              </a:cxnLst>
              <a:rect l="0" t="0" r="r" b="b"/>
              <a:pathLst>
                <a:path w="47" h="48">
                  <a:moveTo>
                    <a:pt x="38" y="0"/>
                  </a:moveTo>
                  <a:lnTo>
                    <a:pt x="47" y="12"/>
                  </a:lnTo>
                  <a:lnTo>
                    <a:pt x="12" y="48"/>
                  </a:lnTo>
                  <a:lnTo>
                    <a:pt x="0" y="38"/>
                  </a:lnTo>
                  <a:lnTo>
                    <a:pt x="38"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7" name="Rectangle 22">
              <a:extLst>
                <a:ext uri="{FF2B5EF4-FFF2-40B4-BE49-F238E27FC236}">
                  <a16:creationId xmlns:a16="http://schemas.microsoft.com/office/drawing/2014/main" id="{B7012C1C-372D-4E87-8FDA-692EBE7D3174}"/>
                </a:ext>
              </a:extLst>
            </p:cNvPr>
            <p:cNvSpPr>
              <a:spLocks noChangeArrowheads="1"/>
            </p:cNvSpPr>
            <p:nvPr/>
          </p:nvSpPr>
          <p:spPr bwMode="auto">
            <a:xfrm>
              <a:off x="2918716" y="2154394"/>
              <a:ext cx="76259" cy="26457"/>
            </a:xfrm>
            <a:prstGeom prst="rect">
              <a:avLst/>
            </a:prstGeom>
            <a:solidFill>
              <a:srgbClr val="7A7A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1" name="Freeform 97">
              <a:extLst>
                <a:ext uri="{FF2B5EF4-FFF2-40B4-BE49-F238E27FC236}">
                  <a16:creationId xmlns:a16="http://schemas.microsoft.com/office/drawing/2014/main" id="{03677210-6BA2-40F0-8216-EAF63F6A9069}"/>
                </a:ext>
              </a:extLst>
            </p:cNvPr>
            <p:cNvSpPr>
              <a:spLocks noEditPoints="1"/>
            </p:cNvSpPr>
            <p:nvPr/>
          </p:nvSpPr>
          <p:spPr bwMode="auto">
            <a:xfrm>
              <a:off x="3952095" y="2148168"/>
              <a:ext cx="291027" cy="29570"/>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2 w 187"/>
                <a:gd name="T21" fmla="*/ 19 h 19"/>
                <a:gd name="T22" fmla="*/ 149 w 187"/>
                <a:gd name="T23" fmla="*/ 19 h 19"/>
                <a:gd name="T24" fmla="*/ 149 w 187"/>
                <a:gd name="T25" fmla="*/ 0 h 19"/>
                <a:gd name="T26" fmla="*/ 112 w 187"/>
                <a:gd name="T27" fmla="*/ 0 h 19"/>
                <a:gd name="T28" fmla="*/ 112 w 187"/>
                <a:gd name="T29" fmla="*/ 19 h 19"/>
                <a:gd name="T30" fmla="*/ 112 w 187"/>
                <a:gd name="T31" fmla="*/ 19 h 19"/>
                <a:gd name="T32" fmla="*/ 112 w 187"/>
                <a:gd name="T33" fmla="*/ 19 h 19"/>
                <a:gd name="T34" fmla="*/ 112 w 187"/>
                <a:gd name="T35" fmla="*/ 0 h 19"/>
                <a:gd name="T36" fmla="*/ 112 w 187"/>
                <a:gd name="T37" fmla="*/ 0 h 19"/>
                <a:gd name="T38" fmla="*/ 112 w 187"/>
                <a:gd name="T39" fmla="*/ 19 h 19"/>
                <a:gd name="T40" fmla="*/ 57 w 187"/>
                <a:gd name="T41" fmla="*/ 19 h 19"/>
                <a:gd name="T42" fmla="*/ 93 w 187"/>
                <a:gd name="T43" fmla="*/ 19 h 19"/>
                <a:gd name="T44" fmla="*/ 93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2" y="19"/>
                  </a:moveTo>
                  <a:lnTo>
                    <a:pt x="149" y="19"/>
                  </a:lnTo>
                  <a:lnTo>
                    <a:pt x="149" y="0"/>
                  </a:lnTo>
                  <a:lnTo>
                    <a:pt x="112" y="0"/>
                  </a:lnTo>
                  <a:lnTo>
                    <a:pt x="112" y="19"/>
                  </a:lnTo>
                  <a:close/>
                  <a:moveTo>
                    <a:pt x="112" y="19"/>
                  </a:moveTo>
                  <a:lnTo>
                    <a:pt x="112" y="19"/>
                  </a:lnTo>
                  <a:lnTo>
                    <a:pt x="112" y="0"/>
                  </a:lnTo>
                  <a:lnTo>
                    <a:pt x="112" y="0"/>
                  </a:lnTo>
                  <a:lnTo>
                    <a:pt x="112" y="19"/>
                  </a:lnTo>
                  <a:close/>
                  <a:moveTo>
                    <a:pt x="57" y="19"/>
                  </a:moveTo>
                  <a:lnTo>
                    <a:pt x="93" y="19"/>
                  </a:lnTo>
                  <a:lnTo>
                    <a:pt x="93"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32" name="Freeform 98">
              <a:extLst>
                <a:ext uri="{FF2B5EF4-FFF2-40B4-BE49-F238E27FC236}">
                  <a16:creationId xmlns:a16="http://schemas.microsoft.com/office/drawing/2014/main" id="{D7B6789A-AF2C-427E-93A7-6C29A5F21E78}"/>
                </a:ext>
              </a:extLst>
            </p:cNvPr>
            <p:cNvSpPr>
              <a:spLocks/>
            </p:cNvSpPr>
            <p:nvPr/>
          </p:nvSpPr>
          <p:spPr bwMode="auto">
            <a:xfrm>
              <a:off x="4221334" y="2089029"/>
              <a:ext cx="129173" cy="147848"/>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202" name="Rectangle 201">
              <a:extLst>
                <a:ext uri="{FF2B5EF4-FFF2-40B4-BE49-F238E27FC236}">
                  <a16:creationId xmlns:a16="http://schemas.microsoft.com/office/drawing/2014/main" id="{F8A0E9F1-F7AE-4240-A91D-8E80440578D6}"/>
                </a:ext>
              </a:extLst>
            </p:cNvPr>
            <p:cNvSpPr>
              <a:spLocks noChangeArrowheads="1"/>
            </p:cNvSpPr>
            <p:nvPr/>
          </p:nvSpPr>
          <p:spPr bwMode="auto">
            <a:xfrm>
              <a:off x="2526493" y="2995825"/>
              <a:ext cx="1593719" cy="30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Segoe UI" panose="020B0502040204020203" pitchFamily="34" charset="0"/>
                  <a:cs typeface="Segoe UI" panose="020B0502040204020203" pitchFamily="34" charset="0"/>
                </a:rPr>
                <a:t>Every Monday</a:t>
              </a:r>
            </a:p>
          </p:txBody>
        </p:sp>
      </p:grpSp>
    </p:spTree>
    <p:extLst>
      <p:ext uri="{BB962C8B-B14F-4D97-AF65-F5344CB8AC3E}">
        <p14:creationId xmlns:p14="http://schemas.microsoft.com/office/powerpoint/2010/main" val="37722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fade">
                                      <p:cBhvr>
                                        <p:cTn id="22" dur="500"/>
                                        <p:tgtEl>
                                          <p:spTgt spid="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9"/>
                                        </p:tgtEl>
                                        <p:attrNameLst>
                                          <p:attrName>style.visibility</p:attrName>
                                        </p:attrNameLst>
                                      </p:cBhvr>
                                      <p:to>
                                        <p:strVal val="visible"/>
                                      </p:to>
                                    </p:set>
                                    <p:animEffect transition="in" filter="fade">
                                      <p:cBhvr>
                                        <p:cTn id="27" dur="500"/>
                                        <p:tgtEl>
                                          <p:spTgt spid="1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3"/>
                                        </p:tgtEl>
                                        <p:attrNameLst>
                                          <p:attrName>style.visibility</p:attrName>
                                        </p:attrNameLst>
                                      </p:cBhvr>
                                      <p:to>
                                        <p:strVal val="visible"/>
                                      </p:to>
                                    </p:set>
                                    <p:animEffect transition="in" filter="fade">
                                      <p:cBhvr>
                                        <p:cTn id="32"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3E2D2-7447-4F81-BD15-BAC1E45A96CA}"/>
              </a:ext>
            </a:extLst>
          </p:cNvPr>
          <p:cNvSpPr>
            <a:spLocks noGrp="1"/>
          </p:cNvSpPr>
          <p:nvPr>
            <p:ph type="title"/>
          </p:nvPr>
        </p:nvSpPr>
        <p:spPr/>
        <p:txBody>
          <a:bodyPr/>
          <a:lstStyle/>
          <a:p>
            <a:r>
              <a:rPr lang="en-US"/>
              <a:t>Scenarios</a:t>
            </a:r>
          </a:p>
        </p:txBody>
      </p:sp>
      <p:sp>
        <p:nvSpPr>
          <p:cNvPr id="3" name="AutoShape 3">
            <a:extLst>
              <a:ext uri="{FF2B5EF4-FFF2-40B4-BE49-F238E27FC236}">
                <a16:creationId xmlns:a16="http://schemas.microsoft.com/office/drawing/2014/main" id="{F8948B4D-8927-45C7-B5A3-29C401557751}"/>
              </a:ext>
            </a:extLst>
          </p:cNvPr>
          <p:cNvSpPr>
            <a:spLocks noChangeAspect="1" noChangeArrowheads="1" noTextEdit="1"/>
          </p:cNvSpPr>
          <p:nvPr/>
        </p:nvSpPr>
        <p:spPr bwMode="auto">
          <a:xfrm>
            <a:off x="2718349" y="1278253"/>
            <a:ext cx="8266528" cy="2530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nvGrpSpPr>
          <p:cNvPr id="4" name="Group 3">
            <a:extLst>
              <a:ext uri="{FF2B5EF4-FFF2-40B4-BE49-F238E27FC236}">
                <a16:creationId xmlns:a16="http://schemas.microsoft.com/office/drawing/2014/main" id="{9FC0FC1B-688E-4C6D-AE51-9BBAF6FC3ED2}"/>
              </a:ext>
            </a:extLst>
          </p:cNvPr>
          <p:cNvGrpSpPr/>
          <p:nvPr/>
        </p:nvGrpSpPr>
        <p:grpSpPr>
          <a:xfrm>
            <a:off x="2081358" y="1037166"/>
            <a:ext cx="2601970" cy="2550608"/>
            <a:chOff x="1325067" y="2155826"/>
            <a:chExt cx="2602342" cy="2550970"/>
          </a:xfrm>
        </p:grpSpPr>
        <p:sp>
          <p:nvSpPr>
            <p:cNvPr id="5" name="Rectangle 5">
              <a:extLst>
                <a:ext uri="{FF2B5EF4-FFF2-40B4-BE49-F238E27FC236}">
                  <a16:creationId xmlns:a16="http://schemas.microsoft.com/office/drawing/2014/main" id="{93058CB0-B776-45F6-9773-AFE1A974EC71}"/>
                </a:ext>
              </a:extLst>
            </p:cNvPr>
            <p:cNvSpPr>
              <a:spLocks noChangeArrowheads="1"/>
            </p:cNvSpPr>
            <p:nvPr/>
          </p:nvSpPr>
          <p:spPr bwMode="auto">
            <a:xfrm>
              <a:off x="1325067" y="4066342"/>
              <a:ext cx="2602342" cy="64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mn-lt"/>
                </a:rPr>
                <a:t>Photo taken and </a:t>
              </a:r>
              <a:r>
                <a:rPr lang="en-US" altLang="en-US" sz="2040" kern="0" dirty="0" err="1">
                  <a:gradFill>
                    <a:gsLst>
                      <a:gs pos="92035">
                        <a:schemeClr val="tx2"/>
                      </a:gs>
                      <a:gs pos="77876">
                        <a:schemeClr val="tx2"/>
                      </a:gs>
                    </a:gsLst>
                    <a:lin ang="5400000" scaled="0"/>
                  </a:gradFill>
                  <a:latin typeface="+mn-lt"/>
                </a:rPr>
                <a:t>WebHook</a:t>
              </a:r>
              <a:r>
                <a:rPr lang="en-US" altLang="en-US" sz="2040" kern="0" dirty="0">
                  <a:gradFill>
                    <a:gsLst>
                      <a:gs pos="92035">
                        <a:schemeClr val="tx2"/>
                      </a:gs>
                      <a:gs pos="77876">
                        <a:schemeClr val="tx2"/>
                      </a:gs>
                    </a:gsLst>
                    <a:lin ang="5400000" scaled="0"/>
                  </a:gradFill>
                  <a:latin typeface="+mn-lt"/>
                </a:rPr>
                <a:t> called</a:t>
              </a:r>
            </a:p>
          </p:txBody>
        </p:sp>
        <p:sp>
          <p:nvSpPr>
            <p:cNvPr id="8" name="Freeform 8">
              <a:extLst>
                <a:ext uri="{FF2B5EF4-FFF2-40B4-BE49-F238E27FC236}">
                  <a16:creationId xmlns:a16="http://schemas.microsoft.com/office/drawing/2014/main" id="{7D1BCE18-1AE6-4E16-A263-39ABEDCBC31E}"/>
                </a:ext>
              </a:extLst>
            </p:cNvPr>
            <p:cNvSpPr>
              <a:spLocks/>
            </p:cNvSpPr>
            <p:nvPr/>
          </p:nvSpPr>
          <p:spPr bwMode="auto">
            <a:xfrm>
              <a:off x="2638425" y="2155826"/>
              <a:ext cx="322263" cy="422275"/>
            </a:xfrm>
            <a:custGeom>
              <a:avLst/>
              <a:gdLst>
                <a:gd name="T0" fmla="*/ 45 w 86"/>
                <a:gd name="T1" fmla="*/ 56 h 112"/>
                <a:gd name="T2" fmla="*/ 29 w 86"/>
                <a:gd name="T3" fmla="*/ 84 h 112"/>
                <a:gd name="T4" fmla="*/ 28 w 86"/>
                <a:gd name="T5" fmla="*/ 91 h 112"/>
                <a:gd name="T6" fmla="*/ 18 w 86"/>
                <a:gd name="T7" fmla="*/ 110 h 112"/>
                <a:gd name="T8" fmla="*/ 1 w 86"/>
                <a:gd name="T9" fmla="*/ 98 h 112"/>
                <a:gd name="T10" fmla="*/ 14 w 86"/>
                <a:gd name="T11" fmla="*/ 83 h 112"/>
                <a:gd name="T12" fmla="*/ 16 w 86"/>
                <a:gd name="T13" fmla="*/ 82 h 112"/>
                <a:gd name="T14" fmla="*/ 29 w 86"/>
                <a:gd name="T15" fmla="*/ 61 h 112"/>
                <a:gd name="T16" fmla="*/ 17 w 86"/>
                <a:gd name="T17" fmla="*/ 33 h 112"/>
                <a:gd name="T18" fmla="*/ 27 w 86"/>
                <a:gd name="T19" fmla="*/ 13 h 112"/>
                <a:gd name="T20" fmla="*/ 68 w 86"/>
                <a:gd name="T21" fmla="*/ 8 h 112"/>
                <a:gd name="T22" fmla="*/ 81 w 86"/>
                <a:gd name="T23" fmla="*/ 45 h 112"/>
                <a:gd name="T24" fmla="*/ 69 w 86"/>
                <a:gd name="T25" fmla="*/ 42 h 112"/>
                <a:gd name="T26" fmla="*/ 65 w 86"/>
                <a:gd name="T27" fmla="*/ 22 h 112"/>
                <a:gd name="T28" fmla="*/ 52 w 86"/>
                <a:gd name="T29" fmla="*/ 16 h 112"/>
                <a:gd name="T30" fmla="*/ 31 w 86"/>
                <a:gd name="T31" fmla="*/ 30 h 112"/>
                <a:gd name="T32" fmla="*/ 45 w 86"/>
                <a:gd name="T3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112">
                  <a:moveTo>
                    <a:pt x="45" y="56"/>
                  </a:moveTo>
                  <a:cubicBezTo>
                    <a:pt x="40" y="66"/>
                    <a:pt x="34" y="75"/>
                    <a:pt x="29" y="84"/>
                  </a:cubicBezTo>
                  <a:cubicBezTo>
                    <a:pt x="27" y="87"/>
                    <a:pt x="27" y="88"/>
                    <a:pt x="28" y="91"/>
                  </a:cubicBezTo>
                  <a:cubicBezTo>
                    <a:pt x="31" y="100"/>
                    <a:pt x="27" y="108"/>
                    <a:pt x="18" y="110"/>
                  </a:cubicBezTo>
                  <a:cubicBezTo>
                    <a:pt x="10" y="112"/>
                    <a:pt x="3" y="107"/>
                    <a:pt x="1" y="98"/>
                  </a:cubicBezTo>
                  <a:cubicBezTo>
                    <a:pt x="0" y="91"/>
                    <a:pt x="6" y="84"/>
                    <a:pt x="14" y="83"/>
                  </a:cubicBezTo>
                  <a:cubicBezTo>
                    <a:pt x="14" y="82"/>
                    <a:pt x="15" y="82"/>
                    <a:pt x="16" y="82"/>
                  </a:cubicBezTo>
                  <a:cubicBezTo>
                    <a:pt x="20" y="76"/>
                    <a:pt x="24" y="69"/>
                    <a:pt x="29" y="61"/>
                  </a:cubicBezTo>
                  <a:cubicBezTo>
                    <a:pt x="21" y="54"/>
                    <a:pt x="16" y="45"/>
                    <a:pt x="17" y="33"/>
                  </a:cubicBezTo>
                  <a:cubicBezTo>
                    <a:pt x="18" y="25"/>
                    <a:pt x="21" y="18"/>
                    <a:pt x="27" y="13"/>
                  </a:cubicBezTo>
                  <a:cubicBezTo>
                    <a:pt x="38" y="2"/>
                    <a:pt x="55" y="0"/>
                    <a:pt x="68" y="8"/>
                  </a:cubicBezTo>
                  <a:cubicBezTo>
                    <a:pt x="80" y="16"/>
                    <a:pt x="86" y="32"/>
                    <a:pt x="81" y="45"/>
                  </a:cubicBezTo>
                  <a:cubicBezTo>
                    <a:pt x="77" y="44"/>
                    <a:pt x="73" y="43"/>
                    <a:pt x="69" y="42"/>
                  </a:cubicBezTo>
                  <a:cubicBezTo>
                    <a:pt x="71" y="35"/>
                    <a:pt x="70" y="28"/>
                    <a:pt x="65" y="22"/>
                  </a:cubicBezTo>
                  <a:cubicBezTo>
                    <a:pt x="62" y="19"/>
                    <a:pt x="57" y="17"/>
                    <a:pt x="52" y="16"/>
                  </a:cubicBezTo>
                  <a:cubicBezTo>
                    <a:pt x="43" y="15"/>
                    <a:pt x="33" y="21"/>
                    <a:pt x="31" y="30"/>
                  </a:cubicBezTo>
                  <a:cubicBezTo>
                    <a:pt x="27" y="41"/>
                    <a:pt x="32" y="50"/>
                    <a:pt x="45" y="56"/>
                  </a:cubicBezTo>
                  <a:close/>
                </a:path>
              </a:pathLst>
            </a:custGeom>
            <a:solidFill>
              <a:srgbClr val="C73A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 name="Freeform 9">
              <a:extLst>
                <a:ext uri="{FF2B5EF4-FFF2-40B4-BE49-F238E27FC236}">
                  <a16:creationId xmlns:a16="http://schemas.microsoft.com/office/drawing/2014/main" id="{BD4D0B29-A2A9-431C-A639-C584359BEC74}"/>
                </a:ext>
              </a:extLst>
            </p:cNvPr>
            <p:cNvSpPr>
              <a:spLocks/>
            </p:cNvSpPr>
            <p:nvPr/>
          </p:nvSpPr>
          <p:spPr bwMode="auto">
            <a:xfrm>
              <a:off x="2773363" y="2238376"/>
              <a:ext cx="319088" cy="419100"/>
            </a:xfrm>
            <a:custGeom>
              <a:avLst/>
              <a:gdLst>
                <a:gd name="T0" fmla="*/ 26 w 85"/>
                <a:gd name="T1" fmla="*/ 23 h 111"/>
                <a:gd name="T2" fmla="*/ 38 w 85"/>
                <a:gd name="T3" fmla="*/ 44 h 111"/>
                <a:gd name="T4" fmla="*/ 79 w 85"/>
                <a:gd name="T5" fmla="*/ 61 h 111"/>
                <a:gd name="T6" fmla="*/ 68 w 85"/>
                <a:gd name="T7" fmla="*/ 102 h 111"/>
                <a:gd name="T8" fmla="*/ 26 w 85"/>
                <a:gd name="T9" fmla="*/ 98 h 111"/>
                <a:gd name="T10" fmla="*/ 35 w 85"/>
                <a:gd name="T11" fmla="*/ 90 h 111"/>
                <a:gd name="T12" fmla="*/ 64 w 85"/>
                <a:gd name="T13" fmla="*/ 88 h 111"/>
                <a:gd name="T14" fmla="*/ 64 w 85"/>
                <a:gd name="T15" fmla="*/ 62 h 111"/>
                <a:gd name="T16" fmla="*/ 34 w 85"/>
                <a:gd name="T17" fmla="*/ 61 h 111"/>
                <a:gd name="T18" fmla="*/ 18 w 85"/>
                <a:gd name="T19" fmla="*/ 34 h 111"/>
                <a:gd name="T20" fmla="*/ 11 w 85"/>
                <a:gd name="T21" fmla="*/ 28 h 111"/>
                <a:gd name="T22" fmla="*/ 0 w 85"/>
                <a:gd name="T23" fmla="*/ 15 h 111"/>
                <a:gd name="T24" fmla="*/ 9 w 85"/>
                <a:gd name="T25" fmla="*/ 2 h 111"/>
                <a:gd name="T26" fmla="*/ 25 w 85"/>
                <a:gd name="T27" fmla="*/ 6 h 111"/>
                <a:gd name="T28" fmla="*/ 27 w 85"/>
                <a:gd name="T29" fmla="*/ 19 h 111"/>
                <a:gd name="T30" fmla="*/ 26 w 85"/>
                <a:gd name="T31" fmla="*/ 2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111">
                  <a:moveTo>
                    <a:pt x="26" y="23"/>
                  </a:moveTo>
                  <a:cubicBezTo>
                    <a:pt x="30" y="30"/>
                    <a:pt x="34" y="37"/>
                    <a:pt x="38" y="44"/>
                  </a:cubicBezTo>
                  <a:cubicBezTo>
                    <a:pt x="58" y="38"/>
                    <a:pt x="73" y="49"/>
                    <a:pt x="79" y="61"/>
                  </a:cubicBezTo>
                  <a:cubicBezTo>
                    <a:pt x="85" y="76"/>
                    <a:pt x="81" y="93"/>
                    <a:pt x="68" y="102"/>
                  </a:cubicBezTo>
                  <a:cubicBezTo>
                    <a:pt x="54" y="111"/>
                    <a:pt x="37" y="110"/>
                    <a:pt x="26" y="98"/>
                  </a:cubicBezTo>
                  <a:cubicBezTo>
                    <a:pt x="29" y="95"/>
                    <a:pt x="32" y="93"/>
                    <a:pt x="35" y="90"/>
                  </a:cubicBezTo>
                  <a:cubicBezTo>
                    <a:pt x="47" y="98"/>
                    <a:pt x="57" y="97"/>
                    <a:pt x="64" y="88"/>
                  </a:cubicBezTo>
                  <a:cubicBezTo>
                    <a:pt x="71" y="81"/>
                    <a:pt x="71" y="69"/>
                    <a:pt x="64" y="62"/>
                  </a:cubicBezTo>
                  <a:cubicBezTo>
                    <a:pt x="56" y="53"/>
                    <a:pt x="46" y="53"/>
                    <a:pt x="34" y="61"/>
                  </a:cubicBezTo>
                  <a:cubicBezTo>
                    <a:pt x="29" y="52"/>
                    <a:pt x="23" y="43"/>
                    <a:pt x="18" y="34"/>
                  </a:cubicBezTo>
                  <a:cubicBezTo>
                    <a:pt x="17" y="31"/>
                    <a:pt x="15" y="29"/>
                    <a:pt x="11" y="28"/>
                  </a:cubicBezTo>
                  <a:cubicBezTo>
                    <a:pt x="5" y="27"/>
                    <a:pt x="1" y="22"/>
                    <a:pt x="0" y="15"/>
                  </a:cubicBezTo>
                  <a:cubicBezTo>
                    <a:pt x="0" y="9"/>
                    <a:pt x="4" y="4"/>
                    <a:pt x="9" y="2"/>
                  </a:cubicBezTo>
                  <a:cubicBezTo>
                    <a:pt x="15" y="0"/>
                    <a:pt x="21" y="1"/>
                    <a:pt x="25" y="6"/>
                  </a:cubicBezTo>
                  <a:cubicBezTo>
                    <a:pt x="28" y="10"/>
                    <a:pt x="29" y="14"/>
                    <a:pt x="27" y="19"/>
                  </a:cubicBezTo>
                  <a:cubicBezTo>
                    <a:pt x="27" y="20"/>
                    <a:pt x="26" y="22"/>
                    <a:pt x="26" y="23"/>
                  </a:cubicBezTo>
                  <a:close/>
                </a:path>
              </a:pathLst>
            </a:custGeom>
            <a:solidFill>
              <a:srgbClr val="4B4B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 name="Freeform 10">
              <a:extLst>
                <a:ext uri="{FF2B5EF4-FFF2-40B4-BE49-F238E27FC236}">
                  <a16:creationId xmlns:a16="http://schemas.microsoft.com/office/drawing/2014/main" id="{A5B4E974-F270-40F0-BFC9-99D81EDE0E32}"/>
                </a:ext>
              </a:extLst>
            </p:cNvPr>
            <p:cNvSpPr>
              <a:spLocks/>
            </p:cNvSpPr>
            <p:nvPr/>
          </p:nvSpPr>
          <p:spPr bwMode="auto">
            <a:xfrm>
              <a:off x="2566988" y="2400301"/>
              <a:ext cx="442913" cy="246063"/>
            </a:xfrm>
            <a:custGeom>
              <a:avLst/>
              <a:gdLst>
                <a:gd name="T0" fmla="*/ 90 w 118"/>
                <a:gd name="T1" fmla="*/ 38 h 65"/>
                <a:gd name="T2" fmla="*/ 66 w 118"/>
                <a:gd name="T3" fmla="*/ 38 h 65"/>
                <a:gd name="T4" fmla="*/ 50 w 118"/>
                <a:gd name="T5" fmla="*/ 60 h 65"/>
                <a:gd name="T6" fmla="*/ 28 w 118"/>
                <a:gd name="T7" fmla="*/ 64 h 65"/>
                <a:gd name="T8" fmla="*/ 1 w 118"/>
                <a:gd name="T9" fmla="*/ 34 h 65"/>
                <a:gd name="T10" fmla="*/ 26 w 118"/>
                <a:gd name="T11" fmla="*/ 0 h 65"/>
                <a:gd name="T12" fmla="*/ 29 w 118"/>
                <a:gd name="T13" fmla="*/ 11 h 65"/>
                <a:gd name="T14" fmla="*/ 14 w 118"/>
                <a:gd name="T15" fmla="*/ 38 h 65"/>
                <a:gd name="T16" fmla="*/ 38 w 118"/>
                <a:gd name="T17" fmla="*/ 51 h 65"/>
                <a:gd name="T18" fmla="*/ 53 w 118"/>
                <a:gd name="T19" fmla="*/ 26 h 65"/>
                <a:gd name="T20" fmla="*/ 84 w 118"/>
                <a:gd name="T21" fmla="*/ 26 h 65"/>
                <a:gd name="T22" fmla="*/ 94 w 118"/>
                <a:gd name="T23" fmla="*/ 22 h 65"/>
                <a:gd name="T24" fmla="*/ 113 w 118"/>
                <a:gd name="T25" fmla="*/ 22 h 65"/>
                <a:gd name="T26" fmla="*/ 112 w 118"/>
                <a:gd name="T27" fmla="*/ 42 h 65"/>
                <a:gd name="T28" fmla="*/ 93 w 118"/>
                <a:gd name="T29" fmla="*/ 41 h 65"/>
                <a:gd name="T30" fmla="*/ 90 w 118"/>
                <a:gd name="T31" fmla="*/ 3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65">
                  <a:moveTo>
                    <a:pt x="90" y="38"/>
                  </a:moveTo>
                  <a:cubicBezTo>
                    <a:pt x="66" y="38"/>
                    <a:pt x="66" y="38"/>
                    <a:pt x="66" y="38"/>
                  </a:cubicBezTo>
                  <a:cubicBezTo>
                    <a:pt x="63" y="47"/>
                    <a:pt x="58" y="55"/>
                    <a:pt x="50" y="60"/>
                  </a:cubicBezTo>
                  <a:cubicBezTo>
                    <a:pt x="43" y="64"/>
                    <a:pt x="36" y="65"/>
                    <a:pt x="28" y="64"/>
                  </a:cubicBezTo>
                  <a:cubicBezTo>
                    <a:pt x="13" y="61"/>
                    <a:pt x="2" y="49"/>
                    <a:pt x="1" y="34"/>
                  </a:cubicBezTo>
                  <a:cubicBezTo>
                    <a:pt x="0" y="18"/>
                    <a:pt x="11" y="3"/>
                    <a:pt x="26" y="0"/>
                  </a:cubicBezTo>
                  <a:cubicBezTo>
                    <a:pt x="27" y="4"/>
                    <a:pt x="28" y="7"/>
                    <a:pt x="29" y="11"/>
                  </a:cubicBezTo>
                  <a:cubicBezTo>
                    <a:pt x="15" y="18"/>
                    <a:pt x="10" y="27"/>
                    <a:pt x="14" y="38"/>
                  </a:cubicBezTo>
                  <a:cubicBezTo>
                    <a:pt x="18" y="48"/>
                    <a:pt x="27" y="53"/>
                    <a:pt x="38" y="51"/>
                  </a:cubicBezTo>
                  <a:cubicBezTo>
                    <a:pt x="49" y="49"/>
                    <a:pt x="54" y="40"/>
                    <a:pt x="53" y="26"/>
                  </a:cubicBezTo>
                  <a:cubicBezTo>
                    <a:pt x="63" y="26"/>
                    <a:pt x="74" y="26"/>
                    <a:pt x="84" y="26"/>
                  </a:cubicBezTo>
                  <a:cubicBezTo>
                    <a:pt x="88" y="26"/>
                    <a:pt x="91" y="26"/>
                    <a:pt x="94" y="22"/>
                  </a:cubicBezTo>
                  <a:cubicBezTo>
                    <a:pt x="99" y="16"/>
                    <a:pt x="108" y="17"/>
                    <a:pt x="113" y="22"/>
                  </a:cubicBezTo>
                  <a:cubicBezTo>
                    <a:pt x="118" y="28"/>
                    <a:pt x="118" y="37"/>
                    <a:pt x="112" y="42"/>
                  </a:cubicBezTo>
                  <a:cubicBezTo>
                    <a:pt x="107" y="47"/>
                    <a:pt x="98" y="47"/>
                    <a:pt x="93" y="41"/>
                  </a:cubicBezTo>
                  <a:cubicBezTo>
                    <a:pt x="92" y="40"/>
                    <a:pt x="91" y="39"/>
                    <a:pt x="90" y="38"/>
                  </a:cubicBezTo>
                  <a:close/>
                </a:path>
              </a:pathLst>
            </a:custGeom>
            <a:solidFill>
              <a:srgbClr val="4A4A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 name="Freeform 11">
              <a:extLst>
                <a:ext uri="{FF2B5EF4-FFF2-40B4-BE49-F238E27FC236}">
                  <a16:creationId xmlns:a16="http://schemas.microsoft.com/office/drawing/2014/main" id="{B0EEB07E-F958-4042-B25A-F8EE70D11919}"/>
                </a:ext>
              </a:extLst>
            </p:cNvPr>
            <p:cNvSpPr>
              <a:spLocks noEditPoints="1"/>
            </p:cNvSpPr>
            <p:nvPr/>
          </p:nvSpPr>
          <p:spPr bwMode="auto">
            <a:xfrm>
              <a:off x="3516313"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2" name="Freeform 12">
              <a:extLst>
                <a:ext uri="{FF2B5EF4-FFF2-40B4-BE49-F238E27FC236}">
                  <a16:creationId xmlns:a16="http://schemas.microsoft.com/office/drawing/2014/main" id="{00CA469F-C52B-4300-936C-A6FA1318D5FA}"/>
                </a:ext>
              </a:extLst>
            </p:cNvPr>
            <p:cNvSpPr>
              <a:spLocks/>
            </p:cNvSpPr>
            <p:nvPr/>
          </p:nvSpPr>
          <p:spPr bwMode="auto">
            <a:xfrm>
              <a:off x="3790950"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3" name="Freeform 31">
              <a:extLst>
                <a:ext uri="{FF2B5EF4-FFF2-40B4-BE49-F238E27FC236}">
                  <a16:creationId xmlns:a16="http://schemas.microsoft.com/office/drawing/2014/main" id="{A571F758-019A-469B-B2AA-D40A32E4AF5E}"/>
                </a:ext>
              </a:extLst>
            </p:cNvPr>
            <p:cNvSpPr>
              <a:spLocks/>
            </p:cNvSpPr>
            <p:nvPr/>
          </p:nvSpPr>
          <p:spPr bwMode="auto">
            <a:xfrm>
              <a:off x="2198688" y="2781301"/>
              <a:ext cx="777875" cy="1130300"/>
            </a:xfrm>
            <a:custGeom>
              <a:avLst/>
              <a:gdLst>
                <a:gd name="T0" fmla="*/ 207 w 207"/>
                <a:gd name="T1" fmla="*/ 282 h 300"/>
                <a:gd name="T2" fmla="*/ 189 w 207"/>
                <a:gd name="T3" fmla="*/ 300 h 300"/>
                <a:gd name="T4" fmla="*/ 18 w 207"/>
                <a:gd name="T5" fmla="*/ 300 h 300"/>
                <a:gd name="T6" fmla="*/ 0 w 207"/>
                <a:gd name="T7" fmla="*/ 282 h 300"/>
                <a:gd name="T8" fmla="*/ 0 w 207"/>
                <a:gd name="T9" fmla="*/ 18 h 300"/>
                <a:gd name="T10" fmla="*/ 18 w 207"/>
                <a:gd name="T11" fmla="*/ 0 h 300"/>
                <a:gd name="T12" fmla="*/ 189 w 207"/>
                <a:gd name="T13" fmla="*/ 0 h 300"/>
                <a:gd name="T14" fmla="*/ 207 w 207"/>
                <a:gd name="T15" fmla="*/ 18 h 300"/>
                <a:gd name="T16" fmla="*/ 207 w 207"/>
                <a:gd name="T17" fmla="*/ 28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300">
                  <a:moveTo>
                    <a:pt x="207" y="282"/>
                  </a:moveTo>
                  <a:cubicBezTo>
                    <a:pt x="207" y="292"/>
                    <a:pt x="199" y="300"/>
                    <a:pt x="189" y="300"/>
                  </a:cubicBezTo>
                  <a:cubicBezTo>
                    <a:pt x="18" y="300"/>
                    <a:pt x="18" y="300"/>
                    <a:pt x="18" y="300"/>
                  </a:cubicBezTo>
                  <a:cubicBezTo>
                    <a:pt x="8" y="300"/>
                    <a:pt x="0" y="292"/>
                    <a:pt x="0" y="282"/>
                  </a:cubicBezTo>
                  <a:cubicBezTo>
                    <a:pt x="0" y="18"/>
                    <a:pt x="0" y="18"/>
                    <a:pt x="0" y="18"/>
                  </a:cubicBezTo>
                  <a:cubicBezTo>
                    <a:pt x="0" y="8"/>
                    <a:pt x="8" y="0"/>
                    <a:pt x="18" y="0"/>
                  </a:cubicBezTo>
                  <a:cubicBezTo>
                    <a:pt x="189" y="0"/>
                    <a:pt x="189" y="0"/>
                    <a:pt x="189" y="0"/>
                  </a:cubicBezTo>
                  <a:cubicBezTo>
                    <a:pt x="199" y="0"/>
                    <a:pt x="207" y="8"/>
                    <a:pt x="207" y="18"/>
                  </a:cubicBezTo>
                  <a:cubicBezTo>
                    <a:pt x="207" y="282"/>
                    <a:pt x="207" y="282"/>
                    <a:pt x="207" y="282"/>
                  </a:cubicBezTo>
                </a:path>
              </a:pathLst>
            </a:custGeom>
            <a:solidFill>
              <a:srgbClr val="3E3E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4" name="Rectangle 32">
              <a:extLst>
                <a:ext uri="{FF2B5EF4-FFF2-40B4-BE49-F238E27FC236}">
                  <a16:creationId xmlns:a16="http://schemas.microsoft.com/office/drawing/2014/main" id="{8DA62B0B-11C0-4003-AD76-AB872672BAA5}"/>
                </a:ext>
              </a:extLst>
            </p:cNvPr>
            <p:cNvSpPr>
              <a:spLocks noChangeArrowheads="1"/>
            </p:cNvSpPr>
            <p:nvPr/>
          </p:nvSpPr>
          <p:spPr bwMode="auto">
            <a:xfrm>
              <a:off x="2247900" y="2894013"/>
              <a:ext cx="674688" cy="7953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5" name="Rectangle 33">
              <a:extLst>
                <a:ext uri="{FF2B5EF4-FFF2-40B4-BE49-F238E27FC236}">
                  <a16:creationId xmlns:a16="http://schemas.microsoft.com/office/drawing/2014/main" id="{81E4A4EA-D0EF-4CF2-9277-9E762D51D4A4}"/>
                </a:ext>
              </a:extLst>
            </p:cNvPr>
            <p:cNvSpPr>
              <a:spLocks noChangeArrowheads="1"/>
            </p:cNvSpPr>
            <p:nvPr/>
          </p:nvSpPr>
          <p:spPr bwMode="auto">
            <a:xfrm>
              <a:off x="2247900" y="2894013"/>
              <a:ext cx="674688" cy="79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 name="Oval 34">
              <a:extLst>
                <a:ext uri="{FF2B5EF4-FFF2-40B4-BE49-F238E27FC236}">
                  <a16:creationId xmlns:a16="http://schemas.microsoft.com/office/drawing/2014/main" id="{7D70B5EA-C44A-4887-8CAA-D0F6007C0908}"/>
                </a:ext>
              </a:extLst>
            </p:cNvPr>
            <p:cNvSpPr>
              <a:spLocks noChangeArrowheads="1"/>
            </p:cNvSpPr>
            <p:nvPr/>
          </p:nvSpPr>
          <p:spPr bwMode="auto">
            <a:xfrm>
              <a:off x="2520950" y="3733801"/>
              <a:ext cx="131763" cy="1317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7" name="Oval 35">
              <a:extLst>
                <a:ext uri="{FF2B5EF4-FFF2-40B4-BE49-F238E27FC236}">
                  <a16:creationId xmlns:a16="http://schemas.microsoft.com/office/drawing/2014/main" id="{0D1ABC5B-868E-41C1-8398-9E4B0C8D8E27}"/>
                </a:ext>
              </a:extLst>
            </p:cNvPr>
            <p:cNvSpPr>
              <a:spLocks noChangeArrowheads="1"/>
            </p:cNvSpPr>
            <p:nvPr/>
          </p:nvSpPr>
          <p:spPr bwMode="auto">
            <a:xfrm>
              <a:off x="2544763" y="3756026"/>
              <a:ext cx="85725" cy="87313"/>
            </a:xfrm>
            <a:prstGeom prst="ellipse">
              <a:avLst/>
            </a:pr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 name="Freeform 36">
              <a:extLst>
                <a:ext uri="{FF2B5EF4-FFF2-40B4-BE49-F238E27FC236}">
                  <a16:creationId xmlns:a16="http://schemas.microsoft.com/office/drawing/2014/main" id="{C22CF159-50B9-4720-9A12-4F66C9BF4E85}"/>
                </a:ext>
              </a:extLst>
            </p:cNvPr>
            <p:cNvSpPr>
              <a:spLocks/>
            </p:cNvSpPr>
            <p:nvPr/>
          </p:nvSpPr>
          <p:spPr bwMode="auto">
            <a:xfrm>
              <a:off x="2198688" y="3843338"/>
              <a:ext cx="68263" cy="68263"/>
            </a:xfrm>
            <a:custGeom>
              <a:avLst/>
              <a:gdLst>
                <a:gd name="T0" fmla="*/ 0 w 18"/>
                <a:gd name="T1" fmla="*/ 0 h 18"/>
                <a:gd name="T2" fmla="*/ 18 w 18"/>
                <a:gd name="T3" fmla="*/ 18 h 18"/>
                <a:gd name="T4" fmla="*/ 0 w 18"/>
                <a:gd name="T5" fmla="*/ 0 h 18"/>
              </a:gdLst>
              <a:ahLst/>
              <a:cxnLst>
                <a:cxn ang="0">
                  <a:pos x="T0" y="T1"/>
                </a:cxn>
                <a:cxn ang="0">
                  <a:pos x="T2" y="T3"/>
                </a:cxn>
                <a:cxn ang="0">
                  <a:pos x="T4" y="T5"/>
                </a:cxn>
              </a:cxnLst>
              <a:rect l="0" t="0" r="r" b="b"/>
              <a:pathLst>
                <a:path w="18" h="18">
                  <a:moveTo>
                    <a:pt x="0" y="0"/>
                  </a:moveTo>
                  <a:cubicBezTo>
                    <a:pt x="0" y="10"/>
                    <a:pt x="8" y="18"/>
                    <a:pt x="18" y="18"/>
                  </a:cubicBezTo>
                  <a:cubicBezTo>
                    <a:pt x="8" y="18"/>
                    <a:pt x="0" y="1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9" name="Freeform 37">
              <a:extLst>
                <a:ext uri="{FF2B5EF4-FFF2-40B4-BE49-F238E27FC236}">
                  <a16:creationId xmlns:a16="http://schemas.microsoft.com/office/drawing/2014/main" id="{B2020E6B-6DCB-4059-BD3F-5EFDA24094D3}"/>
                </a:ext>
              </a:extLst>
            </p:cNvPr>
            <p:cNvSpPr>
              <a:spLocks/>
            </p:cNvSpPr>
            <p:nvPr/>
          </p:nvSpPr>
          <p:spPr bwMode="auto">
            <a:xfrm>
              <a:off x="2198688" y="2781301"/>
              <a:ext cx="608013" cy="1130300"/>
            </a:xfrm>
            <a:custGeom>
              <a:avLst/>
              <a:gdLst>
                <a:gd name="T0" fmla="*/ 162 w 162"/>
                <a:gd name="T1" fmla="*/ 0 h 300"/>
                <a:gd name="T2" fmla="*/ 18 w 162"/>
                <a:gd name="T3" fmla="*/ 0 h 300"/>
                <a:gd name="T4" fmla="*/ 0 w 162"/>
                <a:gd name="T5" fmla="*/ 18 h 300"/>
                <a:gd name="T6" fmla="*/ 0 w 162"/>
                <a:gd name="T7" fmla="*/ 282 h 300"/>
                <a:gd name="T8" fmla="*/ 0 w 162"/>
                <a:gd name="T9" fmla="*/ 282 h 300"/>
                <a:gd name="T10" fmla="*/ 18 w 162"/>
                <a:gd name="T11" fmla="*/ 300 h 300"/>
                <a:gd name="T12" fmla="*/ 18 w 162"/>
                <a:gd name="T13" fmla="*/ 300 h 300"/>
                <a:gd name="T14" fmla="*/ 40 w 162"/>
                <a:gd name="T15" fmla="*/ 300 h 300"/>
                <a:gd name="T16" fmla="*/ 64 w 162"/>
                <a:gd name="T17" fmla="*/ 241 h 300"/>
                <a:gd name="T18" fmla="*/ 13 w 162"/>
                <a:gd name="T19" fmla="*/ 241 h 300"/>
                <a:gd name="T20" fmla="*/ 13 w 162"/>
                <a:gd name="T21" fmla="*/ 241 h 300"/>
                <a:gd name="T22" fmla="*/ 13 w 162"/>
                <a:gd name="T23" fmla="*/ 30 h 300"/>
                <a:gd name="T24" fmla="*/ 150 w 162"/>
                <a:gd name="T25" fmla="*/ 30 h 300"/>
                <a:gd name="T26" fmla="*/ 162 w 162"/>
                <a:gd name="T2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 h="300">
                  <a:moveTo>
                    <a:pt x="162" y="0"/>
                  </a:moveTo>
                  <a:cubicBezTo>
                    <a:pt x="18" y="0"/>
                    <a:pt x="18" y="0"/>
                    <a:pt x="18" y="0"/>
                  </a:cubicBezTo>
                  <a:cubicBezTo>
                    <a:pt x="8" y="0"/>
                    <a:pt x="0" y="8"/>
                    <a:pt x="0" y="18"/>
                  </a:cubicBezTo>
                  <a:cubicBezTo>
                    <a:pt x="0" y="282"/>
                    <a:pt x="0" y="282"/>
                    <a:pt x="0" y="282"/>
                  </a:cubicBezTo>
                  <a:cubicBezTo>
                    <a:pt x="0" y="282"/>
                    <a:pt x="0" y="282"/>
                    <a:pt x="0" y="282"/>
                  </a:cubicBezTo>
                  <a:cubicBezTo>
                    <a:pt x="0" y="292"/>
                    <a:pt x="8" y="300"/>
                    <a:pt x="18" y="300"/>
                  </a:cubicBezTo>
                  <a:cubicBezTo>
                    <a:pt x="18" y="300"/>
                    <a:pt x="18" y="300"/>
                    <a:pt x="18" y="300"/>
                  </a:cubicBezTo>
                  <a:cubicBezTo>
                    <a:pt x="40" y="300"/>
                    <a:pt x="40" y="300"/>
                    <a:pt x="40" y="300"/>
                  </a:cubicBezTo>
                  <a:cubicBezTo>
                    <a:pt x="64" y="241"/>
                    <a:pt x="64" y="241"/>
                    <a:pt x="64" y="241"/>
                  </a:cubicBezTo>
                  <a:cubicBezTo>
                    <a:pt x="13" y="241"/>
                    <a:pt x="13" y="241"/>
                    <a:pt x="13" y="241"/>
                  </a:cubicBezTo>
                  <a:cubicBezTo>
                    <a:pt x="13" y="241"/>
                    <a:pt x="13" y="241"/>
                    <a:pt x="13" y="241"/>
                  </a:cubicBezTo>
                  <a:cubicBezTo>
                    <a:pt x="13" y="30"/>
                    <a:pt x="13" y="30"/>
                    <a:pt x="13" y="30"/>
                  </a:cubicBezTo>
                  <a:cubicBezTo>
                    <a:pt x="150" y="30"/>
                    <a:pt x="150" y="30"/>
                    <a:pt x="150" y="30"/>
                  </a:cubicBezTo>
                  <a:cubicBezTo>
                    <a:pt x="162" y="0"/>
                    <a:pt x="162" y="0"/>
                    <a:pt x="162" y="0"/>
                  </a:cubicBezTo>
                </a:path>
              </a:pathLst>
            </a:custGeom>
            <a:solidFill>
              <a:srgbClr val="5B5B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 name="Freeform 38">
              <a:extLst>
                <a:ext uri="{FF2B5EF4-FFF2-40B4-BE49-F238E27FC236}">
                  <a16:creationId xmlns:a16="http://schemas.microsoft.com/office/drawing/2014/main" id="{A32041F0-8490-4B27-9FA2-0AFDEFE7B279}"/>
                </a:ext>
              </a:extLst>
            </p:cNvPr>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 name="Freeform 39">
              <a:extLst>
                <a:ext uri="{FF2B5EF4-FFF2-40B4-BE49-F238E27FC236}">
                  <a16:creationId xmlns:a16="http://schemas.microsoft.com/office/drawing/2014/main" id="{C6A880A6-2485-4CDC-B8BF-AE142294B9BB}"/>
                </a:ext>
              </a:extLst>
            </p:cNvPr>
            <p:cNvSpPr>
              <a:spLocks/>
            </p:cNvSpPr>
            <p:nvPr/>
          </p:nvSpPr>
          <p:spPr bwMode="auto">
            <a:xfrm>
              <a:off x="2473325" y="2825751"/>
              <a:ext cx="228600" cy="34925"/>
            </a:xfrm>
            <a:custGeom>
              <a:avLst/>
              <a:gdLst>
                <a:gd name="T0" fmla="*/ 61 w 61"/>
                <a:gd name="T1" fmla="*/ 5 h 9"/>
                <a:gd name="T2" fmla="*/ 57 w 61"/>
                <a:gd name="T3" fmla="*/ 9 h 9"/>
                <a:gd name="T4" fmla="*/ 4 w 61"/>
                <a:gd name="T5" fmla="*/ 9 h 9"/>
                <a:gd name="T6" fmla="*/ 0 w 61"/>
                <a:gd name="T7" fmla="*/ 5 h 9"/>
                <a:gd name="T8" fmla="*/ 4 w 61"/>
                <a:gd name="T9" fmla="*/ 0 h 9"/>
                <a:gd name="T10" fmla="*/ 57 w 61"/>
                <a:gd name="T11" fmla="*/ 0 h 9"/>
                <a:gd name="T12" fmla="*/ 61 w 61"/>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61" h="9">
                  <a:moveTo>
                    <a:pt x="61" y="5"/>
                  </a:moveTo>
                  <a:cubicBezTo>
                    <a:pt x="61" y="7"/>
                    <a:pt x="59" y="9"/>
                    <a:pt x="57" y="9"/>
                  </a:cubicBezTo>
                  <a:cubicBezTo>
                    <a:pt x="4" y="9"/>
                    <a:pt x="4" y="9"/>
                    <a:pt x="4" y="9"/>
                  </a:cubicBezTo>
                  <a:cubicBezTo>
                    <a:pt x="2" y="9"/>
                    <a:pt x="0" y="7"/>
                    <a:pt x="0" y="5"/>
                  </a:cubicBezTo>
                  <a:cubicBezTo>
                    <a:pt x="0" y="2"/>
                    <a:pt x="2" y="0"/>
                    <a:pt x="4" y="0"/>
                  </a:cubicBezTo>
                  <a:cubicBezTo>
                    <a:pt x="57" y="0"/>
                    <a:pt x="57" y="0"/>
                    <a:pt x="57" y="0"/>
                  </a:cubicBezTo>
                  <a:cubicBezTo>
                    <a:pt x="59" y="0"/>
                    <a:pt x="61" y="2"/>
                    <a:pt x="61"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2" name="Freeform 40">
              <a:extLst>
                <a:ext uri="{FF2B5EF4-FFF2-40B4-BE49-F238E27FC236}">
                  <a16:creationId xmlns:a16="http://schemas.microsoft.com/office/drawing/2014/main" id="{98A27799-FAE1-43FD-A63B-B3226234B7EF}"/>
                </a:ext>
              </a:extLst>
            </p:cNvPr>
            <p:cNvSpPr>
              <a:spLocks/>
            </p:cNvSpPr>
            <p:nvPr/>
          </p:nvSpPr>
          <p:spPr bwMode="auto">
            <a:xfrm>
              <a:off x="2382838" y="3022601"/>
              <a:ext cx="409575" cy="241300"/>
            </a:xfrm>
            <a:custGeom>
              <a:avLst/>
              <a:gdLst>
                <a:gd name="T0" fmla="*/ 55 w 109"/>
                <a:gd name="T1" fmla="*/ 64 h 64"/>
                <a:gd name="T2" fmla="*/ 54 w 109"/>
                <a:gd name="T3" fmla="*/ 64 h 64"/>
                <a:gd name="T4" fmla="*/ 1 w 109"/>
                <a:gd name="T5" fmla="*/ 33 h 64"/>
                <a:gd name="T6" fmla="*/ 0 w 109"/>
                <a:gd name="T7" fmla="*/ 32 h 64"/>
                <a:gd name="T8" fmla="*/ 1 w 109"/>
                <a:gd name="T9" fmla="*/ 30 h 64"/>
                <a:gd name="T10" fmla="*/ 53 w 109"/>
                <a:gd name="T11" fmla="*/ 0 h 64"/>
                <a:gd name="T12" fmla="*/ 55 w 109"/>
                <a:gd name="T13" fmla="*/ 0 h 64"/>
                <a:gd name="T14" fmla="*/ 108 w 109"/>
                <a:gd name="T15" fmla="*/ 30 h 64"/>
                <a:gd name="T16" fmla="*/ 109 w 109"/>
                <a:gd name="T17" fmla="*/ 32 h 64"/>
                <a:gd name="T18" fmla="*/ 108 w 109"/>
                <a:gd name="T19" fmla="*/ 33 h 64"/>
                <a:gd name="T20" fmla="*/ 55 w 109"/>
                <a:gd name="T21" fmla="*/ 64 h 64"/>
                <a:gd name="T22" fmla="*/ 55 w 109"/>
                <a:gd name="T23"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64">
                  <a:moveTo>
                    <a:pt x="55" y="64"/>
                  </a:moveTo>
                  <a:cubicBezTo>
                    <a:pt x="54" y="64"/>
                    <a:pt x="54" y="64"/>
                    <a:pt x="54" y="64"/>
                  </a:cubicBezTo>
                  <a:cubicBezTo>
                    <a:pt x="1" y="33"/>
                    <a:pt x="1" y="33"/>
                    <a:pt x="1" y="33"/>
                  </a:cubicBezTo>
                  <a:cubicBezTo>
                    <a:pt x="0" y="33"/>
                    <a:pt x="0" y="32"/>
                    <a:pt x="0" y="32"/>
                  </a:cubicBezTo>
                  <a:cubicBezTo>
                    <a:pt x="0" y="31"/>
                    <a:pt x="0" y="31"/>
                    <a:pt x="1" y="30"/>
                  </a:cubicBezTo>
                  <a:cubicBezTo>
                    <a:pt x="53" y="0"/>
                    <a:pt x="53" y="0"/>
                    <a:pt x="53" y="0"/>
                  </a:cubicBezTo>
                  <a:cubicBezTo>
                    <a:pt x="54" y="0"/>
                    <a:pt x="54" y="0"/>
                    <a:pt x="55" y="0"/>
                  </a:cubicBezTo>
                  <a:cubicBezTo>
                    <a:pt x="108" y="30"/>
                    <a:pt x="108" y="30"/>
                    <a:pt x="108" y="30"/>
                  </a:cubicBezTo>
                  <a:cubicBezTo>
                    <a:pt x="108" y="31"/>
                    <a:pt x="109" y="31"/>
                    <a:pt x="109" y="32"/>
                  </a:cubicBezTo>
                  <a:cubicBezTo>
                    <a:pt x="109" y="32"/>
                    <a:pt x="108" y="33"/>
                    <a:pt x="108" y="33"/>
                  </a:cubicBezTo>
                  <a:cubicBezTo>
                    <a:pt x="55" y="64"/>
                    <a:pt x="55" y="64"/>
                    <a:pt x="55" y="64"/>
                  </a:cubicBezTo>
                  <a:cubicBezTo>
                    <a:pt x="55" y="64"/>
                    <a:pt x="55" y="64"/>
                    <a:pt x="55" y="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3" name="Freeform 41">
              <a:extLst>
                <a:ext uri="{FF2B5EF4-FFF2-40B4-BE49-F238E27FC236}">
                  <a16:creationId xmlns:a16="http://schemas.microsoft.com/office/drawing/2014/main" id="{0505B961-0ABC-43D0-B9E0-96348CE17623}"/>
                </a:ext>
              </a:extLst>
            </p:cNvPr>
            <p:cNvSpPr>
              <a:spLocks/>
            </p:cNvSpPr>
            <p:nvPr/>
          </p:nvSpPr>
          <p:spPr bwMode="auto">
            <a:xfrm>
              <a:off x="2355850" y="3184526"/>
              <a:ext cx="206375" cy="357188"/>
            </a:xfrm>
            <a:custGeom>
              <a:avLst/>
              <a:gdLst>
                <a:gd name="T0" fmla="*/ 1 w 55"/>
                <a:gd name="T1" fmla="*/ 0 h 95"/>
                <a:gd name="T2" fmla="*/ 0 w 55"/>
                <a:gd name="T3" fmla="*/ 0 h 95"/>
                <a:gd name="T4" fmla="*/ 0 w 55"/>
                <a:gd name="T5" fmla="*/ 2 h 95"/>
                <a:gd name="T6" fmla="*/ 0 w 55"/>
                <a:gd name="T7" fmla="*/ 63 h 95"/>
                <a:gd name="T8" fmla="*/ 0 w 55"/>
                <a:gd name="T9" fmla="*/ 64 h 95"/>
                <a:gd name="T10" fmla="*/ 53 w 55"/>
                <a:gd name="T11" fmla="*/ 95 h 95"/>
                <a:gd name="T12" fmla="*/ 54 w 55"/>
                <a:gd name="T13" fmla="*/ 95 h 95"/>
                <a:gd name="T14" fmla="*/ 55 w 55"/>
                <a:gd name="T15" fmla="*/ 95 h 95"/>
                <a:gd name="T16" fmla="*/ 55 w 55"/>
                <a:gd name="T17" fmla="*/ 93 h 95"/>
                <a:gd name="T18" fmla="*/ 55 w 55"/>
                <a:gd name="T19" fmla="*/ 32 h 95"/>
                <a:gd name="T20" fmla="*/ 55 w 55"/>
                <a:gd name="T21" fmla="*/ 31 h 95"/>
                <a:gd name="T22" fmla="*/ 2 w 55"/>
                <a:gd name="T23" fmla="*/ 0 h 95"/>
                <a:gd name="T24" fmla="*/ 1 w 55"/>
                <a:gd name="T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95">
                  <a:moveTo>
                    <a:pt x="1" y="0"/>
                  </a:moveTo>
                  <a:cubicBezTo>
                    <a:pt x="1" y="0"/>
                    <a:pt x="1" y="0"/>
                    <a:pt x="0" y="0"/>
                  </a:cubicBezTo>
                  <a:cubicBezTo>
                    <a:pt x="0" y="1"/>
                    <a:pt x="0" y="1"/>
                    <a:pt x="0" y="2"/>
                  </a:cubicBezTo>
                  <a:cubicBezTo>
                    <a:pt x="0" y="63"/>
                    <a:pt x="0" y="63"/>
                    <a:pt x="0" y="63"/>
                  </a:cubicBezTo>
                  <a:cubicBezTo>
                    <a:pt x="0" y="63"/>
                    <a:pt x="0" y="64"/>
                    <a:pt x="0" y="64"/>
                  </a:cubicBezTo>
                  <a:cubicBezTo>
                    <a:pt x="53" y="95"/>
                    <a:pt x="53" y="95"/>
                    <a:pt x="53" y="95"/>
                  </a:cubicBezTo>
                  <a:cubicBezTo>
                    <a:pt x="54" y="95"/>
                    <a:pt x="54" y="95"/>
                    <a:pt x="54" y="95"/>
                  </a:cubicBezTo>
                  <a:cubicBezTo>
                    <a:pt x="55" y="95"/>
                    <a:pt x="55" y="95"/>
                    <a:pt x="55" y="95"/>
                  </a:cubicBezTo>
                  <a:cubicBezTo>
                    <a:pt x="55" y="94"/>
                    <a:pt x="55" y="94"/>
                    <a:pt x="55" y="93"/>
                  </a:cubicBezTo>
                  <a:cubicBezTo>
                    <a:pt x="55" y="32"/>
                    <a:pt x="55" y="32"/>
                    <a:pt x="55" y="32"/>
                  </a:cubicBezTo>
                  <a:cubicBezTo>
                    <a:pt x="55" y="32"/>
                    <a:pt x="55" y="31"/>
                    <a:pt x="55" y="31"/>
                  </a:cubicBezTo>
                  <a:cubicBezTo>
                    <a:pt x="2" y="0"/>
                    <a:pt x="2" y="0"/>
                    <a:pt x="2" y="0"/>
                  </a:cubicBezTo>
                  <a:cubicBezTo>
                    <a:pt x="2" y="0"/>
                    <a:pt x="2" y="0"/>
                    <a:pt x="1" y="0"/>
                  </a:cubicBezTo>
                </a:path>
              </a:pathLst>
            </a:custGeom>
            <a:solidFill>
              <a:srgbClr val="CEE9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4" name="Freeform 42">
              <a:extLst>
                <a:ext uri="{FF2B5EF4-FFF2-40B4-BE49-F238E27FC236}">
                  <a16:creationId xmlns:a16="http://schemas.microsoft.com/office/drawing/2014/main" id="{12B1CE61-ED8B-4432-8318-435DA5E58CAB}"/>
                </a:ext>
              </a:extLst>
            </p:cNvPr>
            <p:cNvSpPr>
              <a:spLocks/>
            </p:cNvSpPr>
            <p:nvPr/>
          </p:nvSpPr>
          <p:spPr bwMode="auto">
            <a:xfrm>
              <a:off x="2608263" y="3187701"/>
              <a:ext cx="209550" cy="354013"/>
            </a:xfrm>
            <a:custGeom>
              <a:avLst/>
              <a:gdLst>
                <a:gd name="T0" fmla="*/ 54 w 56"/>
                <a:gd name="T1" fmla="*/ 0 h 94"/>
                <a:gd name="T2" fmla="*/ 54 w 56"/>
                <a:gd name="T3" fmla="*/ 0 h 94"/>
                <a:gd name="T4" fmla="*/ 1 w 56"/>
                <a:gd name="T5" fmla="*/ 30 h 94"/>
                <a:gd name="T6" fmla="*/ 0 w 56"/>
                <a:gd name="T7" fmla="*/ 32 h 94"/>
                <a:gd name="T8" fmla="*/ 0 w 56"/>
                <a:gd name="T9" fmla="*/ 92 h 94"/>
                <a:gd name="T10" fmla="*/ 1 w 56"/>
                <a:gd name="T11" fmla="*/ 94 h 94"/>
                <a:gd name="T12" fmla="*/ 2 w 56"/>
                <a:gd name="T13" fmla="*/ 94 h 94"/>
                <a:gd name="T14" fmla="*/ 3 w 56"/>
                <a:gd name="T15" fmla="*/ 94 h 94"/>
                <a:gd name="T16" fmla="*/ 26 w 56"/>
                <a:gd name="T17" fmla="*/ 80 h 94"/>
                <a:gd name="T18" fmla="*/ 26 w 56"/>
                <a:gd name="T19" fmla="*/ 65 h 94"/>
                <a:gd name="T20" fmla="*/ 51 w 56"/>
                <a:gd name="T21" fmla="*/ 65 h 94"/>
                <a:gd name="T22" fmla="*/ 55 w 56"/>
                <a:gd name="T23" fmla="*/ 63 h 94"/>
                <a:gd name="T24" fmla="*/ 56 w 56"/>
                <a:gd name="T25" fmla="*/ 62 h 94"/>
                <a:gd name="T26" fmla="*/ 56 w 56"/>
                <a:gd name="T27" fmla="*/ 1 h 94"/>
                <a:gd name="T28" fmla="*/ 55 w 56"/>
                <a:gd name="T29" fmla="*/ 0 h 94"/>
                <a:gd name="T30" fmla="*/ 54 w 56"/>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94">
                  <a:moveTo>
                    <a:pt x="54" y="0"/>
                  </a:moveTo>
                  <a:cubicBezTo>
                    <a:pt x="54" y="0"/>
                    <a:pt x="54" y="0"/>
                    <a:pt x="54" y="0"/>
                  </a:cubicBezTo>
                  <a:cubicBezTo>
                    <a:pt x="1" y="30"/>
                    <a:pt x="1" y="30"/>
                    <a:pt x="1" y="30"/>
                  </a:cubicBezTo>
                  <a:cubicBezTo>
                    <a:pt x="1" y="31"/>
                    <a:pt x="0" y="31"/>
                    <a:pt x="0" y="32"/>
                  </a:cubicBezTo>
                  <a:cubicBezTo>
                    <a:pt x="0" y="92"/>
                    <a:pt x="0" y="92"/>
                    <a:pt x="0" y="92"/>
                  </a:cubicBezTo>
                  <a:cubicBezTo>
                    <a:pt x="0" y="93"/>
                    <a:pt x="1" y="93"/>
                    <a:pt x="1" y="94"/>
                  </a:cubicBezTo>
                  <a:cubicBezTo>
                    <a:pt x="2" y="94"/>
                    <a:pt x="2" y="94"/>
                    <a:pt x="2" y="94"/>
                  </a:cubicBezTo>
                  <a:cubicBezTo>
                    <a:pt x="3" y="94"/>
                    <a:pt x="3" y="94"/>
                    <a:pt x="3" y="94"/>
                  </a:cubicBezTo>
                  <a:cubicBezTo>
                    <a:pt x="26" y="80"/>
                    <a:pt x="26" y="80"/>
                    <a:pt x="26" y="80"/>
                  </a:cubicBezTo>
                  <a:cubicBezTo>
                    <a:pt x="26" y="65"/>
                    <a:pt x="26" y="65"/>
                    <a:pt x="26" y="65"/>
                  </a:cubicBezTo>
                  <a:cubicBezTo>
                    <a:pt x="51" y="65"/>
                    <a:pt x="51" y="65"/>
                    <a:pt x="51" y="65"/>
                  </a:cubicBezTo>
                  <a:cubicBezTo>
                    <a:pt x="55" y="63"/>
                    <a:pt x="55" y="63"/>
                    <a:pt x="55" y="63"/>
                  </a:cubicBezTo>
                  <a:cubicBezTo>
                    <a:pt x="56" y="63"/>
                    <a:pt x="56" y="62"/>
                    <a:pt x="56" y="62"/>
                  </a:cubicBezTo>
                  <a:cubicBezTo>
                    <a:pt x="56" y="1"/>
                    <a:pt x="56" y="1"/>
                    <a:pt x="56" y="1"/>
                  </a:cubicBezTo>
                  <a:cubicBezTo>
                    <a:pt x="56" y="1"/>
                    <a:pt x="56" y="0"/>
                    <a:pt x="55" y="0"/>
                  </a:cubicBezTo>
                  <a:cubicBezTo>
                    <a:pt x="55" y="0"/>
                    <a:pt x="55" y="0"/>
                    <a:pt x="54" y="0"/>
                  </a:cubicBezTo>
                </a:path>
              </a:pathLst>
            </a:custGeom>
            <a:solidFill>
              <a:srgbClr val="9BD2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5" name="Rectangle 43">
              <a:extLst>
                <a:ext uri="{FF2B5EF4-FFF2-40B4-BE49-F238E27FC236}">
                  <a16:creationId xmlns:a16="http://schemas.microsoft.com/office/drawing/2014/main" id="{6956C186-7A2E-4B9A-8854-DFD2F59E5208}"/>
                </a:ext>
              </a:extLst>
            </p:cNvPr>
            <p:cNvSpPr>
              <a:spLocks noChangeArrowheads="1"/>
            </p:cNvSpPr>
            <p:nvPr/>
          </p:nvSpPr>
          <p:spPr bwMode="auto">
            <a:xfrm>
              <a:off x="2705100" y="3432176"/>
              <a:ext cx="706438" cy="569913"/>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6" name="Rectangle 44">
              <a:extLst>
                <a:ext uri="{FF2B5EF4-FFF2-40B4-BE49-F238E27FC236}">
                  <a16:creationId xmlns:a16="http://schemas.microsoft.com/office/drawing/2014/main" id="{D1C9CCD8-0545-49C1-A29A-C673C22B6712}"/>
                </a:ext>
              </a:extLst>
            </p:cNvPr>
            <p:cNvSpPr>
              <a:spLocks noChangeArrowheads="1"/>
            </p:cNvSpPr>
            <p:nvPr/>
          </p:nvSpPr>
          <p:spPr bwMode="auto">
            <a:xfrm>
              <a:off x="2705100" y="3432176"/>
              <a:ext cx="706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7" name="Rectangle 45">
              <a:extLst>
                <a:ext uri="{FF2B5EF4-FFF2-40B4-BE49-F238E27FC236}">
                  <a16:creationId xmlns:a16="http://schemas.microsoft.com/office/drawing/2014/main" id="{D9CE916A-B35F-4AA9-85F8-ED20D9E1B033}"/>
                </a:ext>
              </a:extLst>
            </p:cNvPr>
            <p:cNvSpPr>
              <a:spLocks noChangeArrowheads="1"/>
            </p:cNvSpPr>
            <p:nvPr/>
          </p:nvSpPr>
          <p:spPr bwMode="auto">
            <a:xfrm>
              <a:off x="2762250" y="3492501"/>
              <a:ext cx="592138" cy="4524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8" name="Rectangle 46">
              <a:extLst>
                <a:ext uri="{FF2B5EF4-FFF2-40B4-BE49-F238E27FC236}">
                  <a16:creationId xmlns:a16="http://schemas.microsoft.com/office/drawing/2014/main" id="{A85A63E2-128C-4FBF-9D54-35FD2F7CD4D1}"/>
                </a:ext>
              </a:extLst>
            </p:cNvPr>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9" name="Rectangle 47">
              <a:extLst>
                <a:ext uri="{FF2B5EF4-FFF2-40B4-BE49-F238E27FC236}">
                  <a16:creationId xmlns:a16="http://schemas.microsoft.com/office/drawing/2014/main" id="{2E3AB3A0-E49A-428D-A976-708B3B26FF86}"/>
                </a:ext>
              </a:extLst>
            </p:cNvPr>
            <p:cNvSpPr>
              <a:spLocks noChangeArrowheads="1"/>
            </p:cNvSpPr>
            <p:nvPr/>
          </p:nvSpPr>
          <p:spPr bwMode="auto">
            <a:xfrm>
              <a:off x="2762250" y="3492501"/>
              <a:ext cx="592138" cy="4524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0" name="Rectangle 48">
              <a:extLst>
                <a:ext uri="{FF2B5EF4-FFF2-40B4-BE49-F238E27FC236}">
                  <a16:creationId xmlns:a16="http://schemas.microsoft.com/office/drawing/2014/main" id="{50BC37F3-3D57-4320-8691-D28006D58FAA}"/>
                </a:ext>
              </a:extLst>
            </p:cNvPr>
            <p:cNvSpPr>
              <a:spLocks noChangeArrowheads="1"/>
            </p:cNvSpPr>
            <p:nvPr/>
          </p:nvSpPr>
          <p:spPr bwMode="auto">
            <a:xfrm>
              <a:off x="2762250" y="3492501"/>
              <a:ext cx="592138"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1" name="Freeform 49">
              <a:extLst>
                <a:ext uri="{FF2B5EF4-FFF2-40B4-BE49-F238E27FC236}">
                  <a16:creationId xmlns:a16="http://schemas.microsoft.com/office/drawing/2014/main" id="{06F94500-17E9-45FB-BEEE-268806671B4E}"/>
                </a:ext>
              </a:extLst>
            </p:cNvPr>
            <p:cNvSpPr>
              <a:spLocks/>
            </p:cNvSpPr>
            <p:nvPr/>
          </p:nvSpPr>
          <p:spPr bwMode="auto">
            <a:xfrm>
              <a:off x="3017838" y="3692526"/>
              <a:ext cx="336550" cy="252413"/>
            </a:xfrm>
            <a:custGeom>
              <a:avLst/>
              <a:gdLst>
                <a:gd name="T0" fmla="*/ 90 w 90"/>
                <a:gd name="T1" fmla="*/ 16 h 67"/>
                <a:gd name="T2" fmla="*/ 78 w 90"/>
                <a:gd name="T3" fmla="*/ 5 h 67"/>
                <a:gd name="T4" fmla="*/ 62 w 90"/>
                <a:gd name="T5" fmla="*/ 5 h 67"/>
                <a:gd name="T6" fmla="*/ 0 w 90"/>
                <a:gd name="T7" fmla="*/ 67 h 67"/>
                <a:gd name="T8" fmla="*/ 90 w 90"/>
                <a:gd name="T9" fmla="*/ 67 h 67"/>
                <a:gd name="T10" fmla="*/ 90 w 90"/>
                <a:gd name="T11" fmla="*/ 16 h 67"/>
              </a:gdLst>
              <a:ahLst/>
              <a:cxnLst>
                <a:cxn ang="0">
                  <a:pos x="T0" y="T1"/>
                </a:cxn>
                <a:cxn ang="0">
                  <a:pos x="T2" y="T3"/>
                </a:cxn>
                <a:cxn ang="0">
                  <a:pos x="T4" y="T5"/>
                </a:cxn>
                <a:cxn ang="0">
                  <a:pos x="T6" y="T7"/>
                </a:cxn>
                <a:cxn ang="0">
                  <a:pos x="T8" y="T9"/>
                </a:cxn>
                <a:cxn ang="0">
                  <a:pos x="T10" y="T11"/>
                </a:cxn>
              </a:cxnLst>
              <a:rect l="0" t="0" r="r" b="b"/>
              <a:pathLst>
                <a:path w="90" h="67">
                  <a:moveTo>
                    <a:pt x="90" y="16"/>
                  </a:moveTo>
                  <a:cubicBezTo>
                    <a:pt x="78" y="5"/>
                    <a:pt x="78" y="5"/>
                    <a:pt x="78" y="5"/>
                  </a:cubicBezTo>
                  <a:cubicBezTo>
                    <a:pt x="74" y="0"/>
                    <a:pt x="66" y="0"/>
                    <a:pt x="62" y="5"/>
                  </a:cubicBezTo>
                  <a:cubicBezTo>
                    <a:pt x="0" y="67"/>
                    <a:pt x="0" y="67"/>
                    <a:pt x="0" y="67"/>
                  </a:cubicBezTo>
                  <a:cubicBezTo>
                    <a:pt x="90" y="67"/>
                    <a:pt x="90" y="67"/>
                    <a:pt x="90" y="67"/>
                  </a:cubicBezTo>
                  <a:lnTo>
                    <a:pt x="90" y="16"/>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2" name="Freeform 50">
              <a:extLst>
                <a:ext uri="{FF2B5EF4-FFF2-40B4-BE49-F238E27FC236}">
                  <a16:creationId xmlns:a16="http://schemas.microsoft.com/office/drawing/2014/main" id="{22203DE7-933E-4A6A-9910-38FEF1ED508D}"/>
                </a:ext>
              </a:extLst>
            </p:cNvPr>
            <p:cNvSpPr>
              <a:spLocks/>
            </p:cNvSpPr>
            <p:nvPr/>
          </p:nvSpPr>
          <p:spPr bwMode="auto">
            <a:xfrm>
              <a:off x="2878138" y="3749676"/>
              <a:ext cx="412750" cy="195263"/>
            </a:xfrm>
            <a:custGeom>
              <a:avLst/>
              <a:gdLst>
                <a:gd name="T0" fmla="*/ 110 w 110"/>
                <a:gd name="T1" fmla="*/ 52 h 52"/>
                <a:gd name="T2" fmla="*/ 62 w 110"/>
                <a:gd name="T3" fmla="*/ 3 h 52"/>
                <a:gd name="T4" fmla="*/ 49 w 110"/>
                <a:gd name="T5" fmla="*/ 3 h 52"/>
                <a:gd name="T6" fmla="*/ 0 w 110"/>
                <a:gd name="T7" fmla="*/ 52 h 52"/>
                <a:gd name="T8" fmla="*/ 110 w 110"/>
                <a:gd name="T9" fmla="*/ 52 h 52"/>
              </a:gdLst>
              <a:ahLst/>
              <a:cxnLst>
                <a:cxn ang="0">
                  <a:pos x="T0" y="T1"/>
                </a:cxn>
                <a:cxn ang="0">
                  <a:pos x="T2" y="T3"/>
                </a:cxn>
                <a:cxn ang="0">
                  <a:pos x="T4" y="T5"/>
                </a:cxn>
                <a:cxn ang="0">
                  <a:pos x="T6" y="T7"/>
                </a:cxn>
                <a:cxn ang="0">
                  <a:pos x="T8" y="T9"/>
                </a:cxn>
              </a:cxnLst>
              <a:rect l="0" t="0" r="r" b="b"/>
              <a:pathLst>
                <a:path w="110" h="52">
                  <a:moveTo>
                    <a:pt x="110" y="52"/>
                  </a:moveTo>
                  <a:cubicBezTo>
                    <a:pt x="62" y="3"/>
                    <a:pt x="62" y="3"/>
                    <a:pt x="62" y="3"/>
                  </a:cubicBezTo>
                  <a:cubicBezTo>
                    <a:pt x="58" y="0"/>
                    <a:pt x="52" y="0"/>
                    <a:pt x="49" y="3"/>
                  </a:cubicBezTo>
                  <a:cubicBezTo>
                    <a:pt x="0" y="52"/>
                    <a:pt x="0" y="52"/>
                    <a:pt x="0" y="52"/>
                  </a:cubicBezTo>
                  <a:lnTo>
                    <a:pt x="110" y="52"/>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3" name="Freeform 51">
              <a:extLst>
                <a:ext uri="{FF2B5EF4-FFF2-40B4-BE49-F238E27FC236}">
                  <a16:creationId xmlns:a16="http://schemas.microsoft.com/office/drawing/2014/main" id="{572B5063-7F02-454A-9679-68BAE6BD32F3}"/>
                </a:ext>
              </a:extLst>
            </p:cNvPr>
            <p:cNvSpPr>
              <a:spLocks/>
            </p:cNvSpPr>
            <p:nvPr/>
          </p:nvSpPr>
          <p:spPr bwMode="auto">
            <a:xfrm>
              <a:off x="2817813" y="3549651"/>
              <a:ext cx="274638" cy="169863"/>
            </a:xfrm>
            <a:custGeom>
              <a:avLst/>
              <a:gdLst>
                <a:gd name="T0" fmla="*/ 41 w 73"/>
                <a:gd name="T1" fmla="*/ 0 h 45"/>
                <a:gd name="T2" fmla="*/ 20 w 73"/>
                <a:gd name="T3" fmla="*/ 15 h 45"/>
                <a:gd name="T4" fmla="*/ 15 w 73"/>
                <a:gd name="T5" fmla="*/ 14 h 45"/>
                <a:gd name="T6" fmla="*/ 0 w 73"/>
                <a:gd name="T7" fmla="*/ 30 h 45"/>
                <a:gd name="T8" fmla="*/ 15 w 73"/>
                <a:gd name="T9" fmla="*/ 45 h 45"/>
                <a:gd name="T10" fmla="*/ 15 w 73"/>
                <a:gd name="T11" fmla="*/ 45 h 45"/>
                <a:gd name="T12" fmla="*/ 15 w 73"/>
                <a:gd name="T13" fmla="*/ 45 h 45"/>
                <a:gd name="T14" fmla="*/ 65 w 73"/>
                <a:gd name="T15" fmla="*/ 45 h 45"/>
                <a:gd name="T16" fmla="*/ 65 w 73"/>
                <a:gd name="T17" fmla="*/ 45 h 45"/>
                <a:gd name="T18" fmla="*/ 73 w 73"/>
                <a:gd name="T19" fmla="*/ 37 h 45"/>
                <a:gd name="T20" fmla="*/ 64 w 73"/>
                <a:gd name="T21" fmla="*/ 28 h 45"/>
                <a:gd name="T22" fmla="*/ 63 w 73"/>
                <a:gd name="T23" fmla="*/ 28 h 45"/>
                <a:gd name="T24" fmla="*/ 64 w 73"/>
                <a:gd name="T25" fmla="*/ 22 h 45"/>
                <a:gd name="T26" fmla="*/ 41 w 73"/>
                <a:gd name="T2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45">
                  <a:moveTo>
                    <a:pt x="41" y="0"/>
                  </a:moveTo>
                  <a:cubicBezTo>
                    <a:pt x="32" y="0"/>
                    <a:pt x="23" y="6"/>
                    <a:pt x="20" y="15"/>
                  </a:cubicBezTo>
                  <a:cubicBezTo>
                    <a:pt x="19" y="15"/>
                    <a:pt x="17" y="14"/>
                    <a:pt x="15" y="14"/>
                  </a:cubicBezTo>
                  <a:cubicBezTo>
                    <a:pt x="7" y="14"/>
                    <a:pt x="0" y="21"/>
                    <a:pt x="0" y="30"/>
                  </a:cubicBezTo>
                  <a:cubicBezTo>
                    <a:pt x="0" y="38"/>
                    <a:pt x="7" y="45"/>
                    <a:pt x="15" y="45"/>
                  </a:cubicBezTo>
                  <a:cubicBezTo>
                    <a:pt x="15" y="45"/>
                    <a:pt x="15" y="45"/>
                    <a:pt x="15" y="45"/>
                  </a:cubicBezTo>
                  <a:cubicBezTo>
                    <a:pt x="15" y="45"/>
                    <a:pt x="15" y="45"/>
                    <a:pt x="15" y="45"/>
                  </a:cubicBezTo>
                  <a:cubicBezTo>
                    <a:pt x="65" y="45"/>
                    <a:pt x="65" y="45"/>
                    <a:pt x="65" y="45"/>
                  </a:cubicBezTo>
                  <a:cubicBezTo>
                    <a:pt x="65" y="45"/>
                    <a:pt x="65" y="45"/>
                    <a:pt x="65" y="45"/>
                  </a:cubicBezTo>
                  <a:cubicBezTo>
                    <a:pt x="69" y="45"/>
                    <a:pt x="73" y="41"/>
                    <a:pt x="73" y="37"/>
                  </a:cubicBezTo>
                  <a:cubicBezTo>
                    <a:pt x="73" y="32"/>
                    <a:pt x="69" y="28"/>
                    <a:pt x="64" y="28"/>
                  </a:cubicBezTo>
                  <a:cubicBezTo>
                    <a:pt x="63" y="28"/>
                    <a:pt x="63" y="28"/>
                    <a:pt x="63" y="28"/>
                  </a:cubicBezTo>
                  <a:cubicBezTo>
                    <a:pt x="64" y="26"/>
                    <a:pt x="64" y="24"/>
                    <a:pt x="64" y="22"/>
                  </a:cubicBezTo>
                  <a:cubicBezTo>
                    <a:pt x="64" y="10"/>
                    <a:pt x="54" y="0"/>
                    <a:pt x="4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34" name="Group 33">
            <a:extLst>
              <a:ext uri="{FF2B5EF4-FFF2-40B4-BE49-F238E27FC236}">
                <a16:creationId xmlns:a16="http://schemas.microsoft.com/office/drawing/2014/main" id="{C44BFD20-5251-4C8E-B6AF-A78FECB419EB}"/>
              </a:ext>
            </a:extLst>
          </p:cNvPr>
          <p:cNvGrpSpPr/>
          <p:nvPr/>
        </p:nvGrpSpPr>
        <p:grpSpPr>
          <a:xfrm>
            <a:off x="4794505" y="1511763"/>
            <a:ext cx="3006298" cy="2361794"/>
            <a:chOff x="4038600" y="2630488"/>
            <a:chExt cx="3006725" cy="2362129"/>
          </a:xfrm>
        </p:grpSpPr>
        <p:sp>
          <p:nvSpPr>
            <p:cNvPr id="35" name="Freeform 21">
              <a:extLst>
                <a:ext uri="{FF2B5EF4-FFF2-40B4-BE49-F238E27FC236}">
                  <a16:creationId xmlns:a16="http://schemas.microsoft.com/office/drawing/2014/main" id="{105EEE8B-59DD-4F6E-8D4B-268E70CD711D}"/>
                </a:ext>
              </a:extLst>
            </p:cNvPr>
            <p:cNvSpPr>
              <a:spLocks/>
            </p:cNvSpPr>
            <p:nvPr/>
          </p:nvSpPr>
          <p:spPr bwMode="auto">
            <a:xfrm>
              <a:off x="4511675"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6" name="Freeform 22">
              <a:extLst>
                <a:ext uri="{FF2B5EF4-FFF2-40B4-BE49-F238E27FC236}">
                  <a16:creationId xmlns:a16="http://schemas.microsoft.com/office/drawing/2014/main" id="{0522AF97-296F-4CA9-BB0C-A1DA196AA9B7}"/>
                </a:ext>
              </a:extLst>
            </p:cNvPr>
            <p:cNvSpPr>
              <a:spLocks/>
            </p:cNvSpPr>
            <p:nvPr/>
          </p:nvSpPr>
          <p:spPr bwMode="auto">
            <a:xfrm>
              <a:off x="4038600"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7" name="Freeform 23">
              <a:extLst>
                <a:ext uri="{FF2B5EF4-FFF2-40B4-BE49-F238E27FC236}">
                  <a16:creationId xmlns:a16="http://schemas.microsoft.com/office/drawing/2014/main" id="{5503E894-1541-468D-A980-A5CFB09C11F7}"/>
                </a:ext>
              </a:extLst>
            </p:cNvPr>
            <p:cNvSpPr>
              <a:spLocks/>
            </p:cNvSpPr>
            <p:nvPr/>
          </p:nvSpPr>
          <p:spPr bwMode="auto">
            <a:xfrm>
              <a:off x="4230688" y="2646363"/>
              <a:ext cx="330200" cy="636588"/>
            </a:xfrm>
            <a:custGeom>
              <a:avLst/>
              <a:gdLst>
                <a:gd name="T0" fmla="*/ 205 w 208"/>
                <a:gd name="T1" fmla="*/ 0 h 401"/>
                <a:gd name="T2" fmla="*/ 73 w 208"/>
                <a:gd name="T3" fmla="*/ 0 h 401"/>
                <a:gd name="T4" fmla="*/ 0 w 208"/>
                <a:gd name="T5" fmla="*/ 201 h 401"/>
                <a:gd name="T6" fmla="*/ 87 w 208"/>
                <a:gd name="T7" fmla="*/ 201 h 401"/>
                <a:gd name="T8" fmla="*/ 21 w 208"/>
                <a:gd name="T9" fmla="*/ 401 h 401"/>
                <a:gd name="T10" fmla="*/ 208 w 208"/>
                <a:gd name="T11" fmla="*/ 135 h 401"/>
                <a:gd name="T12" fmla="*/ 115 w 208"/>
                <a:gd name="T13" fmla="*/ 135 h 401"/>
                <a:gd name="T14" fmla="*/ 205 w 208"/>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01">
                  <a:moveTo>
                    <a:pt x="205" y="0"/>
                  </a:moveTo>
                  <a:lnTo>
                    <a:pt x="73" y="0"/>
                  </a:lnTo>
                  <a:lnTo>
                    <a:pt x="0" y="201"/>
                  </a:lnTo>
                  <a:lnTo>
                    <a:pt x="87" y="201"/>
                  </a:lnTo>
                  <a:lnTo>
                    <a:pt x="21" y="401"/>
                  </a:lnTo>
                  <a:lnTo>
                    <a:pt x="208" y="135"/>
                  </a:lnTo>
                  <a:lnTo>
                    <a:pt x="115" y="135"/>
                  </a:lnTo>
                  <a:lnTo>
                    <a:pt x="205"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8" name="Freeform 24">
              <a:extLst>
                <a:ext uri="{FF2B5EF4-FFF2-40B4-BE49-F238E27FC236}">
                  <a16:creationId xmlns:a16="http://schemas.microsoft.com/office/drawing/2014/main" id="{F0842BF6-F4D8-4EFD-9902-26A92C88B033}"/>
                </a:ext>
              </a:extLst>
            </p:cNvPr>
            <p:cNvSpPr>
              <a:spLocks/>
            </p:cNvSpPr>
            <p:nvPr/>
          </p:nvSpPr>
          <p:spPr bwMode="auto">
            <a:xfrm>
              <a:off x="4230688" y="2646363"/>
              <a:ext cx="330200" cy="636588"/>
            </a:xfrm>
            <a:custGeom>
              <a:avLst/>
              <a:gdLst>
                <a:gd name="T0" fmla="*/ 205 w 208"/>
                <a:gd name="T1" fmla="*/ 0 h 401"/>
                <a:gd name="T2" fmla="*/ 73 w 208"/>
                <a:gd name="T3" fmla="*/ 0 h 401"/>
                <a:gd name="T4" fmla="*/ 0 w 208"/>
                <a:gd name="T5" fmla="*/ 201 h 401"/>
                <a:gd name="T6" fmla="*/ 87 w 208"/>
                <a:gd name="T7" fmla="*/ 201 h 401"/>
                <a:gd name="T8" fmla="*/ 21 w 208"/>
                <a:gd name="T9" fmla="*/ 401 h 401"/>
                <a:gd name="T10" fmla="*/ 208 w 208"/>
                <a:gd name="T11" fmla="*/ 135 h 401"/>
                <a:gd name="T12" fmla="*/ 115 w 208"/>
                <a:gd name="T13" fmla="*/ 135 h 401"/>
                <a:gd name="T14" fmla="*/ 205 w 208"/>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01">
                  <a:moveTo>
                    <a:pt x="205" y="0"/>
                  </a:moveTo>
                  <a:lnTo>
                    <a:pt x="73" y="0"/>
                  </a:lnTo>
                  <a:lnTo>
                    <a:pt x="0" y="201"/>
                  </a:lnTo>
                  <a:lnTo>
                    <a:pt x="87" y="201"/>
                  </a:lnTo>
                  <a:lnTo>
                    <a:pt x="21" y="401"/>
                  </a:lnTo>
                  <a:lnTo>
                    <a:pt x="208" y="135"/>
                  </a:lnTo>
                  <a:lnTo>
                    <a:pt x="115" y="135"/>
                  </a:lnTo>
                  <a:lnTo>
                    <a:pt x="20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39" name="Freeform 25">
              <a:extLst>
                <a:ext uri="{FF2B5EF4-FFF2-40B4-BE49-F238E27FC236}">
                  <a16:creationId xmlns:a16="http://schemas.microsoft.com/office/drawing/2014/main" id="{FEDF1AEF-AC90-49C8-93E9-3C98BA3FCD73}"/>
                </a:ext>
              </a:extLst>
            </p:cNvPr>
            <p:cNvSpPr>
              <a:spLocks/>
            </p:cNvSpPr>
            <p:nvPr/>
          </p:nvSpPr>
          <p:spPr bwMode="auto">
            <a:xfrm>
              <a:off x="4264025"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0" name="Freeform 26">
              <a:extLst>
                <a:ext uri="{FF2B5EF4-FFF2-40B4-BE49-F238E27FC236}">
                  <a16:creationId xmlns:a16="http://schemas.microsoft.com/office/drawing/2014/main" id="{5955E6AB-8F98-4C7C-ABB5-6358294F612B}"/>
                </a:ext>
              </a:extLst>
            </p:cNvPr>
            <p:cNvSpPr>
              <a:spLocks/>
            </p:cNvSpPr>
            <p:nvPr/>
          </p:nvSpPr>
          <p:spPr bwMode="auto">
            <a:xfrm>
              <a:off x="4264025"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2" name="Rectangle 28">
              <a:extLst>
                <a:ext uri="{FF2B5EF4-FFF2-40B4-BE49-F238E27FC236}">
                  <a16:creationId xmlns:a16="http://schemas.microsoft.com/office/drawing/2014/main" id="{CB73A8B3-517E-439D-9E04-EEEB30148D44}"/>
                </a:ext>
              </a:extLst>
            </p:cNvPr>
            <p:cNvSpPr>
              <a:spLocks noChangeArrowheads="1"/>
            </p:cNvSpPr>
            <p:nvPr/>
          </p:nvSpPr>
          <p:spPr bwMode="auto">
            <a:xfrm>
              <a:off x="4976813" y="4344988"/>
              <a:ext cx="89934"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r</a:t>
              </a:r>
            </a:p>
          </p:txBody>
        </p:sp>
        <p:sp>
          <p:nvSpPr>
            <p:cNvPr id="43" name="Rectangle 29">
              <a:extLst>
                <a:ext uri="{FF2B5EF4-FFF2-40B4-BE49-F238E27FC236}">
                  <a16:creationId xmlns:a16="http://schemas.microsoft.com/office/drawing/2014/main" id="{BD2BE34C-8B3C-48FC-B8DD-DB7C5FC211EC}"/>
                </a:ext>
              </a:extLst>
            </p:cNvPr>
            <p:cNvSpPr>
              <a:spLocks noChangeArrowheads="1"/>
            </p:cNvSpPr>
            <p:nvPr/>
          </p:nvSpPr>
          <p:spPr bwMode="auto">
            <a:xfrm>
              <a:off x="4703725" y="4352163"/>
              <a:ext cx="1517619" cy="640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mn-lt"/>
                </a:rPr>
                <a:t>Stores in blob storage</a:t>
              </a:r>
            </a:p>
          </p:txBody>
        </p:sp>
        <p:sp>
          <p:nvSpPr>
            <p:cNvPr id="44" name="Freeform 30">
              <a:extLst>
                <a:ext uri="{FF2B5EF4-FFF2-40B4-BE49-F238E27FC236}">
                  <a16:creationId xmlns:a16="http://schemas.microsoft.com/office/drawing/2014/main" id="{CEFC094B-FB86-4AB5-B48F-4C130433B41F}"/>
                </a:ext>
              </a:extLst>
            </p:cNvPr>
            <p:cNvSpPr>
              <a:spLocks noEditPoints="1"/>
            </p:cNvSpPr>
            <p:nvPr/>
          </p:nvSpPr>
          <p:spPr bwMode="auto">
            <a:xfrm>
              <a:off x="4064000" y="2630488"/>
              <a:ext cx="2981325" cy="1657350"/>
            </a:xfrm>
            <a:custGeom>
              <a:avLst/>
              <a:gdLst>
                <a:gd name="T0" fmla="*/ 162 w 794"/>
                <a:gd name="T1" fmla="*/ 6 h 440"/>
                <a:gd name="T2" fmla="*/ 200 w 794"/>
                <a:gd name="T3" fmla="*/ 8 h 440"/>
                <a:gd name="T4" fmla="*/ 223 w 794"/>
                <a:gd name="T5" fmla="*/ 8 h 440"/>
                <a:gd name="T6" fmla="*/ 269 w 794"/>
                <a:gd name="T7" fmla="*/ 0 h 440"/>
                <a:gd name="T8" fmla="*/ 276 w 794"/>
                <a:gd name="T9" fmla="*/ 8 h 440"/>
                <a:gd name="T10" fmla="*/ 314 w 794"/>
                <a:gd name="T11" fmla="*/ 0 h 440"/>
                <a:gd name="T12" fmla="*/ 345 w 794"/>
                <a:gd name="T13" fmla="*/ 0 h 440"/>
                <a:gd name="T14" fmla="*/ 383 w 794"/>
                <a:gd name="T15" fmla="*/ 8 h 440"/>
                <a:gd name="T16" fmla="*/ 428 w 794"/>
                <a:gd name="T17" fmla="*/ 0 h 440"/>
                <a:gd name="T18" fmla="*/ 436 w 794"/>
                <a:gd name="T19" fmla="*/ 8 h 440"/>
                <a:gd name="T20" fmla="*/ 474 w 794"/>
                <a:gd name="T21" fmla="*/ 0 h 440"/>
                <a:gd name="T22" fmla="*/ 504 w 794"/>
                <a:gd name="T23" fmla="*/ 0 h 440"/>
                <a:gd name="T24" fmla="*/ 543 w 794"/>
                <a:gd name="T25" fmla="*/ 8 h 440"/>
                <a:gd name="T26" fmla="*/ 588 w 794"/>
                <a:gd name="T27" fmla="*/ 0 h 440"/>
                <a:gd name="T28" fmla="*/ 588 w 794"/>
                <a:gd name="T29" fmla="*/ 0 h 440"/>
                <a:gd name="T30" fmla="*/ 619 w 794"/>
                <a:gd name="T31" fmla="*/ 4 h 440"/>
                <a:gd name="T32" fmla="*/ 653 w 794"/>
                <a:gd name="T33" fmla="*/ 22 h 440"/>
                <a:gd name="T34" fmla="*/ 697 w 794"/>
                <a:gd name="T35" fmla="*/ 36 h 440"/>
                <a:gd name="T36" fmla="*/ 699 w 794"/>
                <a:gd name="T37" fmla="*/ 46 h 440"/>
                <a:gd name="T38" fmla="*/ 733 w 794"/>
                <a:gd name="T39" fmla="*/ 65 h 440"/>
                <a:gd name="T40" fmla="*/ 753 w 794"/>
                <a:gd name="T41" fmla="*/ 89 h 440"/>
                <a:gd name="T42" fmla="*/ 766 w 794"/>
                <a:gd name="T43" fmla="*/ 126 h 440"/>
                <a:gd name="T44" fmla="*/ 788 w 794"/>
                <a:gd name="T45" fmla="*/ 166 h 440"/>
                <a:gd name="T46" fmla="*/ 782 w 794"/>
                <a:gd name="T47" fmla="*/ 175 h 440"/>
                <a:gd name="T48" fmla="*/ 794 w 794"/>
                <a:gd name="T49" fmla="*/ 212 h 440"/>
                <a:gd name="T50" fmla="*/ 786 w 794"/>
                <a:gd name="T51" fmla="*/ 235 h 440"/>
                <a:gd name="T52" fmla="*/ 791 w 794"/>
                <a:gd name="T53" fmla="*/ 258 h 440"/>
                <a:gd name="T54" fmla="*/ 784 w 794"/>
                <a:gd name="T55" fmla="*/ 288 h 440"/>
                <a:gd name="T56" fmla="*/ 769 w 794"/>
                <a:gd name="T57" fmla="*/ 307 h 440"/>
                <a:gd name="T58" fmla="*/ 758 w 794"/>
                <a:gd name="T59" fmla="*/ 344 h 440"/>
                <a:gd name="T60" fmla="*/ 739 w 794"/>
                <a:gd name="T61" fmla="*/ 369 h 440"/>
                <a:gd name="T62" fmla="*/ 706 w 794"/>
                <a:gd name="T63" fmla="*/ 389 h 440"/>
                <a:gd name="T64" fmla="*/ 671 w 794"/>
                <a:gd name="T65" fmla="*/ 419 h 440"/>
                <a:gd name="T66" fmla="*/ 664 w 794"/>
                <a:gd name="T67" fmla="*/ 422 h 440"/>
                <a:gd name="T68" fmla="*/ 625 w 794"/>
                <a:gd name="T69" fmla="*/ 427 h 440"/>
                <a:gd name="T70" fmla="*/ 604 w 794"/>
                <a:gd name="T71" fmla="*/ 438 h 440"/>
                <a:gd name="T72" fmla="*/ 558 w 794"/>
                <a:gd name="T73" fmla="*/ 440 h 440"/>
                <a:gd name="T74" fmla="*/ 550 w 794"/>
                <a:gd name="T75" fmla="*/ 432 h 440"/>
                <a:gd name="T76" fmla="*/ 512 w 794"/>
                <a:gd name="T77" fmla="*/ 440 h 440"/>
                <a:gd name="T78" fmla="*/ 482 w 794"/>
                <a:gd name="T79" fmla="*/ 440 h 440"/>
                <a:gd name="T80" fmla="*/ 444 w 794"/>
                <a:gd name="T81" fmla="*/ 432 h 440"/>
                <a:gd name="T82" fmla="*/ 398 w 794"/>
                <a:gd name="T83" fmla="*/ 440 h 440"/>
                <a:gd name="T84" fmla="*/ 391 w 794"/>
                <a:gd name="T85" fmla="*/ 432 h 440"/>
                <a:gd name="T86" fmla="*/ 353 w 794"/>
                <a:gd name="T87" fmla="*/ 440 h 440"/>
                <a:gd name="T88" fmla="*/ 322 w 794"/>
                <a:gd name="T89" fmla="*/ 440 h 440"/>
                <a:gd name="T90" fmla="*/ 284 w 794"/>
                <a:gd name="T91" fmla="*/ 432 h 440"/>
                <a:gd name="T92" fmla="*/ 238 w 794"/>
                <a:gd name="T93" fmla="*/ 440 h 440"/>
                <a:gd name="T94" fmla="*/ 231 w 794"/>
                <a:gd name="T95" fmla="*/ 432 h 440"/>
                <a:gd name="T96" fmla="*/ 192 w 794"/>
                <a:gd name="T97" fmla="*/ 439 h 440"/>
                <a:gd name="T98" fmla="*/ 147 w 794"/>
                <a:gd name="T99" fmla="*/ 429 h 440"/>
                <a:gd name="T100" fmla="*/ 142 w 794"/>
                <a:gd name="T101" fmla="*/ 419 h 440"/>
                <a:gd name="T102" fmla="*/ 105 w 794"/>
                <a:gd name="T103" fmla="*/ 410 h 440"/>
                <a:gd name="T104" fmla="*/ 79 w 794"/>
                <a:gd name="T105" fmla="*/ 392 h 440"/>
                <a:gd name="T106" fmla="*/ 68 w 794"/>
                <a:gd name="T107" fmla="*/ 371 h 440"/>
                <a:gd name="T108" fmla="*/ 44 w 794"/>
                <a:gd name="T109" fmla="*/ 342 h 440"/>
                <a:gd name="T110" fmla="*/ 15 w 794"/>
                <a:gd name="T111" fmla="*/ 306 h 440"/>
                <a:gd name="T112" fmla="*/ 20 w 794"/>
                <a:gd name="T113" fmla="*/ 296 h 440"/>
                <a:gd name="T114" fmla="*/ 10 w 794"/>
                <a:gd name="T115" fmla="*/ 260 h 440"/>
                <a:gd name="T116" fmla="*/ 0 w 794"/>
                <a:gd name="T117" fmla="*/ 215 h 440"/>
                <a:gd name="T118" fmla="*/ 1 w 794"/>
                <a:gd name="T119" fmla="*/ 192 h 440"/>
                <a:gd name="T120" fmla="*/ 10 w 794"/>
                <a:gd name="T121" fmla="*/ 185 h 440"/>
                <a:gd name="T122" fmla="*/ 18 w 794"/>
                <a:gd name="T123" fmla="*/ 14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40">
                  <a:moveTo>
                    <a:pt x="154" y="9"/>
                  </a:moveTo>
                  <a:cubicBezTo>
                    <a:pt x="152" y="9"/>
                    <a:pt x="150" y="10"/>
                    <a:pt x="148" y="10"/>
                  </a:cubicBezTo>
                  <a:cubicBezTo>
                    <a:pt x="151" y="18"/>
                    <a:pt x="151" y="18"/>
                    <a:pt x="151" y="18"/>
                  </a:cubicBezTo>
                  <a:cubicBezTo>
                    <a:pt x="153" y="17"/>
                    <a:pt x="155" y="17"/>
                    <a:pt x="156" y="16"/>
                  </a:cubicBezTo>
                  <a:cubicBezTo>
                    <a:pt x="154" y="9"/>
                    <a:pt x="154" y="9"/>
                    <a:pt x="154" y="9"/>
                  </a:cubicBezTo>
                  <a:moveTo>
                    <a:pt x="177" y="3"/>
                  </a:moveTo>
                  <a:cubicBezTo>
                    <a:pt x="172" y="4"/>
                    <a:pt x="167" y="5"/>
                    <a:pt x="162" y="6"/>
                  </a:cubicBezTo>
                  <a:cubicBezTo>
                    <a:pt x="164" y="14"/>
                    <a:pt x="164" y="14"/>
                    <a:pt x="164" y="14"/>
                  </a:cubicBezTo>
                  <a:cubicBezTo>
                    <a:pt x="168" y="13"/>
                    <a:pt x="173" y="12"/>
                    <a:pt x="178" y="11"/>
                  </a:cubicBezTo>
                  <a:cubicBezTo>
                    <a:pt x="177" y="3"/>
                    <a:pt x="177" y="3"/>
                    <a:pt x="177" y="3"/>
                  </a:cubicBezTo>
                  <a:moveTo>
                    <a:pt x="200" y="0"/>
                  </a:moveTo>
                  <a:cubicBezTo>
                    <a:pt x="195" y="1"/>
                    <a:pt x="190" y="1"/>
                    <a:pt x="184" y="2"/>
                  </a:cubicBezTo>
                  <a:cubicBezTo>
                    <a:pt x="186" y="10"/>
                    <a:pt x="186" y="10"/>
                    <a:pt x="186" y="10"/>
                  </a:cubicBezTo>
                  <a:cubicBezTo>
                    <a:pt x="190" y="9"/>
                    <a:pt x="195" y="9"/>
                    <a:pt x="200" y="8"/>
                  </a:cubicBezTo>
                  <a:cubicBezTo>
                    <a:pt x="200" y="0"/>
                    <a:pt x="200" y="0"/>
                    <a:pt x="200" y="0"/>
                  </a:cubicBezTo>
                  <a:moveTo>
                    <a:pt x="223" y="0"/>
                  </a:moveTo>
                  <a:cubicBezTo>
                    <a:pt x="214" y="0"/>
                    <a:pt x="214" y="0"/>
                    <a:pt x="214" y="0"/>
                  </a:cubicBezTo>
                  <a:cubicBezTo>
                    <a:pt x="212" y="0"/>
                    <a:pt x="210" y="0"/>
                    <a:pt x="208" y="0"/>
                  </a:cubicBezTo>
                  <a:cubicBezTo>
                    <a:pt x="208" y="8"/>
                    <a:pt x="208" y="8"/>
                    <a:pt x="208" y="8"/>
                  </a:cubicBezTo>
                  <a:cubicBezTo>
                    <a:pt x="210" y="8"/>
                    <a:pt x="212" y="8"/>
                    <a:pt x="214" y="8"/>
                  </a:cubicBezTo>
                  <a:cubicBezTo>
                    <a:pt x="223" y="8"/>
                    <a:pt x="223" y="8"/>
                    <a:pt x="223" y="8"/>
                  </a:cubicBezTo>
                  <a:cubicBezTo>
                    <a:pt x="223" y="0"/>
                    <a:pt x="223" y="0"/>
                    <a:pt x="223" y="0"/>
                  </a:cubicBezTo>
                  <a:moveTo>
                    <a:pt x="246" y="0"/>
                  </a:moveTo>
                  <a:cubicBezTo>
                    <a:pt x="231" y="0"/>
                    <a:pt x="231" y="0"/>
                    <a:pt x="231" y="0"/>
                  </a:cubicBezTo>
                  <a:cubicBezTo>
                    <a:pt x="231" y="8"/>
                    <a:pt x="231" y="8"/>
                    <a:pt x="231" y="8"/>
                  </a:cubicBezTo>
                  <a:cubicBezTo>
                    <a:pt x="246" y="8"/>
                    <a:pt x="246" y="8"/>
                    <a:pt x="246" y="8"/>
                  </a:cubicBezTo>
                  <a:cubicBezTo>
                    <a:pt x="246" y="0"/>
                    <a:pt x="246" y="0"/>
                    <a:pt x="246" y="0"/>
                  </a:cubicBezTo>
                  <a:moveTo>
                    <a:pt x="269" y="0"/>
                  </a:moveTo>
                  <a:cubicBezTo>
                    <a:pt x="253" y="0"/>
                    <a:pt x="253" y="0"/>
                    <a:pt x="253" y="0"/>
                  </a:cubicBezTo>
                  <a:cubicBezTo>
                    <a:pt x="253" y="8"/>
                    <a:pt x="253" y="8"/>
                    <a:pt x="253" y="8"/>
                  </a:cubicBezTo>
                  <a:cubicBezTo>
                    <a:pt x="269" y="8"/>
                    <a:pt x="269" y="8"/>
                    <a:pt x="269" y="8"/>
                  </a:cubicBezTo>
                  <a:cubicBezTo>
                    <a:pt x="269" y="0"/>
                    <a:pt x="269" y="0"/>
                    <a:pt x="269" y="0"/>
                  </a:cubicBezTo>
                  <a:moveTo>
                    <a:pt x="291" y="0"/>
                  </a:moveTo>
                  <a:cubicBezTo>
                    <a:pt x="276" y="0"/>
                    <a:pt x="276" y="0"/>
                    <a:pt x="276" y="0"/>
                  </a:cubicBezTo>
                  <a:cubicBezTo>
                    <a:pt x="276" y="8"/>
                    <a:pt x="276" y="8"/>
                    <a:pt x="276" y="8"/>
                  </a:cubicBezTo>
                  <a:cubicBezTo>
                    <a:pt x="291" y="8"/>
                    <a:pt x="291" y="8"/>
                    <a:pt x="291" y="8"/>
                  </a:cubicBezTo>
                  <a:cubicBezTo>
                    <a:pt x="291" y="0"/>
                    <a:pt x="291" y="0"/>
                    <a:pt x="291" y="0"/>
                  </a:cubicBezTo>
                  <a:moveTo>
                    <a:pt x="314" y="0"/>
                  </a:moveTo>
                  <a:cubicBezTo>
                    <a:pt x="299" y="0"/>
                    <a:pt x="299" y="0"/>
                    <a:pt x="299" y="0"/>
                  </a:cubicBezTo>
                  <a:cubicBezTo>
                    <a:pt x="299" y="8"/>
                    <a:pt x="299" y="8"/>
                    <a:pt x="299" y="8"/>
                  </a:cubicBezTo>
                  <a:cubicBezTo>
                    <a:pt x="314" y="8"/>
                    <a:pt x="314" y="8"/>
                    <a:pt x="314" y="8"/>
                  </a:cubicBezTo>
                  <a:cubicBezTo>
                    <a:pt x="314" y="0"/>
                    <a:pt x="314" y="0"/>
                    <a:pt x="314" y="0"/>
                  </a:cubicBezTo>
                  <a:moveTo>
                    <a:pt x="337" y="0"/>
                  </a:moveTo>
                  <a:cubicBezTo>
                    <a:pt x="322" y="0"/>
                    <a:pt x="322" y="0"/>
                    <a:pt x="322" y="0"/>
                  </a:cubicBezTo>
                  <a:cubicBezTo>
                    <a:pt x="322" y="8"/>
                    <a:pt x="322" y="8"/>
                    <a:pt x="322" y="8"/>
                  </a:cubicBezTo>
                  <a:cubicBezTo>
                    <a:pt x="337" y="8"/>
                    <a:pt x="337" y="8"/>
                    <a:pt x="337" y="8"/>
                  </a:cubicBezTo>
                  <a:cubicBezTo>
                    <a:pt x="337" y="0"/>
                    <a:pt x="337" y="0"/>
                    <a:pt x="337" y="0"/>
                  </a:cubicBezTo>
                  <a:moveTo>
                    <a:pt x="360" y="0"/>
                  </a:moveTo>
                  <a:cubicBezTo>
                    <a:pt x="345" y="0"/>
                    <a:pt x="345" y="0"/>
                    <a:pt x="345" y="0"/>
                  </a:cubicBezTo>
                  <a:cubicBezTo>
                    <a:pt x="345" y="8"/>
                    <a:pt x="345" y="8"/>
                    <a:pt x="345" y="8"/>
                  </a:cubicBezTo>
                  <a:cubicBezTo>
                    <a:pt x="360" y="8"/>
                    <a:pt x="360" y="8"/>
                    <a:pt x="360" y="8"/>
                  </a:cubicBezTo>
                  <a:cubicBezTo>
                    <a:pt x="360" y="0"/>
                    <a:pt x="360" y="0"/>
                    <a:pt x="360" y="0"/>
                  </a:cubicBezTo>
                  <a:moveTo>
                    <a:pt x="383" y="0"/>
                  </a:moveTo>
                  <a:cubicBezTo>
                    <a:pt x="368" y="0"/>
                    <a:pt x="368" y="0"/>
                    <a:pt x="368" y="0"/>
                  </a:cubicBezTo>
                  <a:cubicBezTo>
                    <a:pt x="368" y="8"/>
                    <a:pt x="368" y="8"/>
                    <a:pt x="368" y="8"/>
                  </a:cubicBezTo>
                  <a:cubicBezTo>
                    <a:pt x="383" y="8"/>
                    <a:pt x="383" y="8"/>
                    <a:pt x="383" y="8"/>
                  </a:cubicBezTo>
                  <a:cubicBezTo>
                    <a:pt x="383" y="0"/>
                    <a:pt x="383" y="0"/>
                    <a:pt x="383" y="0"/>
                  </a:cubicBezTo>
                  <a:moveTo>
                    <a:pt x="406" y="0"/>
                  </a:moveTo>
                  <a:cubicBezTo>
                    <a:pt x="390" y="0"/>
                    <a:pt x="390" y="0"/>
                    <a:pt x="390" y="0"/>
                  </a:cubicBezTo>
                  <a:cubicBezTo>
                    <a:pt x="390" y="8"/>
                    <a:pt x="390" y="8"/>
                    <a:pt x="390" y="8"/>
                  </a:cubicBezTo>
                  <a:cubicBezTo>
                    <a:pt x="406" y="8"/>
                    <a:pt x="406" y="8"/>
                    <a:pt x="406" y="8"/>
                  </a:cubicBezTo>
                  <a:cubicBezTo>
                    <a:pt x="406" y="0"/>
                    <a:pt x="406" y="0"/>
                    <a:pt x="406" y="0"/>
                  </a:cubicBezTo>
                  <a:moveTo>
                    <a:pt x="428" y="0"/>
                  </a:moveTo>
                  <a:cubicBezTo>
                    <a:pt x="413" y="0"/>
                    <a:pt x="413" y="0"/>
                    <a:pt x="413" y="0"/>
                  </a:cubicBezTo>
                  <a:cubicBezTo>
                    <a:pt x="413" y="8"/>
                    <a:pt x="413" y="8"/>
                    <a:pt x="413" y="8"/>
                  </a:cubicBezTo>
                  <a:cubicBezTo>
                    <a:pt x="428" y="8"/>
                    <a:pt x="428" y="8"/>
                    <a:pt x="428" y="8"/>
                  </a:cubicBezTo>
                  <a:cubicBezTo>
                    <a:pt x="428" y="0"/>
                    <a:pt x="428" y="0"/>
                    <a:pt x="428" y="0"/>
                  </a:cubicBezTo>
                  <a:moveTo>
                    <a:pt x="451" y="0"/>
                  </a:moveTo>
                  <a:cubicBezTo>
                    <a:pt x="436" y="0"/>
                    <a:pt x="436" y="0"/>
                    <a:pt x="436" y="0"/>
                  </a:cubicBezTo>
                  <a:cubicBezTo>
                    <a:pt x="436" y="8"/>
                    <a:pt x="436" y="8"/>
                    <a:pt x="436" y="8"/>
                  </a:cubicBezTo>
                  <a:cubicBezTo>
                    <a:pt x="451" y="8"/>
                    <a:pt x="451" y="8"/>
                    <a:pt x="451" y="8"/>
                  </a:cubicBezTo>
                  <a:cubicBezTo>
                    <a:pt x="451" y="0"/>
                    <a:pt x="451" y="0"/>
                    <a:pt x="451" y="0"/>
                  </a:cubicBezTo>
                  <a:moveTo>
                    <a:pt x="474" y="0"/>
                  </a:moveTo>
                  <a:cubicBezTo>
                    <a:pt x="459" y="0"/>
                    <a:pt x="459" y="0"/>
                    <a:pt x="459" y="0"/>
                  </a:cubicBezTo>
                  <a:cubicBezTo>
                    <a:pt x="459" y="8"/>
                    <a:pt x="459" y="8"/>
                    <a:pt x="459" y="8"/>
                  </a:cubicBezTo>
                  <a:cubicBezTo>
                    <a:pt x="474" y="8"/>
                    <a:pt x="474" y="8"/>
                    <a:pt x="474" y="8"/>
                  </a:cubicBezTo>
                  <a:cubicBezTo>
                    <a:pt x="474" y="0"/>
                    <a:pt x="474" y="0"/>
                    <a:pt x="474" y="0"/>
                  </a:cubicBezTo>
                  <a:moveTo>
                    <a:pt x="497" y="0"/>
                  </a:moveTo>
                  <a:cubicBezTo>
                    <a:pt x="482" y="0"/>
                    <a:pt x="482" y="0"/>
                    <a:pt x="482" y="0"/>
                  </a:cubicBezTo>
                  <a:cubicBezTo>
                    <a:pt x="482" y="8"/>
                    <a:pt x="482" y="8"/>
                    <a:pt x="482" y="8"/>
                  </a:cubicBezTo>
                  <a:cubicBezTo>
                    <a:pt x="497" y="8"/>
                    <a:pt x="497" y="8"/>
                    <a:pt x="497" y="8"/>
                  </a:cubicBezTo>
                  <a:cubicBezTo>
                    <a:pt x="497" y="0"/>
                    <a:pt x="497" y="0"/>
                    <a:pt x="497" y="0"/>
                  </a:cubicBezTo>
                  <a:moveTo>
                    <a:pt x="520" y="0"/>
                  </a:moveTo>
                  <a:cubicBezTo>
                    <a:pt x="504" y="0"/>
                    <a:pt x="504" y="0"/>
                    <a:pt x="504" y="0"/>
                  </a:cubicBezTo>
                  <a:cubicBezTo>
                    <a:pt x="504" y="8"/>
                    <a:pt x="504" y="8"/>
                    <a:pt x="504" y="8"/>
                  </a:cubicBezTo>
                  <a:cubicBezTo>
                    <a:pt x="520" y="8"/>
                    <a:pt x="520" y="8"/>
                    <a:pt x="520" y="8"/>
                  </a:cubicBezTo>
                  <a:cubicBezTo>
                    <a:pt x="520" y="0"/>
                    <a:pt x="520" y="0"/>
                    <a:pt x="520" y="0"/>
                  </a:cubicBezTo>
                  <a:moveTo>
                    <a:pt x="543" y="0"/>
                  </a:moveTo>
                  <a:cubicBezTo>
                    <a:pt x="527" y="0"/>
                    <a:pt x="527" y="0"/>
                    <a:pt x="527" y="0"/>
                  </a:cubicBezTo>
                  <a:cubicBezTo>
                    <a:pt x="527" y="8"/>
                    <a:pt x="527" y="8"/>
                    <a:pt x="527" y="8"/>
                  </a:cubicBezTo>
                  <a:cubicBezTo>
                    <a:pt x="543" y="8"/>
                    <a:pt x="543" y="8"/>
                    <a:pt x="543" y="8"/>
                  </a:cubicBezTo>
                  <a:cubicBezTo>
                    <a:pt x="543" y="0"/>
                    <a:pt x="543" y="0"/>
                    <a:pt x="543" y="0"/>
                  </a:cubicBezTo>
                  <a:moveTo>
                    <a:pt x="565" y="0"/>
                  </a:moveTo>
                  <a:cubicBezTo>
                    <a:pt x="550" y="0"/>
                    <a:pt x="550" y="0"/>
                    <a:pt x="550" y="0"/>
                  </a:cubicBezTo>
                  <a:cubicBezTo>
                    <a:pt x="550" y="8"/>
                    <a:pt x="550" y="8"/>
                    <a:pt x="550" y="8"/>
                  </a:cubicBezTo>
                  <a:cubicBezTo>
                    <a:pt x="565" y="8"/>
                    <a:pt x="565" y="8"/>
                    <a:pt x="565" y="8"/>
                  </a:cubicBezTo>
                  <a:cubicBezTo>
                    <a:pt x="565" y="0"/>
                    <a:pt x="565" y="0"/>
                    <a:pt x="565" y="0"/>
                  </a:cubicBezTo>
                  <a:moveTo>
                    <a:pt x="588" y="0"/>
                  </a:moveTo>
                  <a:cubicBezTo>
                    <a:pt x="585" y="0"/>
                    <a:pt x="583" y="0"/>
                    <a:pt x="580" y="0"/>
                  </a:cubicBezTo>
                  <a:cubicBezTo>
                    <a:pt x="573" y="0"/>
                    <a:pt x="573" y="0"/>
                    <a:pt x="573" y="0"/>
                  </a:cubicBezTo>
                  <a:cubicBezTo>
                    <a:pt x="573" y="8"/>
                    <a:pt x="573" y="8"/>
                    <a:pt x="573" y="8"/>
                  </a:cubicBezTo>
                  <a:cubicBezTo>
                    <a:pt x="580" y="8"/>
                    <a:pt x="580" y="8"/>
                    <a:pt x="580" y="8"/>
                  </a:cubicBezTo>
                  <a:cubicBezTo>
                    <a:pt x="582" y="8"/>
                    <a:pt x="585" y="8"/>
                    <a:pt x="588" y="8"/>
                  </a:cubicBezTo>
                  <a:cubicBezTo>
                    <a:pt x="588" y="0"/>
                    <a:pt x="588" y="0"/>
                    <a:pt x="588" y="0"/>
                  </a:cubicBezTo>
                  <a:cubicBezTo>
                    <a:pt x="588" y="0"/>
                    <a:pt x="588" y="0"/>
                    <a:pt x="588" y="0"/>
                  </a:cubicBezTo>
                  <a:moveTo>
                    <a:pt x="611" y="2"/>
                  </a:moveTo>
                  <a:cubicBezTo>
                    <a:pt x="606" y="2"/>
                    <a:pt x="601" y="1"/>
                    <a:pt x="596" y="1"/>
                  </a:cubicBezTo>
                  <a:cubicBezTo>
                    <a:pt x="595" y="8"/>
                    <a:pt x="595" y="8"/>
                    <a:pt x="595" y="8"/>
                  </a:cubicBezTo>
                  <a:cubicBezTo>
                    <a:pt x="600" y="9"/>
                    <a:pt x="605" y="9"/>
                    <a:pt x="610" y="10"/>
                  </a:cubicBezTo>
                  <a:cubicBezTo>
                    <a:pt x="611" y="2"/>
                    <a:pt x="611" y="2"/>
                    <a:pt x="611" y="2"/>
                  </a:cubicBezTo>
                  <a:moveTo>
                    <a:pt x="634" y="7"/>
                  </a:moveTo>
                  <a:cubicBezTo>
                    <a:pt x="629" y="6"/>
                    <a:pt x="624" y="5"/>
                    <a:pt x="619" y="4"/>
                  </a:cubicBezTo>
                  <a:cubicBezTo>
                    <a:pt x="618" y="11"/>
                    <a:pt x="618" y="11"/>
                    <a:pt x="618" y="11"/>
                  </a:cubicBezTo>
                  <a:cubicBezTo>
                    <a:pt x="623" y="12"/>
                    <a:pt x="627" y="13"/>
                    <a:pt x="632" y="15"/>
                  </a:cubicBezTo>
                  <a:cubicBezTo>
                    <a:pt x="634" y="7"/>
                    <a:pt x="634" y="7"/>
                    <a:pt x="634" y="7"/>
                  </a:cubicBezTo>
                  <a:moveTo>
                    <a:pt x="656" y="14"/>
                  </a:moveTo>
                  <a:cubicBezTo>
                    <a:pt x="651" y="12"/>
                    <a:pt x="647" y="11"/>
                    <a:pt x="642" y="9"/>
                  </a:cubicBezTo>
                  <a:cubicBezTo>
                    <a:pt x="639" y="17"/>
                    <a:pt x="639" y="17"/>
                    <a:pt x="639" y="17"/>
                  </a:cubicBezTo>
                  <a:cubicBezTo>
                    <a:pt x="644" y="18"/>
                    <a:pt x="649" y="20"/>
                    <a:pt x="653" y="22"/>
                  </a:cubicBezTo>
                  <a:cubicBezTo>
                    <a:pt x="656" y="14"/>
                    <a:pt x="656" y="14"/>
                    <a:pt x="656" y="14"/>
                  </a:cubicBezTo>
                  <a:moveTo>
                    <a:pt x="677" y="24"/>
                  </a:moveTo>
                  <a:cubicBezTo>
                    <a:pt x="673" y="21"/>
                    <a:pt x="668" y="19"/>
                    <a:pt x="663" y="17"/>
                  </a:cubicBezTo>
                  <a:cubicBezTo>
                    <a:pt x="660" y="24"/>
                    <a:pt x="660" y="24"/>
                    <a:pt x="660" y="24"/>
                  </a:cubicBezTo>
                  <a:cubicBezTo>
                    <a:pt x="665" y="26"/>
                    <a:pt x="669" y="28"/>
                    <a:pt x="674" y="31"/>
                  </a:cubicBezTo>
                  <a:cubicBezTo>
                    <a:pt x="677" y="24"/>
                    <a:pt x="677" y="24"/>
                    <a:pt x="677" y="24"/>
                  </a:cubicBezTo>
                  <a:moveTo>
                    <a:pt x="697" y="36"/>
                  </a:moveTo>
                  <a:cubicBezTo>
                    <a:pt x="693" y="33"/>
                    <a:pt x="689" y="30"/>
                    <a:pt x="684" y="27"/>
                  </a:cubicBezTo>
                  <a:cubicBezTo>
                    <a:pt x="680" y="34"/>
                    <a:pt x="680" y="34"/>
                    <a:pt x="680" y="34"/>
                  </a:cubicBezTo>
                  <a:cubicBezTo>
                    <a:pt x="685" y="37"/>
                    <a:pt x="689" y="39"/>
                    <a:pt x="693" y="42"/>
                  </a:cubicBezTo>
                  <a:cubicBezTo>
                    <a:pt x="697" y="36"/>
                    <a:pt x="697" y="36"/>
                    <a:pt x="697" y="36"/>
                  </a:cubicBezTo>
                  <a:moveTo>
                    <a:pt x="716" y="49"/>
                  </a:moveTo>
                  <a:cubicBezTo>
                    <a:pt x="712" y="46"/>
                    <a:pt x="708" y="43"/>
                    <a:pt x="704" y="40"/>
                  </a:cubicBezTo>
                  <a:cubicBezTo>
                    <a:pt x="699" y="46"/>
                    <a:pt x="699" y="46"/>
                    <a:pt x="699" y="46"/>
                  </a:cubicBezTo>
                  <a:cubicBezTo>
                    <a:pt x="703" y="49"/>
                    <a:pt x="707" y="52"/>
                    <a:pt x="711" y="55"/>
                  </a:cubicBezTo>
                  <a:cubicBezTo>
                    <a:pt x="716" y="49"/>
                    <a:pt x="716" y="49"/>
                    <a:pt x="716" y="49"/>
                  </a:cubicBezTo>
                  <a:moveTo>
                    <a:pt x="733" y="65"/>
                  </a:moveTo>
                  <a:cubicBezTo>
                    <a:pt x="729" y="62"/>
                    <a:pt x="726" y="58"/>
                    <a:pt x="722" y="54"/>
                  </a:cubicBezTo>
                  <a:cubicBezTo>
                    <a:pt x="717" y="60"/>
                    <a:pt x="717" y="60"/>
                    <a:pt x="717" y="60"/>
                  </a:cubicBezTo>
                  <a:cubicBezTo>
                    <a:pt x="720" y="64"/>
                    <a:pt x="724" y="67"/>
                    <a:pt x="728" y="71"/>
                  </a:cubicBezTo>
                  <a:cubicBezTo>
                    <a:pt x="733" y="65"/>
                    <a:pt x="733" y="65"/>
                    <a:pt x="733" y="65"/>
                  </a:cubicBezTo>
                  <a:moveTo>
                    <a:pt x="748" y="83"/>
                  </a:moveTo>
                  <a:cubicBezTo>
                    <a:pt x="745" y="79"/>
                    <a:pt x="742" y="75"/>
                    <a:pt x="738" y="71"/>
                  </a:cubicBezTo>
                  <a:cubicBezTo>
                    <a:pt x="733" y="76"/>
                    <a:pt x="733" y="76"/>
                    <a:pt x="733" y="76"/>
                  </a:cubicBezTo>
                  <a:cubicBezTo>
                    <a:pt x="736" y="80"/>
                    <a:pt x="739" y="84"/>
                    <a:pt x="742" y="88"/>
                  </a:cubicBezTo>
                  <a:cubicBezTo>
                    <a:pt x="748" y="83"/>
                    <a:pt x="748" y="83"/>
                    <a:pt x="748" y="83"/>
                  </a:cubicBezTo>
                  <a:moveTo>
                    <a:pt x="762" y="102"/>
                  </a:moveTo>
                  <a:cubicBezTo>
                    <a:pt x="759" y="97"/>
                    <a:pt x="756" y="93"/>
                    <a:pt x="753" y="89"/>
                  </a:cubicBezTo>
                  <a:cubicBezTo>
                    <a:pt x="747" y="93"/>
                    <a:pt x="747" y="93"/>
                    <a:pt x="747" y="93"/>
                  </a:cubicBezTo>
                  <a:cubicBezTo>
                    <a:pt x="750" y="98"/>
                    <a:pt x="752" y="102"/>
                    <a:pt x="755" y="106"/>
                  </a:cubicBezTo>
                  <a:cubicBezTo>
                    <a:pt x="762" y="102"/>
                    <a:pt x="762" y="102"/>
                    <a:pt x="762" y="102"/>
                  </a:cubicBezTo>
                  <a:moveTo>
                    <a:pt x="773" y="122"/>
                  </a:moveTo>
                  <a:cubicBezTo>
                    <a:pt x="771" y="118"/>
                    <a:pt x="768" y="113"/>
                    <a:pt x="766" y="108"/>
                  </a:cubicBezTo>
                  <a:cubicBezTo>
                    <a:pt x="759" y="112"/>
                    <a:pt x="759" y="112"/>
                    <a:pt x="759" y="112"/>
                  </a:cubicBezTo>
                  <a:cubicBezTo>
                    <a:pt x="761" y="117"/>
                    <a:pt x="764" y="121"/>
                    <a:pt x="766" y="126"/>
                  </a:cubicBezTo>
                  <a:cubicBezTo>
                    <a:pt x="773" y="122"/>
                    <a:pt x="773" y="122"/>
                    <a:pt x="773" y="122"/>
                  </a:cubicBezTo>
                  <a:moveTo>
                    <a:pt x="782" y="144"/>
                  </a:moveTo>
                  <a:cubicBezTo>
                    <a:pt x="780" y="139"/>
                    <a:pt x="778" y="134"/>
                    <a:pt x="776" y="129"/>
                  </a:cubicBezTo>
                  <a:cubicBezTo>
                    <a:pt x="769" y="132"/>
                    <a:pt x="769" y="132"/>
                    <a:pt x="769" y="132"/>
                  </a:cubicBezTo>
                  <a:cubicBezTo>
                    <a:pt x="771" y="137"/>
                    <a:pt x="773" y="142"/>
                    <a:pt x="774" y="146"/>
                  </a:cubicBezTo>
                  <a:cubicBezTo>
                    <a:pt x="782" y="144"/>
                    <a:pt x="782" y="144"/>
                    <a:pt x="782" y="144"/>
                  </a:cubicBezTo>
                  <a:moveTo>
                    <a:pt x="788" y="166"/>
                  </a:moveTo>
                  <a:cubicBezTo>
                    <a:pt x="787" y="161"/>
                    <a:pt x="786" y="156"/>
                    <a:pt x="784" y="151"/>
                  </a:cubicBezTo>
                  <a:cubicBezTo>
                    <a:pt x="777" y="153"/>
                    <a:pt x="777" y="153"/>
                    <a:pt x="777" y="153"/>
                  </a:cubicBezTo>
                  <a:cubicBezTo>
                    <a:pt x="778" y="158"/>
                    <a:pt x="779" y="163"/>
                    <a:pt x="781" y="168"/>
                  </a:cubicBezTo>
                  <a:cubicBezTo>
                    <a:pt x="788" y="166"/>
                    <a:pt x="788" y="166"/>
                    <a:pt x="788" y="166"/>
                  </a:cubicBezTo>
                  <a:moveTo>
                    <a:pt x="792" y="189"/>
                  </a:moveTo>
                  <a:cubicBezTo>
                    <a:pt x="791" y="184"/>
                    <a:pt x="791" y="179"/>
                    <a:pt x="790" y="174"/>
                  </a:cubicBezTo>
                  <a:cubicBezTo>
                    <a:pt x="782" y="175"/>
                    <a:pt x="782" y="175"/>
                    <a:pt x="782" y="175"/>
                  </a:cubicBezTo>
                  <a:cubicBezTo>
                    <a:pt x="783" y="180"/>
                    <a:pt x="784" y="185"/>
                    <a:pt x="784" y="190"/>
                  </a:cubicBezTo>
                  <a:cubicBezTo>
                    <a:pt x="792" y="189"/>
                    <a:pt x="792" y="189"/>
                    <a:pt x="792" y="189"/>
                  </a:cubicBezTo>
                  <a:moveTo>
                    <a:pt x="794" y="212"/>
                  </a:moveTo>
                  <a:cubicBezTo>
                    <a:pt x="793" y="207"/>
                    <a:pt x="793" y="202"/>
                    <a:pt x="793" y="197"/>
                  </a:cubicBezTo>
                  <a:cubicBezTo>
                    <a:pt x="785" y="197"/>
                    <a:pt x="785" y="197"/>
                    <a:pt x="785" y="197"/>
                  </a:cubicBezTo>
                  <a:cubicBezTo>
                    <a:pt x="786" y="202"/>
                    <a:pt x="786" y="207"/>
                    <a:pt x="786" y="212"/>
                  </a:cubicBezTo>
                  <a:cubicBezTo>
                    <a:pt x="794" y="212"/>
                    <a:pt x="794" y="212"/>
                    <a:pt x="794" y="212"/>
                  </a:cubicBezTo>
                  <a:cubicBezTo>
                    <a:pt x="794" y="212"/>
                    <a:pt x="794" y="212"/>
                    <a:pt x="794" y="212"/>
                  </a:cubicBezTo>
                  <a:moveTo>
                    <a:pt x="793" y="235"/>
                  </a:moveTo>
                  <a:cubicBezTo>
                    <a:pt x="793" y="232"/>
                    <a:pt x="794" y="229"/>
                    <a:pt x="794" y="226"/>
                  </a:cubicBezTo>
                  <a:cubicBezTo>
                    <a:pt x="794" y="220"/>
                    <a:pt x="794" y="220"/>
                    <a:pt x="794" y="220"/>
                  </a:cubicBezTo>
                  <a:cubicBezTo>
                    <a:pt x="786" y="220"/>
                    <a:pt x="786" y="220"/>
                    <a:pt x="786" y="220"/>
                  </a:cubicBezTo>
                  <a:cubicBezTo>
                    <a:pt x="786" y="226"/>
                    <a:pt x="786" y="226"/>
                    <a:pt x="786" y="226"/>
                  </a:cubicBezTo>
                  <a:cubicBezTo>
                    <a:pt x="786" y="229"/>
                    <a:pt x="786" y="232"/>
                    <a:pt x="786" y="235"/>
                  </a:cubicBezTo>
                  <a:cubicBezTo>
                    <a:pt x="793" y="235"/>
                    <a:pt x="793" y="235"/>
                    <a:pt x="793" y="235"/>
                  </a:cubicBezTo>
                  <a:cubicBezTo>
                    <a:pt x="793" y="235"/>
                    <a:pt x="793" y="235"/>
                    <a:pt x="793" y="235"/>
                  </a:cubicBezTo>
                  <a:moveTo>
                    <a:pt x="791" y="258"/>
                  </a:moveTo>
                  <a:cubicBezTo>
                    <a:pt x="792" y="253"/>
                    <a:pt x="792" y="248"/>
                    <a:pt x="793" y="243"/>
                  </a:cubicBezTo>
                  <a:cubicBezTo>
                    <a:pt x="785" y="242"/>
                    <a:pt x="785" y="242"/>
                    <a:pt x="785" y="242"/>
                  </a:cubicBezTo>
                  <a:cubicBezTo>
                    <a:pt x="785" y="247"/>
                    <a:pt x="784" y="252"/>
                    <a:pt x="783" y="257"/>
                  </a:cubicBezTo>
                  <a:cubicBezTo>
                    <a:pt x="791" y="258"/>
                    <a:pt x="791" y="258"/>
                    <a:pt x="791" y="258"/>
                  </a:cubicBezTo>
                  <a:moveTo>
                    <a:pt x="786" y="281"/>
                  </a:moveTo>
                  <a:cubicBezTo>
                    <a:pt x="788" y="276"/>
                    <a:pt x="789" y="271"/>
                    <a:pt x="790" y="266"/>
                  </a:cubicBezTo>
                  <a:cubicBezTo>
                    <a:pt x="782" y="264"/>
                    <a:pt x="782" y="264"/>
                    <a:pt x="782" y="264"/>
                  </a:cubicBezTo>
                  <a:cubicBezTo>
                    <a:pt x="781" y="269"/>
                    <a:pt x="780" y="274"/>
                    <a:pt x="779" y="279"/>
                  </a:cubicBezTo>
                  <a:cubicBezTo>
                    <a:pt x="786" y="281"/>
                    <a:pt x="786" y="281"/>
                    <a:pt x="786" y="281"/>
                  </a:cubicBezTo>
                  <a:moveTo>
                    <a:pt x="779" y="303"/>
                  </a:moveTo>
                  <a:cubicBezTo>
                    <a:pt x="781" y="298"/>
                    <a:pt x="783" y="293"/>
                    <a:pt x="784" y="288"/>
                  </a:cubicBezTo>
                  <a:cubicBezTo>
                    <a:pt x="777" y="286"/>
                    <a:pt x="777" y="286"/>
                    <a:pt x="777" y="286"/>
                  </a:cubicBezTo>
                  <a:cubicBezTo>
                    <a:pt x="775" y="291"/>
                    <a:pt x="774" y="296"/>
                    <a:pt x="772" y="300"/>
                  </a:cubicBezTo>
                  <a:cubicBezTo>
                    <a:pt x="779" y="303"/>
                    <a:pt x="779" y="303"/>
                    <a:pt x="779" y="303"/>
                  </a:cubicBezTo>
                  <a:cubicBezTo>
                    <a:pt x="779" y="303"/>
                    <a:pt x="779" y="303"/>
                    <a:pt x="779" y="303"/>
                  </a:cubicBezTo>
                  <a:moveTo>
                    <a:pt x="769" y="324"/>
                  </a:moveTo>
                  <a:cubicBezTo>
                    <a:pt x="772" y="320"/>
                    <a:pt x="774" y="315"/>
                    <a:pt x="776" y="310"/>
                  </a:cubicBezTo>
                  <a:cubicBezTo>
                    <a:pt x="769" y="307"/>
                    <a:pt x="769" y="307"/>
                    <a:pt x="769" y="307"/>
                  </a:cubicBezTo>
                  <a:cubicBezTo>
                    <a:pt x="767" y="312"/>
                    <a:pt x="765" y="316"/>
                    <a:pt x="763" y="321"/>
                  </a:cubicBezTo>
                  <a:cubicBezTo>
                    <a:pt x="769" y="324"/>
                    <a:pt x="769" y="324"/>
                    <a:pt x="769" y="324"/>
                  </a:cubicBezTo>
                  <a:moveTo>
                    <a:pt x="758" y="344"/>
                  </a:moveTo>
                  <a:cubicBezTo>
                    <a:pt x="761" y="340"/>
                    <a:pt x="763" y="335"/>
                    <a:pt x="766" y="331"/>
                  </a:cubicBezTo>
                  <a:cubicBezTo>
                    <a:pt x="759" y="327"/>
                    <a:pt x="759" y="327"/>
                    <a:pt x="759" y="327"/>
                  </a:cubicBezTo>
                  <a:cubicBezTo>
                    <a:pt x="757" y="331"/>
                    <a:pt x="754" y="336"/>
                    <a:pt x="751" y="340"/>
                  </a:cubicBezTo>
                  <a:cubicBezTo>
                    <a:pt x="758" y="344"/>
                    <a:pt x="758" y="344"/>
                    <a:pt x="758" y="344"/>
                  </a:cubicBezTo>
                  <a:moveTo>
                    <a:pt x="744" y="363"/>
                  </a:moveTo>
                  <a:cubicBezTo>
                    <a:pt x="747" y="359"/>
                    <a:pt x="750" y="355"/>
                    <a:pt x="753" y="350"/>
                  </a:cubicBezTo>
                  <a:cubicBezTo>
                    <a:pt x="747" y="346"/>
                    <a:pt x="747" y="346"/>
                    <a:pt x="747" y="346"/>
                  </a:cubicBezTo>
                  <a:cubicBezTo>
                    <a:pt x="744" y="350"/>
                    <a:pt x="741" y="354"/>
                    <a:pt x="738" y="358"/>
                  </a:cubicBezTo>
                  <a:cubicBezTo>
                    <a:pt x="744" y="363"/>
                    <a:pt x="744" y="363"/>
                    <a:pt x="744" y="363"/>
                  </a:cubicBezTo>
                  <a:moveTo>
                    <a:pt x="728" y="380"/>
                  </a:moveTo>
                  <a:cubicBezTo>
                    <a:pt x="732" y="376"/>
                    <a:pt x="735" y="372"/>
                    <a:pt x="739" y="369"/>
                  </a:cubicBezTo>
                  <a:cubicBezTo>
                    <a:pt x="733" y="363"/>
                    <a:pt x="733" y="363"/>
                    <a:pt x="733" y="363"/>
                  </a:cubicBezTo>
                  <a:cubicBezTo>
                    <a:pt x="730" y="367"/>
                    <a:pt x="726" y="371"/>
                    <a:pt x="723" y="374"/>
                  </a:cubicBezTo>
                  <a:cubicBezTo>
                    <a:pt x="728" y="380"/>
                    <a:pt x="728" y="380"/>
                    <a:pt x="728" y="380"/>
                  </a:cubicBezTo>
                  <a:moveTo>
                    <a:pt x="710" y="395"/>
                  </a:moveTo>
                  <a:cubicBezTo>
                    <a:pt x="714" y="392"/>
                    <a:pt x="718" y="388"/>
                    <a:pt x="722" y="385"/>
                  </a:cubicBezTo>
                  <a:cubicBezTo>
                    <a:pt x="717" y="379"/>
                    <a:pt x="717" y="379"/>
                    <a:pt x="717" y="379"/>
                  </a:cubicBezTo>
                  <a:cubicBezTo>
                    <a:pt x="713" y="383"/>
                    <a:pt x="710" y="386"/>
                    <a:pt x="706" y="389"/>
                  </a:cubicBezTo>
                  <a:cubicBezTo>
                    <a:pt x="710" y="395"/>
                    <a:pt x="710" y="395"/>
                    <a:pt x="710" y="395"/>
                  </a:cubicBezTo>
                  <a:moveTo>
                    <a:pt x="691" y="408"/>
                  </a:moveTo>
                  <a:cubicBezTo>
                    <a:pt x="696" y="405"/>
                    <a:pt x="700" y="403"/>
                    <a:pt x="704" y="400"/>
                  </a:cubicBezTo>
                  <a:cubicBezTo>
                    <a:pt x="700" y="393"/>
                    <a:pt x="700" y="393"/>
                    <a:pt x="700" y="393"/>
                  </a:cubicBezTo>
                  <a:cubicBezTo>
                    <a:pt x="696" y="396"/>
                    <a:pt x="691" y="399"/>
                    <a:pt x="687" y="402"/>
                  </a:cubicBezTo>
                  <a:cubicBezTo>
                    <a:pt x="691" y="408"/>
                    <a:pt x="691" y="408"/>
                    <a:pt x="691" y="408"/>
                  </a:cubicBezTo>
                  <a:moveTo>
                    <a:pt x="671" y="419"/>
                  </a:moveTo>
                  <a:cubicBezTo>
                    <a:pt x="675" y="417"/>
                    <a:pt x="680" y="415"/>
                    <a:pt x="685" y="412"/>
                  </a:cubicBezTo>
                  <a:cubicBezTo>
                    <a:pt x="681" y="405"/>
                    <a:pt x="681" y="405"/>
                    <a:pt x="681" y="405"/>
                  </a:cubicBezTo>
                  <a:cubicBezTo>
                    <a:pt x="676" y="408"/>
                    <a:pt x="672" y="410"/>
                    <a:pt x="667" y="412"/>
                  </a:cubicBezTo>
                  <a:cubicBezTo>
                    <a:pt x="671" y="419"/>
                    <a:pt x="671" y="419"/>
                    <a:pt x="671" y="419"/>
                  </a:cubicBezTo>
                  <a:cubicBezTo>
                    <a:pt x="671" y="419"/>
                    <a:pt x="671" y="419"/>
                    <a:pt x="671" y="419"/>
                  </a:cubicBezTo>
                  <a:moveTo>
                    <a:pt x="649" y="428"/>
                  </a:moveTo>
                  <a:cubicBezTo>
                    <a:pt x="654" y="426"/>
                    <a:pt x="659" y="424"/>
                    <a:pt x="664" y="422"/>
                  </a:cubicBezTo>
                  <a:cubicBezTo>
                    <a:pt x="661" y="415"/>
                    <a:pt x="661" y="415"/>
                    <a:pt x="661" y="415"/>
                  </a:cubicBezTo>
                  <a:cubicBezTo>
                    <a:pt x="656" y="417"/>
                    <a:pt x="651" y="419"/>
                    <a:pt x="647" y="421"/>
                  </a:cubicBezTo>
                  <a:cubicBezTo>
                    <a:pt x="649" y="428"/>
                    <a:pt x="649" y="428"/>
                    <a:pt x="649" y="428"/>
                  </a:cubicBezTo>
                  <a:moveTo>
                    <a:pt x="627" y="434"/>
                  </a:moveTo>
                  <a:cubicBezTo>
                    <a:pt x="632" y="433"/>
                    <a:pt x="637" y="432"/>
                    <a:pt x="642" y="430"/>
                  </a:cubicBezTo>
                  <a:cubicBezTo>
                    <a:pt x="640" y="423"/>
                    <a:pt x="640" y="423"/>
                    <a:pt x="640" y="423"/>
                  </a:cubicBezTo>
                  <a:cubicBezTo>
                    <a:pt x="635" y="425"/>
                    <a:pt x="630" y="426"/>
                    <a:pt x="625" y="427"/>
                  </a:cubicBezTo>
                  <a:cubicBezTo>
                    <a:pt x="627" y="434"/>
                    <a:pt x="627" y="434"/>
                    <a:pt x="627" y="434"/>
                  </a:cubicBezTo>
                  <a:moveTo>
                    <a:pt x="604" y="438"/>
                  </a:moveTo>
                  <a:cubicBezTo>
                    <a:pt x="609" y="438"/>
                    <a:pt x="614" y="437"/>
                    <a:pt x="619" y="436"/>
                  </a:cubicBezTo>
                  <a:cubicBezTo>
                    <a:pt x="618" y="428"/>
                    <a:pt x="618" y="428"/>
                    <a:pt x="618" y="428"/>
                  </a:cubicBezTo>
                  <a:cubicBezTo>
                    <a:pt x="613" y="429"/>
                    <a:pt x="608" y="430"/>
                    <a:pt x="603" y="431"/>
                  </a:cubicBezTo>
                  <a:cubicBezTo>
                    <a:pt x="604" y="438"/>
                    <a:pt x="604" y="438"/>
                    <a:pt x="604" y="438"/>
                  </a:cubicBezTo>
                  <a:cubicBezTo>
                    <a:pt x="604" y="438"/>
                    <a:pt x="604" y="438"/>
                    <a:pt x="604" y="438"/>
                  </a:cubicBezTo>
                  <a:moveTo>
                    <a:pt x="581" y="440"/>
                  </a:moveTo>
                  <a:cubicBezTo>
                    <a:pt x="586" y="440"/>
                    <a:pt x="591" y="440"/>
                    <a:pt x="596" y="439"/>
                  </a:cubicBezTo>
                  <a:cubicBezTo>
                    <a:pt x="596" y="431"/>
                    <a:pt x="596" y="431"/>
                    <a:pt x="596" y="431"/>
                  </a:cubicBezTo>
                  <a:cubicBezTo>
                    <a:pt x="591" y="432"/>
                    <a:pt x="586" y="432"/>
                    <a:pt x="581" y="432"/>
                  </a:cubicBezTo>
                  <a:cubicBezTo>
                    <a:pt x="581" y="440"/>
                    <a:pt x="581" y="440"/>
                    <a:pt x="581" y="440"/>
                  </a:cubicBezTo>
                  <a:cubicBezTo>
                    <a:pt x="581" y="440"/>
                    <a:pt x="581" y="440"/>
                    <a:pt x="581" y="440"/>
                  </a:cubicBezTo>
                  <a:moveTo>
                    <a:pt x="558" y="440"/>
                  </a:moveTo>
                  <a:cubicBezTo>
                    <a:pt x="573" y="440"/>
                    <a:pt x="573" y="440"/>
                    <a:pt x="573" y="440"/>
                  </a:cubicBezTo>
                  <a:cubicBezTo>
                    <a:pt x="573" y="432"/>
                    <a:pt x="573" y="432"/>
                    <a:pt x="573" y="432"/>
                  </a:cubicBezTo>
                  <a:cubicBezTo>
                    <a:pt x="558" y="432"/>
                    <a:pt x="558" y="432"/>
                    <a:pt x="558" y="432"/>
                  </a:cubicBezTo>
                  <a:cubicBezTo>
                    <a:pt x="558" y="440"/>
                    <a:pt x="558" y="440"/>
                    <a:pt x="558" y="440"/>
                  </a:cubicBezTo>
                  <a:moveTo>
                    <a:pt x="535" y="440"/>
                  </a:moveTo>
                  <a:cubicBezTo>
                    <a:pt x="550" y="440"/>
                    <a:pt x="550" y="440"/>
                    <a:pt x="550" y="440"/>
                  </a:cubicBezTo>
                  <a:cubicBezTo>
                    <a:pt x="550" y="432"/>
                    <a:pt x="550" y="432"/>
                    <a:pt x="550" y="432"/>
                  </a:cubicBezTo>
                  <a:cubicBezTo>
                    <a:pt x="535" y="432"/>
                    <a:pt x="535" y="432"/>
                    <a:pt x="535" y="432"/>
                  </a:cubicBezTo>
                  <a:cubicBezTo>
                    <a:pt x="535" y="440"/>
                    <a:pt x="535" y="440"/>
                    <a:pt x="535" y="440"/>
                  </a:cubicBezTo>
                  <a:moveTo>
                    <a:pt x="512" y="440"/>
                  </a:moveTo>
                  <a:cubicBezTo>
                    <a:pt x="528" y="440"/>
                    <a:pt x="528" y="440"/>
                    <a:pt x="528" y="440"/>
                  </a:cubicBezTo>
                  <a:cubicBezTo>
                    <a:pt x="528" y="432"/>
                    <a:pt x="528" y="432"/>
                    <a:pt x="528" y="432"/>
                  </a:cubicBezTo>
                  <a:cubicBezTo>
                    <a:pt x="512" y="432"/>
                    <a:pt x="512" y="432"/>
                    <a:pt x="512" y="432"/>
                  </a:cubicBezTo>
                  <a:cubicBezTo>
                    <a:pt x="512" y="440"/>
                    <a:pt x="512" y="440"/>
                    <a:pt x="512" y="440"/>
                  </a:cubicBezTo>
                  <a:moveTo>
                    <a:pt x="490" y="440"/>
                  </a:moveTo>
                  <a:cubicBezTo>
                    <a:pt x="505" y="440"/>
                    <a:pt x="505" y="440"/>
                    <a:pt x="505" y="440"/>
                  </a:cubicBezTo>
                  <a:cubicBezTo>
                    <a:pt x="505" y="432"/>
                    <a:pt x="505" y="432"/>
                    <a:pt x="505" y="432"/>
                  </a:cubicBezTo>
                  <a:cubicBezTo>
                    <a:pt x="490" y="432"/>
                    <a:pt x="490" y="432"/>
                    <a:pt x="490" y="432"/>
                  </a:cubicBezTo>
                  <a:cubicBezTo>
                    <a:pt x="490" y="440"/>
                    <a:pt x="490" y="440"/>
                    <a:pt x="490" y="440"/>
                  </a:cubicBezTo>
                  <a:moveTo>
                    <a:pt x="467" y="440"/>
                  </a:moveTo>
                  <a:cubicBezTo>
                    <a:pt x="482" y="440"/>
                    <a:pt x="482" y="440"/>
                    <a:pt x="482" y="440"/>
                  </a:cubicBezTo>
                  <a:cubicBezTo>
                    <a:pt x="482" y="432"/>
                    <a:pt x="482" y="432"/>
                    <a:pt x="482" y="432"/>
                  </a:cubicBezTo>
                  <a:cubicBezTo>
                    <a:pt x="467" y="432"/>
                    <a:pt x="467" y="432"/>
                    <a:pt x="467" y="432"/>
                  </a:cubicBezTo>
                  <a:cubicBezTo>
                    <a:pt x="467" y="440"/>
                    <a:pt x="467" y="440"/>
                    <a:pt x="467" y="440"/>
                  </a:cubicBezTo>
                  <a:moveTo>
                    <a:pt x="444" y="440"/>
                  </a:moveTo>
                  <a:cubicBezTo>
                    <a:pt x="459" y="440"/>
                    <a:pt x="459" y="440"/>
                    <a:pt x="459" y="440"/>
                  </a:cubicBezTo>
                  <a:cubicBezTo>
                    <a:pt x="459" y="432"/>
                    <a:pt x="459" y="432"/>
                    <a:pt x="459" y="432"/>
                  </a:cubicBezTo>
                  <a:cubicBezTo>
                    <a:pt x="444" y="432"/>
                    <a:pt x="444" y="432"/>
                    <a:pt x="444" y="432"/>
                  </a:cubicBezTo>
                  <a:cubicBezTo>
                    <a:pt x="444" y="440"/>
                    <a:pt x="444" y="440"/>
                    <a:pt x="444" y="440"/>
                  </a:cubicBezTo>
                  <a:moveTo>
                    <a:pt x="421" y="440"/>
                  </a:moveTo>
                  <a:cubicBezTo>
                    <a:pt x="436" y="440"/>
                    <a:pt x="436" y="440"/>
                    <a:pt x="436" y="440"/>
                  </a:cubicBezTo>
                  <a:cubicBezTo>
                    <a:pt x="436" y="432"/>
                    <a:pt x="436" y="432"/>
                    <a:pt x="436" y="432"/>
                  </a:cubicBezTo>
                  <a:cubicBezTo>
                    <a:pt x="421" y="432"/>
                    <a:pt x="421" y="432"/>
                    <a:pt x="421" y="432"/>
                  </a:cubicBezTo>
                  <a:cubicBezTo>
                    <a:pt x="421" y="440"/>
                    <a:pt x="421" y="440"/>
                    <a:pt x="421" y="440"/>
                  </a:cubicBezTo>
                  <a:moveTo>
                    <a:pt x="398" y="440"/>
                  </a:moveTo>
                  <a:cubicBezTo>
                    <a:pt x="413" y="440"/>
                    <a:pt x="413" y="440"/>
                    <a:pt x="413" y="440"/>
                  </a:cubicBezTo>
                  <a:cubicBezTo>
                    <a:pt x="413" y="432"/>
                    <a:pt x="413" y="432"/>
                    <a:pt x="413" y="432"/>
                  </a:cubicBezTo>
                  <a:cubicBezTo>
                    <a:pt x="398" y="432"/>
                    <a:pt x="398" y="432"/>
                    <a:pt x="398" y="432"/>
                  </a:cubicBezTo>
                  <a:cubicBezTo>
                    <a:pt x="398" y="440"/>
                    <a:pt x="398" y="440"/>
                    <a:pt x="398" y="440"/>
                  </a:cubicBezTo>
                  <a:moveTo>
                    <a:pt x="375" y="440"/>
                  </a:moveTo>
                  <a:cubicBezTo>
                    <a:pt x="391" y="440"/>
                    <a:pt x="391" y="440"/>
                    <a:pt x="391" y="440"/>
                  </a:cubicBezTo>
                  <a:cubicBezTo>
                    <a:pt x="391" y="432"/>
                    <a:pt x="391" y="432"/>
                    <a:pt x="391" y="432"/>
                  </a:cubicBezTo>
                  <a:cubicBezTo>
                    <a:pt x="375" y="432"/>
                    <a:pt x="375" y="432"/>
                    <a:pt x="375" y="432"/>
                  </a:cubicBezTo>
                  <a:cubicBezTo>
                    <a:pt x="375" y="440"/>
                    <a:pt x="375" y="440"/>
                    <a:pt x="375" y="440"/>
                  </a:cubicBezTo>
                  <a:moveTo>
                    <a:pt x="353" y="440"/>
                  </a:moveTo>
                  <a:cubicBezTo>
                    <a:pt x="368" y="440"/>
                    <a:pt x="368" y="440"/>
                    <a:pt x="368" y="440"/>
                  </a:cubicBezTo>
                  <a:cubicBezTo>
                    <a:pt x="368" y="432"/>
                    <a:pt x="368" y="432"/>
                    <a:pt x="368" y="432"/>
                  </a:cubicBezTo>
                  <a:cubicBezTo>
                    <a:pt x="353" y="432"/>
                    <a:pt x="353" y="432"/>
                    <a:pt x="353" y="432"/>
                  </a:cubicBezTo>
                  <a:cubicBezTo>
                    <a:pt x="353" y="440"/>
                    <a:pt x="353" y="440"/>
                    <a:pt x="353" y="440"/>
                  </a:cubicBezTo>
                  <a:moveTo>
                    <a:pt x="330" y="440"/>
                  </a:moveTo>
                  <a:cubicBezTo>
                    <a:pt x="345" y="440"/>
                    <a:pt x="345" y="440"/>
                    <a:pt x="345" y="440"/>
                  </a:cubicBezTo>
                  <a:cubicBezTo>
                    <a:pt x="345" y="432"/>
                    <a:pt x="345" y="432"/>
                    <a:pt x="345" y="432"/>
                  </a:cubicBezTo>
                  <a:cubicBezTo>
                    <a:pt x="330" y="432"/>
                    <a:pt x="330" y="432"/>
                    <a:pt x="330" y="432"/>
                  </a:cubicBezTo>
                  <a:cubicBezTo>
                    <a:pt x="330" y="440"/>
                    <a:pt x="330" y="440"/>
                    <a:pt x="330" y="440"/>
                  </a:cubicBezTo>
                  <a:moveTo>
                    <a:pt x="307" y="440"/>
                  </a:moveTo>
                  <a:cubicBezTo>
                    <a:pt x="322" y="440"/>
                    <a:pt x="322" y="440"/>
                    <a:pt x="322" y="440"/>
                  </a:cubicBezTo>
                  <a:cubicBezTo>
                    <a:pt x="322" y="432"/>
                    <a:pt x="322" y="432"/>
                    <a:pt x="322" y="432"/>
                  </a:cubicBezTo>
                  <a:cubicBezTo>
                    <a:pt x="307" y="432"/>
                    <a:pt x="307" y="432"/>
                    <a:pt x="307" y="432"/>
                  </a:cubicBezTo>
                  <a:cubicBezTo>
                    <a:pt x="307" y="440"/>
                    <a:pt x="307" y="440"/>
                    <a:pt x="307" y="440"/>
                  </a:cubicBezTo>
                  <a:moveTo>
                    <a:pt x="284" y="440"/>
                  </a:moveTo>
                  <a:cubicBezTo>
                    <a:pt x="299" y="440"/>
                    <a:pt x="299" y="440"/>
                    <a:pt x="299" y="440"/>
                  </a:cubicBezTo>
                  <a:cubicBezTo>
                    <a:pt x="299" y="432"/>
                    <a:pt x="299" y="432"/>
                    <a:pt x="299" y="432"/>
                  </a:cubicBezTo>
                  <a:cubicBezTo>
                    <a:pt x="284" y="432"/>
                    <a:pt x="284" y="432"/>
                    <a:pt x="284" y="432"/>
                  </a:cubicBezTo>
                  <a:cubicBezTo>
                    <a:pt x="284" y="440"/>
                    <a:pt x="284" y="440"/>
                    <a:pt x="284" y="440"/>
                  </a:cubicBezTo>
                  <a:moveTo>
                    <a:pt x="261" y="440"/>
                  </a:moveTo>
                  <a:cubicBezTo>
                    <a:pt x="276" y="440"/>
                    <a:pt x="276" y="440"/>
                    <a:pt x="276" y="440"/>
                  </a:cubicBezTo>
                  <a:cubicBezTo>
                    <a:pt x="276" y="432"/>
                    <a:pt x="276" y="432"/>
                    <a:pt x="276" y="432"/>
                  </a:cubicBezTo>
                  <a:cubicBezTo>
                    <a:pt x="261" y="432"/>
                    <a:pt x="261" y="432"/>
                    <a:pt x="261" y="432"/>
                  </a:cubicBezTo>
                  <a:cubicBezTo>
                    <a:pt x="261" y="440"/>
                    <a:pt x="261" y="440"/>
                    <a:pt x="261" y="440"/>
                  </a:cubicBezTo>
                  <a:moveTo>
                    <a:pt x="238" y="440"/>
                  </a:moveTo>
                  <a:cubicBezTo>
                    <a:pt x="254" y="440"/>
                    <a:pt x="254" y="440"/>
                    <a:pt x="254" y="440"/>
                  </a:cubicBezTo>
                  <a:cubicBezTo>
                    <a:pt x="254" y="432"/>
                    <a:pt x="254" y="432"/>
                    <a:pt x="254" y="432"/>
                  </a:cubicBezTo>
                  <a:cubicBezTo>
                    <a:pt x="238" y="432"/>
                    <a:pt x="238" y="432"/>
                    <a:pt x="238" y="432"/>
                  </a:cubicBezTo>
                  <a:cubicBezTo>
                    <a:pt x="238" y="440"/>
                    <a:pt x="238" y="440"/>
                    <a:pt x="238" y="440"/>
                  </a:cubicBezTo>
                  <a:moveTo>
                    <a:pt x="216" y="440"/>
                  </a:moveTo>
                  <a:cubicBezTo>
                    <a:pt x="231" y="440"/>
                    <a:pt x="231" y="440"/>
                    <a:pt x="231" y="440"/>
                  </a:cubicBezTo>
                  <a:cubicBezTo>
                    <a:pt x="231" y="432"/>
                    <a:pt x="231" y="432"/>
                    <a:pt x="231" y="432"/>
                  </a:cubicBezTo>
                  <a:cubicBezTo>
                    <a:pt x="216" y="432"/>
                    <a:pt x="216" y="432"/>
                    <a:pt x="216" y="432"/>
                  </a:cubicBezTo>
                  <a:cubicBezTo>
                    <a:pt x="216" y="440"/>
                    <a:pt x="216" y="440"/>
                    <a:pt x="216" y="440"/>
                  </a:cubicBezTo>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ubicBezTo>
                    <a:pt x="169" y="435"/>
                    <a:pt x="169" y="435"/>
                    <a:pt x="169" y="435"/>
                  </a:cubicBezTo>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ubicBezTo>
                    <a:pt x="68" y="382"/>
                    <a:pt x="68" y="382"/>
                    <a:pt x="68" y="382"/>
                  </a:cubicBezTo>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ubicBezTo>
                    <a:pt x="52" y="365"/>
                    <a:pt x="52" y="365"/>
                    <a:pt x="52" y="365"/>
                  </a:cubicBezTo>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moveTo>
                    <a:pt x="25" y="327"/>
                  </a:moveTo>
                  <a:cubicBezTo>
                    <a:pt x="28" y="332"/>
                    <a:pt x="30" y="336"/>
                    <a:pt x="33" y="340"/>
                  </a:cubicBezTo>
                  <a:cubicBezTo>
                    <a:pt x="40" y="336"/>
                    <a:pt x="40" y="336"/>
                    <a:pt x="40" y="336"/>
                  </a:cubicBezTo>
                  <a:cubicBezTo>
                    <a:pt x="37" y="332"/>
                    <a:pt x="35" y="328"/>
                    <a:pt x="32" y="323"/>
                  </a:cubicBezTo>
                  <a:cubicBezTo>
                    <a:pt x="25" y="327"/>
                    <a:pt x="25" y="327"/>
                    <a:pt x="25" y="327"/>
                  </a:cubicBezTo>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moveTo>
                    <a:pt x="8" y="284"/>
                  </a:moveTo>
                  <a:cubicBezTo>
                    <a:pt x="9" y="289"/>
                    <a:pt x="11" y="294"/>
                    <a:pt x="13" y="299"/>
                  </a:cubicBezTo>
                  <a:cubicBezTo>
                    <a:pt x="20" y="296"/>
                    <a:pt x="20" y="296"/>
                    <a:pt x="20" y="296"/>
                  </a:cubicBezTo>
                  <a:cubicBezTo>
                    <a:pt x="18" y="291"/>
                    <a:pt x="17" y="287"/>
                    <a:pt x="15" y="282"/>
                  </a:cubicBezTo>
                  <a:cubicBezTo>
                    <a:pt x="8" y="284"/>
                    <a:pt x="8" y="284"/>
                    <a:pt x="8" y="284"/>
                  </a:cubicBezTo>
                  <a:cubicBezTo>
                    <a:pt x="8" y="284"/>
                    <a:pt x="8" y="284"/>
                    <a:pt x="8" y="284"/>
                  </a:cubicBezTo>
                  <a:moveTo>
                    <a:pt x="3" y="261"/>
                  </a:moveTo>
                  <a:cubicBezTo>
                    <a:pt x="4" y="266"/>
                    <a:pt x="5" y="272"/>
                    <a:pt x="6" y="276"/>
                  </a:cubicBezTo>
                  <a:cubicBezTo>
                    <a:pt x="13" y="275"/>
                    <a:pt x="13" y="275"/>
                    <a:pt x="13" y="275"/>
                  </a:cubicBezTo>
                  <a:cubicBezTo>
                    <a:pt x="12" y="270"/>
                    <a:pt x="11" y="265"/>
                    <a:pt x="10" y="260"/>
                  </a:cubicBezTo>
                  <a:cubicBezTo>
                    <a:pt x="3" y="261"/>
                    <a:pt x="3" y="261"/>
                    <a:pt x="3" y="261"/>
                  </a:cubicBezTo>
                  <a:moveTo>
                    <a:pt x="0" y="238"/>
                  </a:moveTo>
                  <a:cubicBezTo>
                    <a:pt x="0" y="243"/>
                    <a:pt x="1" y="249"/>
                    <a:pt x="2" y="254"/>
                  </a:cubicBezTo>
                  <a:cubicBezTo>
                    <a:pt x="9" y="253"/>
                    <a:pt x="9" y="253"/>
                    <a:pt x="9" y="253"/>
                  </a:cubicBezTo>
                  <a:cubicBezTo>
                    <a:pt x="9" y="248"/>
                    <a:pt x="8" y="243"/>
                    <a:pt x="8" y="238"/>
                  </a:cubicBezTo>
                  <a:cubicBezTo>
                    <a:pt x="0" y="238"/>
                    <a:pt x="0" y="238"/>
                    <a:pt x="0" y="238"/>
                  </a:cubicBezTo>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moveTo>
                    <a:pt x="1" y="192"/>
                  </a:moveTo>
                  <a:cubicBezTo>
                    <a:pt x="0" y="197"/>
                    <a:pt x="0" y="202"/>
                    <a:pt x="0" y="207"/>
                  </a:cubicBezTo>
                  <a:cubicBezTo>
                    <a:pt x="8" y="208"/>
                    <a:pt x="8" y="208"/>
                    <a:pt x="8" y="208"/>
                  </a:cubicBezTo>
                  <a:cubicBezTo>
                    <a:pt x="8" y="203"/>
                    <a:pt x="8" y="198"/>
                    <a:pt x="9" y="193"/>
                  </a:cubicBezTo>
                  <a:cubicBezTo>
                    <a:pt x="1" y="192"/>
                    <a:pt x="1" y="192"/>
                    <a:pt x="1" y="192"/>
                  </a:cubicBezTo>
                  <a:moveTo>
                    <a:pt x="5" y="169"/>
                  </a:moveTo>
                  <a:cubicBezTo>
                    <a:pt x="4" y="174"/>
                    <a:pt x="3" y="179"/>
                    <a:pt x="2" y="184"/>
                  </a:cubicBezTo>
                  <a:cubicBezTo>
                    <a:pt x="10" y="185"/>
                    <a:pt x="10" y="185"/>
                    <a:pt x="10" y="185"/>
                  </a:cubicBezTo>
                  <a:cubicBezTo>
                    <a:pt x="10" y="180"/>
                    <a:pt x="11" y="176"/>
                    <a:pt x="12" y="171"/>
                  </a:cubicBezTo>
                  <a:cubicBezTo>
                    <a:pt x="5" y="169"/>
                    <a:pt x="5" y="169"/>
                    <a:pt x="5" y="169"/>
                  </a:cubicBezTo>
                  <a:cubicBezTo>
                    <a:pt x="5" y="169"/>
                    <a:pt x="5" y="169"/>
                    <a:pt x="5" y="169"/>
                  </a:cubicBezTo>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ubicBezTo>
                    <a:pt x="11" y="147"/>
                    <a:pt x="11" y="147"/>
                    <a:pt x="11" y="14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5" name="Freeform 52">
              <a:extLst>
                <a:ext uri="{FF2B5EF4-FFF2-40B4-BE49-F238E27FC236}">
                  <a16:creationId xmlns:a16="http://schemas.microsoft.com/office/drawing/2014/main" id="{975EFF7B-6074-4BF5-BAC5-7EA0E074501C}"/>
                </a:ext>
              </a:extLst>
            </p:cNvPr>
            <p:cNvSpPr>
              <a:spLocks noEditPoints="1"/>
            </p:cNvSpPr>
            <p:nvPr/>
          </p:nvSpPr>
          <p:spPr bwMode="auto">
            <a:xfrm>
              <a:off x="5289550" y="2951163"/>
              <a:ext cx="1200150" cy="1046163"/>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0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6 w 320"/>
                <a:gd name="T31" fmla="*/ 55 h 278"/>
                <a:gd name="T32" fmla="*/ 240 w 320"/>
                <a:gd name="T33" fmla="*/ 88 h 278"/>
                <a:gd name="T34" fmla="*/ 240 w 320"/>
                <a:gd name="T35" fmla="*/ 106 h 278"/>
                <a:gd name="T36" fmla="*/ 240 w 320"/>
                <a:gd name="T37"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0" y="201"/>
                  </a:moveTo>
                  <a:cubicBezTo>
                    <a:pt x="240"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6" y="55"/>
                    <a:pt x="206" y="55"/>
                    <a:pt x="206" y="55"/>
                  </a:cubicBezTo>
                  <a:cubicBezTo>
                    <a:pt x="240" y="88"/>
                    <a:pt x="240" y="88"/>
                    <a:pt x="240" y="88"/>
                  </a:cubicBezTo>
                  <a:cubicBezTo>
                    <a:pt x="240" y="106"/>
                    <a:pt x="240" y="106"/>
                    <a:pt x="240" y="106"/>
                  </a:cubicBezTo>
                  <a:cubicBezTo>
                    <a:pt x="240" y="201"/>
                    <a:pt x="240" y="201"/>
                    <a:pt x="240"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6" name="Freeform 53">
              <a:extLst>
                <a:ext uri="{FF2B5EF4-FFF2-40B4-BE49-F238E27FC236}">
                  <a16:creationId xmlns:a16="http://schemas.microsoft.com/office/drawing/2014/main" id="{2569D19D-3D14-4B0F-824A-D632537277E6}"/>
                </a:ext>
              </a:extLst>
            </p:cNvPr>
            <p:cNvSpPr>
              <a:spLocks/>
            </p:cNvSpPr>
            <p:nvPr/>
          </p:nvSpPr>
          <p:spPr bwMode="auto">
            <a:xfrm>
              <a:off x="5788025" y="3530601"/>
              <a:ext cx="57150" cy="128588"/>
            </a:xfrm>
            <a:custGeom>
              <a:avLst/>
              <a:gdLst>
                <a:gd name="T0" fmla="*/ 15 w 15"/>
                <a:gd name="T1" fmla="*/ 7 h 34"/>
                <a:gd name="T2" fmla="*/ 14 w 15"/>
                <a:gd name="T3" fmla="*/ 4 h 34"/>
                <a:gd name="T4" fmla="*/ 13 w 15"/>
                <a:gd name="T5" fmla="*/ 2 h 34"/>
                <a:gd name="T6" fmla="*/ 11 w 15"/>
                <a:gd name="T7" fmla="*/ 1 h 34"/>
                <a:gd name="T8" fmla="*/ 8 w 15"/>
                <a:gd name="T9" fmla="*/ 0 h 34"/>
                <a:gd name="T10" fmla="*/ 4 w 15"/>
                <a:gd name="T11" fmla="*/ 2 h 34"/>
                <a:gd name="T12" fmla="*/ 2 w 15"/>
                <a:gd name="T13" fmla="*/ 5 h 34"/>
                <a:gd name="T14" fmla="*/ 1 w 15"/>
                <a:gd name="T15" fmla="*/ 10 h 34"/>
                <a:gd name="T16" fmla="*/ 0 w 15"/>
                <a:gd name="T17" fmla="*/ 17 h 34"/>
                <a:gd name="T18" fmla="*/ 1 w 15"/>
                <a:gd name="T19" fmla="*/ 25 h 34"/>
                <a:gd name="T20" fmla="*/ 2 w 15"/>
                <a:gd name="T21" fmla="*/ 30 h 34"/>
                <a:gd name="T22" fmla="*/ 4 w 15"/>
                <a:gd name="T23" fmla="*/ 33 h 34"/>
                <a:gd name="T24" fmla="*/ 7 w 15"/>
                <a:gd name="T25" fmla="*/ 34 h 34"/>
                <a:gd name="T26" fmla="*/ 10 w 15"/>
                <a:gd name="T27" fmla="*/ 33 h 34"/>
                <a:gd name="T28" fmla="*/ 12 w 15"/>
                <a:gd name="T29" fmla="*/ 32 h 34"/>
                <a:gd name="T30" fmla="*/ 13 w 15"/>
                <a:gd name="T31" fmla="*/ 29 h 34"/>
                <a:gd name="T32" fmla="*/ 14 w 15"/>
                <a:gd name="T33" fmla="*/ 26 h 34"/>
                <a:gd name="T34" fmla="*/ 15 w 15"/>
                <a:gd name="T35" fmla="*/ 22 h 34"/>
                <a:gd name="T36" fmla="*/ 15 w 15"/>
                <a:gd name="T37" fmla="*/ 17 h 34"/>
                <a:gd name="T38" fmla="*/ 15 w 15"/>
                <a:gd name="T39" fmla="*/ 11 h 34"/>
                <a:gd name="T40" fmla="*/ 15 w 15"/>
                <a:gd name="T41"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34">
                  <a:moveTo>
                    <a:pt x="15" y="7"/>
                  </a:moveTo>
                  <a:cubicBezTo>
                    <a:pt x="15" y="6"/>
                    <a:pt x="14" y="5"/>
                    <a:pt x="14" y="4"/>
                  </a:cubicBezTo>
                  <a:cubicBezTo>
                    <a:pt x="13" y="3"/>
                    <a:pt x="13" y="3"/>
                    <a:pt x="13" y="2"/>
                  </a:cubicBezTo>
                  <a:cubicBezTo>
                    <a:pt x="12" y="2"/>
                    <a:pt x="11" y="2"/>
                    <a:pt x="11" y="1"/>
                  </a:cubicBezTo>
                  <a:cubicBezTo>
                    <a:pt x="10" y="1"/>
                    <a:pt x="9" y="0"/>
                    <a:pt x="8" y="0"/>
                  </a:cubicBezTo>
                  <a:cubicBezTo>
                    <a:pt x="7" y="0"/>
                    <a:pt x="6" y="1"/>
                    <a:pt x="4" y="2"/>
                  </a:cubicBezTo>
                  <a:cubicBezTo>
                    <a:pt x="4" y="2"/>
                    <a:pt x="2" y="3"/>
                    <a:pt x="2" y="5"/>
                  </a:cubicBezTo>
                  <a:cubicBezTo>
                    <a:pt x="2" y="6"/>
                    <a:pt x="2" y="8"/>
                    <a:pt x="1" y="10"/>
                  </a:cubicBezTo>
                  <a:cubicBezTo>
                    <a:pt x="1" y="12"/>
                    <a:pt x="0" y="14"/>
                    <a:pt x="0" y="17"/>
                  </a:cubicBezTo>
                  <a:cubicBezTo>
                    <a:pt x="0" y="20"/>
                    <a:pt x="0" y="23"/>
                    <a:pt x="1" y="25"/>
                  </a:cubicBezTo>
                  <a:cubicBezTo>
                    <a:pt x="1" y="27"/>
                    <a:pt x="2" y="29"/>
                    <a:pt x="2" y="30"/>
                  </a:cubicBezTo>
                  <a:cubicBezTo>
                    <a:pt x="3" y="32"/>
                    <a:pt x="4" y="32"/>
                    <a:pt x="4" y="33"/>
                  </a:cubicBezTo>
                  <a:cubicBezTo>
                    <a:pt x="5" y="34"/>
                    <a:pt x="6" y="34"/>
                    <a:pt x="7" y="34"/>
                  </a:cubicBezTo>
                  <a:cubicBezTo>
                    <a:pt x="8" y="34"/>
                    <a:pt x="9" y="34"/>
                    <a:pt x="10" y="33"/>
                  </a:cubicBezTo>
                  <a:cubicBezTo>
                    <a:pt x="11" y="33"/>
                    <a:pt x="11" y="32"/>
                    <a:pt x="12" y="32"/>
                  </a:cubicBezTo>
                  <a:cubicBezTo>
                    <a:pt x="13" y="31"/>
                    <a:pt x="13" y="30"/>
                    <a:pt x="13" y="29"/>
                  </a:cubicBezTo>
                  <a:cubicBezTo>
                    <a:pt x="14" y="28"/>
                    <a:pt x="14" y="27"/>
                    <a:pt x="14" y="26"/>
                  </a:cubicBezTo>
                  <a:cubicBezTo>
                    <a:pt x="14" y="25"/>
                    <a:pt x="15" y="23"/>
                    <a:pt x="15" y="22"/>
                  </a:cubicBezTo>
                  <a:cubicBezTo>
                    <a:pt x="15" y="21"/>
                    <a:pt x="15" y="19"/>
                    <a:pt x="15" y="17"/>
                  </a:cubicBezTo>
                  <a:cubicBezTo>
                    <a:pt x="15" y="15"/>
                    <a:pt x="15" y="12"/>
                    <a:pt x="15" y="11"/>
                  </a:cubicBezTo>
                  <a:cubicBezTo>
                    <a:pt x="15" y="10"/>
                    <a:pt x="15" y="9"/>
                    <a:pt x="15"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7" name="Freeform 54">
              <a:extLst>
                <a:ext uri="{FF2B5EF4-FFF2-40B4-BE49-F238E27FC236}">
                  <a16:creationId xmlns:a16="http://schemas.microsoft.com/office/drawing/2014/main" id="{3D709BF5-3638-471C-B2A7-3C6752FBCE82}"/>
                </a:ext>
              </a:extLst>
            </p:cNvPr>
            <p:cNvSpPr>
              <a:spLocks/>
            </p:cNvSpPr>
            <p:nvPr/>
          </p:nvSpPr>
          <p:spPr bwMode="auto">
            <a:xfrm>
              <a:off x="5930900" y="3289301"/>
              <a:ext cx="52388" cy="125413"/>
            </a:xfrm>
            <a:custGeom>
              <a:avLst/>
              <a:gdLst>
                <a:gd name="T0" fmla="*/ 14 w 14"/>
                <a:gd name="T1" fmla="*/ 7 h 33"/>
                <a:gd name="T2" fmla="*/ 14 w 14"/>
                <a:gd name="T3" fmla="*/ 3 h 33"/>
                <a:gd name="T4" fmla="*/ 12 w 14"/>
                <a:gd name="T5" fmla="*/ 2 h 33"/>
                <a:gd name="T6" fmla="*/ 10 w 14"/>
                <a:gd name="T7" fmla="*/ 0 h 33"/>
                <a:gd name="T8" fmla="*/ 8 w 14"/>
                <a:gd name="T9" fmla="*/ 0 h 33"/>
                <a:gd name="T10" fmla="*/ 4 w 14"/>
                <a:gd name="T11" fmla="*/ 1 h 33"/>
                <a:gd name="T12" fmla="*/ 2 w 14"/>
                <a:gd name="T13" fmla="*/ 4 h 33"/>
                <a:gd name="T14" fmla="*/ 1 w 14"/>
                <a:gd name="T15" fmla="*/ 9 h 33"/>
                <a:gd name="T16" fmla="*/ 0 w 14"/>
                <a:gd name="T17" fmla="*/ 16 h 33"/>
                <a:gd name="T18" fmla="*/ 1 w 14"/>
                <a:gd name="T19" fmla="*/ 25 h 33"/>
                <a:gd name="T20" fmla="*/ 2 w 14"/>
                <a:gd name="T21" fmla="*/ 30 h 33"/>
                <a:gd name="T22" fmla="*/ 4 w 14"/>
                <a:gd name="T23" fmla="*/ 32 h 33"/>
                <a:gd name="T24" fmla="*/ 7 w 14"/>
                <a:gd name="T25" fmla="*/ 33 h 33"/>
                <a:gd name="T26" fmla="*/ 10 w 14"/>
                <a:gd name="T27" fmla="*/ 32 h 33"/>
                <a:gd name="T28" fmla="*/ 12 w 14"/>
                <a:gd name="T29" fmla="*/ 31 h 33"/>
                <a:gd name="T30" fmla="*/ 13 w 14"/>
                <a:gd name="T31" fmla="*/ 28 h 33"/>
                <a:gd name="T32" fmla="*/ 14 w 14"/>
                <a:gd name="T33" fmla="*/ 25 h 33"/>
                <a:gd name="T34" fmla="*/ 14 w 14"/>
                <a:gd name="T35" fmla="*/ 21 h 33"/>
                <a:gd name="T36" fmla="*/ 14 w 14"/>
                <a:gd name="T37" fmla="*/ 16 h 33"/>
                <a:gd name="T38" fmla="*/ 14 w 14"/>
                <a:gd name="T39" fmla="*/ 10 h 33"/>
                <a:gd name="T40" fmla="*/ 14 w 14"/>
                <a:gd name="T4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33">
                  <a:moveTo>
                    <a:pt x="14" y="7"/>
                  </a:moveTo>
                  <a:cubicBezTo>
                    <a:pt x="14" y="5"/>
                    <a:pt x="14" y="4"/>
                    <a:pt x="14" y="3"/>
                  </a:cubicBezTo>
                  <a:cubicBezTo>
                    <a:pt x="13" y="3"/>
                    <a:pt x="13" y="2"/>
                    <a:pt x="12" y="2"/>
                  </a:cubicBezTo>
                  <a:cubicBezTo>
                    <a:pt x="12" y="1"/>
                    <a:pt x="11" y="1"/>
                    <a:pt x="10" y="0"/>
                  </a:cubicBezTo>
                  <a:cubicBezTo>
                    <a:pt x="10" y="0"/>
                    <a:pt x="9" y="0"/>
                    <a:pt x="8" y="0"/>
                  </a:cubicBezTo>
                  <a:cubicBezTo>
                    <a:pt x="7" y="0"/>
                    <a:pt x="5" y="0"/>
                    <a:pt x="4" y="1"/>
                  </a:cubicBezTo>
                  <a:cubicBezTo>
                    <a:pt x="3" y="2"/>
                    <a:pt x="2" y="3"/>
                    <a:pt x="2" y="4"/>
                  </a:cubicBezTo>
                  <a:cubicBezTo>
                    <a:pt x="1" y="5"/>
                    <a:pt x="1" y="7"/>
                    <a:pt x="1" y="9"/>
                  </a:cubicBezTo>
                  <a:cubicBezTo>
                    <a:pt x="1" y="11"/>
                    <a:pt x="0" y="14"/>
                    <a:pt x="0" y="16"/>
                  </a:cubicBezTo>
                  <a:cubicBezTo>
                    <a:pt x="0" y="19"/>
                    <a:pt x="0" y="23"/>
                    <a:pt x="1" y="25"/>
                  </a:cubicBezTo>
                  <a:cubicBezTo>
                    <a:pt x="1" y="26"/>
                    <a:pt x="1" y="28"/>
                    <a:pt x="2" y="30"/>
                  </a:cubicBezTo>
                  <a:cubicBezTo>
                    <a:pt x="3" y="31"/>
                    <a:pt x="3" y="32"/>
                    <a:pt x="4" y="32"/>
                  </a:cubicBezTo>
                  <a:cubicBezTo>
                    <a:pt x="5" y="33"/>
                    <a:pt x="6" y="33"/>
                    <a:pt x="7" y="33"/>
                  </a:cubicBezTo>
                  <a:cubicBezTo>
                    <a:pt x="8" y="33"/>
                    <a:pt x="9" y="33"/>
                    <a:pt x="10" y="32"/>
                  </a:cubicBezTo>
                  <a:cubicBezTo>
                    <a:pt x="10" y="32"/>
                    <a:pt x="11" y="32"/>
                    <a:pt x="12" y="31"/>
                  </a:cubicBezTo>
                  <a:cubicBezTo>
                    <a:pt x="12" y="30"/>
                    <a:pt x="13" y="30"/>
                    <a:pt x="13" y="28"/>
                  </a:cubicBezTo>
                  <a:cubicBezTo>
                    <a:pt x="14" y="28"/>
                    <a:pt x="14" y="26"/>
                    <a:pt x="14" y="25"/>
                  </a:cubicBezTo>
                  <a:cubicBezTo>
                    <a:pt x="14" y="24"/>
                    <a:pt x="14" y="23"/>
                    <a:pt x="14" y="21"/>
                  </a:cubicBezTo>
                  <a:cubicBezTo>
                    <a:pt x="14" y="20"/>
                    <a:pt x="14" y="18"/>
                    <a:pt x="14" y="16"/>
                  </a:cubicBezTo>
                  <a:cubicBezTo>
                    <a:pt x="14" y="14"/>
                    <a:pt x="14" y="12"/>
                    <a:pt x="14" y="10"/>
                  </a:cubicBezTo>
                  <a:cubicBezTo>
                    <a:pt x="14" y="9"/>
                    <a:pt x="14" y="8"/>
                    <a:pt x="14"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8" name="Freeform 55">
              <a:extLst>
                <a:ext uri="{FF2B5EF4-FFF2-40B4-BE49-F238E27FC236}">
                  <a16:creationId xmlns:a16="http://schemas.microsoft.com/office/drawing/2014/main" id="{E1E151EA-08B6-4AAB-9886-844AFF6B47FF}"/>
                </a:ext>
              </a:extLst>
            </p:cNvPr>
            <p:cNvSpPr>
              <a:spLocks noEditPoints="1"/>
            </p:cNvSpPr>
            <p:nvPr/>
          </p:nvSpPr>
          <p:spPr bwMode="auto">
            <a:xfrm>
              <a:off x="5630863" y="3203576"/>
              <a:ext cx="514350" cy="541338"/>
            </a:xfrm>
            <a:custGeom>
              <a:avLst/>
              <a:gdLst>
                <a:gd name="T0" fmla="*/ 97 w 137"/>
                <a:gd name="T1" fmla="*/ 0 h 144"/>
                <a:gd name="T2" fmla="*/ 0 w 137"/>
                <a:gd name="T3" fmla="*/ 10 h 144"/>
                <a:gd name="T4" fmla="*/ 10 w 137"/>
                <a:gd name="T5" fmla="*/ 144 h 144"/>
                <a:gd name="T6" fmla="*/ 137 w 137"/>
                <a:gd name="T7" fmla="*/ 134 h 144"/>
                <a:gd name="T8" fmla="*/ 110 w 137"/>
                <a:gd name="T9" fmla="*/ 28 h 144"/>
                <a:gd name="T10" fmla="*/ 36 w 137"/>
                <a:gd name="T11" fmla="*/ 25 h 144"/>
                <a:gd name="T12" fmla="*/ 37 w 137"/>
                <a:gd name="T13" fmla="*/ 23 h 144"/>
                <a:gd name="T14" fmla="*/ 48 w 137"/>
                <a:gd name="T15" fmla="*/ 16 h 144"/>
                <a:gd name="T16" fmla="*/ 49 w 137"/>
                <a:gd name="T17" fmla="*/ 16 h 144"/>
                <a:gd name="T18" fmla="*/ 52 w 137"/>
                <a:gd name="T19" fmla="*/ 16 h 144"/>
                <a:gd name="T20" fmla="*/ 55 w 137"/>
                <a:gd name="T21" fmla="*/ 16 h 144"/>
                <a:gd name="T22" fmla="*/ 56 w 137"/>
                <a:gd name="T23" fmla="*/ 17 h 144"/>
                <a:gd name="T24" fmla="*/ 64 w 137"/>
                <a:gd name="T25" fmla="*/ 57 h 144"/>
                <a:gd name="T26" fmla="*/ 65 w 137"/>
                <a:gd name="T27" fmla="*/ 57 h 144"/>
                <a:gd name="T28" fmla="*/ 65 w 137"/>
                <a:gd name="T29" fmla="*/ 60 h 144"/>
                <a:gd name="T30" fmla="*/ 65 w 137"/>
                <a:gd name="T31" fmla="*/ 64 h 144"/>
                <a:gd name="T32" fmla="*/ 64 w 137"/>
                <a:gd name="T33" fmla="*/ 64 h 144"/>
                <a:gd name="T34" fmla="*/ 37 w 137"/>
                <a:gd name="T35" fmla="*/ 64 h 144"/>
                <a:gd name="T36" fmla="*/ 36 w 137"/>
                <a:gd name="T37" fmla="*/ 62 h 144"/>
                <a:gd name="T38" fmla="*/ 36 w 137"/>
                <a:gd name="T39" fmla="*/ 58 h 144"/>
                <a:gd name="T40" fmla="*/ 37 w 137"/>
                <a:gd name="T41" fmla="*/ 57 h 144"/>
                <a:gd name="T42" fmla="*/ 46 w 137"/>
                <a:gd name="T43" fmla="*/ 57 h 144"/>
                <a:gd name="T44" fmla="*/ 39 w 137"/>
                <a:gd name="T45" fmla="*/ 30 h 144"/>
                <a:gd name="T46" fmla="*/ 37 w 137"/>
                <a:gd name="T47" fmla="*/ 31 h 144"/>
                <a:gd name="T48" fmla="*/ 36 w 137"/>
                <a:gd name="T49" fmla="*/ 28 h 144"/>
                <a:gd name="T50" fmla="*/ 65 w 137"/>
                <a:gd name="T51" fmla="*/ 114 h 144"/>
                <a:gd name="T52" fmla="*/ 57 w 137"/>
                <a:gd name="T53" fmla="*/ 127 h 144"/>
                <a:gd name="T54" fmla="*/ 41 w 137"/>
                <a:gd name="T55" fmla="*/ 127 h 144"/>
                <a:gd name="T56" fmla="*/ 33 w 137"/>
                <a:gd name="T57" fmla="*/ 115 h 144"/>
                <a:gd name="T58" fmla="*/ 33 w 137"/>
                <a:gd name="T59" fmla="*/ 94 h 144"/>
                <a:gd name="T60" fmla="*/ 41 w 137"/>
                <a:gd name="T61" fmla="*/ 81 h 144"/>
                <a:gd name="T62" fmla="*/ 58 w 137"/>
                <a:gd name="T63" fmla="*/ 81 h 144"/>
                <a:gd name="T64" fmla="*/ 65 w 137"/>
                <a:gd name="T65" fmla="*/ 94 h 144"/>
                <a:gd name="T66" fmla="*/ 65 w 137"/>
                <a:gd name="T67" fmla="*/ 114 h 144"/>
                <a:gd name="T68" fmla="*/ 103 w 137"/>
                <a:gd name="T69" fmla="*/ 127 h 144"/>
                <a:gd name="T70" fmla="*/ 101 w 137"/>
                <a:gd name="T71" fmla="*/ 128 h 144"/>
                <a:gd name="T72" fmla="*/ 74 w 137"/>
                <a:gd name="T73" fmla="*/ 128 h 144"/>
                <a:gd name="T74" fmla="*/ 74 w 137"/>
                <a:gd name="T75" fmla="*/ 126 h 144"/>
                <a:gd name="T76" fmla="*/ 74 w 137"/>
                <a:gd name="T77" fmla="*/ 122 h 144"/>
                <a:gd name="T78" fmla="*/ 74 w 137"/>
                <a:gd name="T79" fmla="*/ 120 h 144"/>
                <a:gd name="T80" fmla="*/ 84 w 137"/>
                <a:gd name="T81" fmla="*/ 120 h 144"/>
                <a:gd name="T82" fmla="*/ 76 w 137"/>
                <a:gd name="T83" fmla="*/ 94 h 144"/>
                <a:gd name="T84" fmla="*/ 74 w 137"/>
                <a:gd name="T85" fmla="*/ 94 h 144"/>
                <a:gd name="T86" fmla="*/ 74 w 137"/>
                <a:gd name="T87" fmla="*/ 91 h 144"/>
                <a:gd name="T88" fmla="*/ 74 w 137"/>
                <a:gd name="T89" fmla="*/ 89 h 144"/>
                <a:gd name="T90" fmla="*/ 75 w 137"/>
                <a:gd name="T91" fmla="*/ 87 h 144"/>
                <a:gd name="T92" fmla="*/ 86 w 137"/>
                <a:gd name="T93" fmla="*/ 81 h 144"/>
                <a:gd name="T94" fmla="*/ 88 w 137"/>
                <a:gd name="T95" fmla="*/ 81 h 144"/>
                <a:gd name="T96" fmla="*/ 92 w 137"/>
                <a:gd name="T97" fmla="*/ 81 h 144"/>
                <a:gd name="T98" fmla="*/ 94 w 137"/>
                <a:gd name="T99" fmla="*/ 81 h 144"/>
                <a:gd name="T100" fmla="*/ 94 w 137"/>
                <a:gd name="T101" fmla="*/ 121 h 144"/>
                <a:gd name="T102" fmla="*/ 102 w 137"/>
                <a:gd name="T103" fmla="*/ 121 h 144"/>
                <a:gd name="T104" fmla="*/ 103 w 137"/>
                <a:gd name="T105" fmla="*/ 123 h 144"/>
                <a:gd name="T106" fmla="*/ 103 w 137"/>
                <a:gd name="T107" fmla="*/ 126 h 144"/>
                <a:gd name="T108" fmla="*/ 100 w 137"/>
                <a:gd name="T109" fmla="*/ 57 h 144"/>
                <a:gd name="T110" fmla="*/ 87 w 137"/>
                <a:gd name="T111" fmla="*/ 64 h 144"/>
                <a:gd name="T112" fmla="*/ 73 w 137"/>
                <a:gd name="T113" fmla="*/ 58 h 144"/>
                <a:gd name="T114" fmla="*/ 70 w 137"/>
                <a:gd name="T115" fmla="*/ 40 h 144"/>
                <a:gd name="T116" fmla="*/ 74 w 137"/>
                <a:gd name="T117" fmla="*/ 22 h 144"/>
                <a:gd name="T118" fmla="*/ 87 w 137"/>
                <a:gd name="T119" fmla="*/ 15 h 144"/>
                <a:gd name="T120" fmla="*/ 101 w 137"/>
                <a:gd name="T121" fmla="*/ 21 h 144"/>
                <a:gd name="T122" fmla="*/ 104 w 137"/>
                <a:gd name="T123"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 h="144">
                  <a:moveTo>
                    <a:pt x="110" y="0"/>
                  </a:moveTo>
                  <a:cubicBezTo>
                    <a:pt x="107" y="0"/>
                    <a:pt x="102" y="0"/>
                    <a:pt x="97" y="0"/>
                  </a:cubicBezTo>
                  <a:cubicBezTo>
                    <a:pt x="10" y="0"/>
                    <a:pt x="10" y="0"/>
                    <a:pt x="10" y="0"/>
                  </a:cubicBezTo>
                  <a:cubicBezTo>
                    <a:pt x="5" y="0"/>
                    <a:pt x="0" y="5"/>
                    <a:pt x="0" y="10"/>
                  </a:cubicBezTo>
                  <a:cubicBezTo>
                    <a:pt x="0" y="134"/>
                    <a:pt x="0" y="134"/>
                    <a:pt x="0" y="134"/>
                  </a:cubicBezTo>
                  <a:cubicBezTo>
                    <a:pt x="0" y="139"/>
                    <a:pt x="5" y="144"/>
                    <a:pt x="10" y="144"/>
                  </a:cubicBezTo>
                  <a:cubicBezTo>
                    <a:pt x="128" y="144"/>
                    <a:pt x="128" y="144"/>
                    <a:pt x="128" y="144"/>
                  </a:cubicBezTo>
                  <a:cubicBezTo>
                    <a:pt x="133" y="144"/>
                    <a:pt x="137" y="139"/>
                    <a:pt x="137" y="134"/>
                  </a:cubicBezTo>
                  <a:cubicBezTo>
                    <a:pt x="137" y="28"/>
                    <a:pt x="137" y="28"/>
                    <a:pt x="137" y="28"/>
                  </a:cubicBezTo>
                  <a:cubicBezTo>
                    <a:pt x="110" y="28"/>
                    <a:pt x="110" y="28"/>
                    <a:pt x="110" y="28"/>
                  </a:cubicBezTo>
                  <a:cubicBezTo>
                    <a:pt x="110" y="0"/>
                    <a:pt x="110" y="0"/>
                    <a:pt x="110" y="0"/>
                  </a:cubicBezTo>
                  <a:close/>
                  <a:moveTo>
                    <a:pt x="36" y="25"/>
                  </a:moveTo>
                  <a:cubicBezTo>
                    <a:pt x="36" y="25"/>
                    <a:pt x="36" y="25"/>
                    <a:pt x="36" y="24"/>
                  </a:cubicBezTo>
                  <a:cubicBezTo>
                    <a:pt x="36" y="24"/>
                    <a:pt x="36" y="23"/>
                    <a:pt x="37" y="23"/>
                  </a:cubicBezTo>
                  <a:cubicBezTo>
                    <a:pt x="37" y="23"/>
                    <a:pt x="37" y="23"/>
                    <a:pt x="37" y="23"/>
                  </a:cubicBezTo>
                  <a:cubicBezTo>
                    <a:pt x="48" y="16"/>
                    <a:pt x="48" y="16"/>
                    <a:pt x="48" y="16"/>
                  </a:cubicBezTo>
                  <a:cubicBezTo>
                    <a:pt x="48" y="16"/>
                    <a:pt x="48" y="16"/>
                    <a:pt x="48" y="16"/>
                  </a:cubicBezTo>
                  <a:cubicBezTo>
                    <a:pt x="49" y="16"/>
                    <a:pt x="49" y="16"/>
                    <a:pt x="49" y="16"/>
                  </a:cubicBezTo>
                  <a:cubicBezTo>
                    <a:pt x="49" y="16"/>
                    <a:pt x="49" y="16"/>
                    <a:pt x="50" y="16"/>
                  </a:cubicBezTo>
                  <a:cubicBezTo>
                    <a:pt x="51" y="16"/>
                    <a:pt x="51" y="16"/>
                    <a:pt x="52" y="16"/>
                  </a:cubicBezTo>
                  <a:cubicBezTo>
                    <a:pt x="53" y="16"/>
                    <a:pt x="54" y="16"/>
                    <a:pt x="54" y="16"/>
                  </a:cubicBezTo>
                  <a:cubicBezTo>
                    <a:pt x="55" y="16"/>
                    <a:pt x="55" y="16"/>
                    <a:pt x="55" y="16"/>
                  </a:cubicBezTo>
                  <a:cubicBezTo>
                    <a:pt x="55" y="16"/>
                    <a:pt x="56" y="16"/>
                    <a:pt x="56" y="17"/>
                  </a:cubicBezTo>
                  <a:cubicBezTo>
                    <a:pt x="56" y="17"/>
                    <a:pt x="56" y="17"/>
                    <a:pt x="56" y="17"/>
                  </a:cubicBezTo>
                  <a:cubicBezTo>
                    <a:pt x="56" y="57"/>
                    <a:pt x="56" y="57"/>
                    <a:pt x="56" y="57"/>
                  </a:cubicBezTo>
                  <a:cubicBezTo>
                    <a:pt x="64" y="57"/>
                    <a:pt x="64" y="57"/>
                    <a:pt x="64" y="57"/>
                  </a:cubicBezTo>
                  <a:cubicBezTo>
                    <a:pt x="64" y="57"/>
                    <a:pt x="64" y="57"/>
                    <a:pt x="64" y="57"/>
                  </a:cubicBezTo>
                  <a:cubicBezTo>
                    <a:pt x="65" y="57"/>
                    <a:pt x="65" y="57"/>
                    <a:pt x="65" y="57"/>
                  </a:cubicBezTo>
                  <a:cubicBezTo>
                    <a:pt x="65" y="57"/>
                    <a:pt x="65" y="58"/>
                    <a:pt x="65" y="58"/>
                  </a:cubicBezTo>
                  <a:cubicBezTo>
                    <a:pt x="65" y="59"/>
                    <a:pt x="65" y="60"/>
                    <a:pt x="65" y="60"/>
                  </a:cubicBezTo>
                  <a:cubicBezTo>
                    <a:pt x="65" y="61"/>
                    <a:pt x="65" y="62"/>
                    <a:pt x="65" y="62"/>
                  </a:cubicBezTo>
                  <a:cubicBezTo>
                    <a:pt x="65" y="63"/>
                    <a:pt x="65" y="63"/>
                    <a:pt x="65" y="64"/>
                  </a:cubicBezTo>
                  <a:cubicBezTo>
                    <a:pt x="65" y="64"/>
                    <a:pt x="65" y="64"/>
                    <a:pt x="64" y="64"/>
                  </a:cubicBezTo>
                  <a:cubicBezTo>
                    <a:pt x="64" y="64"/>
                    <a:pt x="64" y="64"/>
                    <a:pt x="64" y="64"/>
                  </a:cubicBezTo>
                  <a:cubicBezTo>
                    <a:pt x="37" y="64"/>
                    <a:pt x="37" y="64"/>
                    <a:pt x="37" y="64"/>
                  </a:cubicBezTo>
                  <a:cubicBezTo>
                    <a:pt x="37" y="64"/>
                    <a:pt x="37" y="64"/>
                    <a:pt x="37" y="64"/>
                  </a:cubicBezTo>
                  <a:cubicBezTo>
                    <a:pt x="36" y="64"/>
                    <a:pt x="36" y="64"/>
                    <a:pt x="36" y="64"/>
                  </a:cubicBezTo>
                  <a:cubicBezTo>
                    <a:pt x="36" y="64"/>
                    <a:pt x="36" y="63"/>
                    <a:pt x="36" y="62"/>
                  </a:cubicBezTo>
                  <a:cubicBezTo>
                    <a:pt x="36" y="62"/>
                    <a:pt x="36" y="61"/>
                    <a:pt x="36" y="60"/>
                  </a:cubicBezTo>
                  <a:cubicBezTo>
                    <a:pt x="36" y="60"/>
                    <a:pt x="36" y="59"/>
                    <a:pt x="36" y="58"/>
                  </a:cubicBezTo>
                  <a:cubicBezTo>
                    <a:pt x="36" y="58"/>
                    <a:pt x="36" y="58"/>
                    <a:pt x="36" y="57"/>
                  </a:cubicBezTo>
                  <a:cubicBezTo>
                    <a:pt x="36" y="57"/>
                    <a:pt x="36" y="57"/>
                    <a:pt x="37" y="57"/>
                  </a:cubicBezTo>
                  <a:cubicBezTo>
                    <a:pt x="37" y="57"/>
                    <a:pt x="37" y="57"/>
                    <a:pt x="37" y="57"/>
                  </a:cubicBezTo>
                  <a:cubicBezTo>
                    <a:pt x="46" y="57"/>
                    <a:pt x="46" y="57"/>
                    <a:pt x="46" y="57"/>
                  </a:cubicBezTo>
                  <a:cubicBezTo>
                    <a:pt x="46" y="26"/>
                    <a:pt x="46" y="26"/>
                    <a:pt x="46" y="26"/>
                  </a:cubicBezTo>
                  <a:cubicBezTo>
                    <a:pt x="39" y="30"/>
                    <a:pt x="39" y="30"/>
                    <a:pt x="39" y="30"/>
                  </a:cubicBezTo>
                  <a:cubicBezTo>
                    <a:pt x="38" y="30"/>
                    <a:pt x="37" y="31"/>
                    <a:pt x="37" y="31"/>
                  </a:cubicBezTo>
                  <a:cubicBezTo>
                    <a:pt x="37" y="31"/>
                    <a:pt x="37" y="31"/>
                    <a:pt x="37" y="31"/>
                  </a:cubicBezTo>
                  <a:cubicBezTo>
                    <a:pt x="37" y="31"/>
                    <a:pt x="36" y="30"/>
                    <a:pt x="36" y="30"/>
                  </a:cubicBezTo>
                  <a:cubicBezTo>
                    <a:pt x="36" y="29"/>
                    <a:pt x="36" y="28"/>
                    <a:pt x="36" y="28"/>
                  </a:cubicBezTo>
                  <a:cubicBezTo>
                    <a:pt x="36" y="26"/>
                    <a:pt x="36" y="25"/>
                    <a:pt x="36" y="25"/>
                  </a:cubicBezTo>
                  <a:close/>
                  <a:moveTo>
                    <a:pt x="65" y="114"/>
                  </a:moveTo>
                  <a:cubicBezTo>
                    <a:pt x="65" y="117"/>
                    <a:pt x="64" y="120"/>
                    <a:pt x="62" y="122"/>
                  </a:cubicBezTo>
                  <a:cubicBezTo>
                    <a:pt x="61" y="124"/>
                    <a:pt x="59" y="126"/>
                    <a:pt x="57" y="127"/>
                  </a:cubicBezTo>
                  <a:cubicBezTo>
                    <a:pt x="55" y="128"/>
                    <a:pt x="52" y="129"/>
                    <a:pt x="49" y="129"/>
                  </a:cubicBezTo>
                  <a:cubicBezTo>
                    <a:pt x="46" y="129"/>
                    <a:pt x="43" y="128"/>
                    <a:pt x="41" y="127"/>
                  </a:cubicBezTo>
                  <a:cubicBezTo>
                    <a:pt x="39" y="126"/>
                    <a:pt x="37" y="124"/>
                    <a:pt x="35" y="122"/>
                  </a:cubicBezTo>
                  <a:cubicBezTo>
                    <a:pt x="34" y="121"/>
                    <a:pt x="33" y="118"/>
                    <a:pt x="33" y="115"/>
                  </a:cubicBezTo>
                  <a:cubicBezTo>
                    <a:pt x="32" y="112"/>
                    <a:pt x="32" y="108"/>
                    <a:pt x="32" y="105"/>
                  </a:cubicBezTo>
                  <a:cubicBezTo>
                    <a:pt x="32" y="101"/>
                    <a:pt x="32" y="97"/>
                    <a:pt x="33" y="94"/>
                  </a:cubicBezTo>
                  <a:cubicBezTo>
                    <a:pt x="33" y="91"/>
                    <a:pt x="35" y="89"/>
                    <a:pt x="36" y="87"/>
                  </a:cubicBezTo>
                  <a:cubicBezTo>
                    <a:pt x="37" y="85"/>
                    <a:pt x="39" y="83"/>
                    <a:pt x="41" y="81"/>
                  </a:cubicBezTo>
                  <a:cubicBezTo>
                    <a:pt x="43" y="80"/>
                    <a:pt x="46" y="80"/>
                    <a:pt x="49" y="80"/>
                  </a:cubicBezTo>
                  <a:cubicBezTo>
                    <a:pt x="53" y="80"/>
                    <a:pt x="55" y="80"/>
                    <a:pt x="58" y="81"/>
                  </a:cubicBezTo>
                  <a:cubicBezTo>
                    <a:pt x="60" y="83"/>
                    <a:pt x="62" y="84"/>
                    <a:pt x="63" y="86"/>
                  </a:cubicBezTo>
                  <a:cubicBezTo>
                    <a:pt x="64" y="88"/>
                    <a:pt x="65" y="90"/>
                    <a:pt x="65" y="94"/>
                  </a:cubicBezTo>
                  <a:cubicBezTo>
                    <a:pt x="66" y="97"/>
                    <a:pt x="66" y="100"/>
                    <a:pt x="66" y="104"/>
                  </a:cubicBezTo>
                  <a:cubicBezTo>
                    <a:pt x="67" y="108"/>
                    <a:pt x="66" y="111"/>
                    <a:pt x="65" y="114"/>
                  </a:cubicBezTo>
                  <a:close/>
                  <a:moveTo>
                    <a:pt x="103" y="126"/>
                  </a:moveTo>
                  <a:cubicBezTo>
                    <a:pt x="103" y="126"/>
                    <a:pt x="103" y="126"/>
                    <a:pt x="103" y="127"/>
                  </a:cubicBezTo>
                  <a:cubicBezTo>
                    <a:pt x="103" y="127"/>
                    <a:pt x="103" y="128"/>
                    <a:pt x="102" y="128"/>
                  </a:cubicBezTo>
                  <a:cubicBezTo>
                    <a:pt x="101" y="128"/>
                    <a:pt x="101" y="128"/>
                    <a:pt x="101" y="128"/>
                  </a:cubicBezTo>
                  <a:cubicBezTo>
                    <a:pt x="75" y="128"/>
                    <a:pt x="75" y="128"/>
                    <a:pt x="75" y="128"/>
                  </a:cubicBezTo>
                  <a:cubicBezTo>
                    <a:pt x="74" y="128"/>
                    <a:pt x="74" y="128"/>
                    <a:pt x="74" y="128"/>
                  </a:cubicBezTo>
                  <a:cubicBezTo>
                    <a:pt x="74" y="127"/>
                    <a:pt x="74" y="127"/>
                    <a:pt x="74" y="127"/>
                  </a:cubicBezTo>
                  <a:cubicBezTo>
                    <a:pt x="74" y="127"/>
                    <a:pt x="74" y="126"/>
                    <a:pt x="74" y="126"/>
                  </a:cubicBezTo>
                  <a:cubicBezTo>
                    <a:pt x="74" y="125"/>
                    <a:pt x="74" y="124"/>
                    <a:pt x="74" y="124"/>
                  </a:cubicBezTo>
                  <a:cubicBezTo>
                    <a:pt x="74" y="123"/>
                    <a:pt x="74" y="122"/>
                    <a:pt x="74" y="122"/>
                  </a:cubicBezTo>
                  <a:cubicBezTo>
                    <a:pt x="74" y="121"/>
                    <a:pt x="74" y="121"/>
                    <a:pt x="74" y="121"/>
                  </a:cubicBezTo>
                  <a:cubicBezTo>
                    <a:pt x="74" y="121"/>
                    <a:pt x="74" y="120"/>
                    <a:pt x="74" y="120"/>
                  </a:cubicBezTo>
                  <a:cubicBezTo>
                    <a:pt x="75" y="120"/>
                    <a:pt x="75" y="120"/>
                    <a:pt x="75" y="120"/>
                  </a:cubicBezTo>
                  <a:cubicBezTo>
                    <a:pt x="84" y="120"/>
                    <a:pt x="84" y="120"/>
                    <a:pt x="84" y="120"/>
                  </a:cubicBezTo>
                  <a:cubicBezTo>
                    <a:pt x="84" y="89"/>
                    <a:pt x="84" y="89"/>
                    <a:pt x="84" y="89"/>
                  </a:cubicBezTo>
                  <a:cubicBezTo>
                    <a:pt x="76" y="94"/>
                    <a:pt x="76" y="94"/>
                    <a:pt x="76" y="94"/>
                  </a:cubicBezTo>
                  <a:cubicBezTo>
                    <a:pt x="76" y="94"/>
                    <a:pt x="75" y="94"/>
                    <a:pt x="75" y="94"/>
                  </a:cubicBezTo>
                  <a:cubicBezTo>
                    <a:pt x="74" y="94"/>
                    <a:pt x="74" y="94"/>
                    <a:pt x="74" y="94"/>
                  </a:cubicBezTo>
                  <a:cubicBezTo>
                    <a:pt x="74" y="94"/>
                    <a:pt x="74" y="94"/>
                    <a:pt x="74" y="93"/>
                  </a:cubicBezTo>
                  <a:cubicBezTo>
                    <a:pt x="74" y="92"/>
                    <a:pt x="74" y="92"/>
                    <a:pt x="74" y="91"/>
                  </a:cubicBezTo>
                  <a:cubicBezTo>
                    <a:pt x="74" y="90"/>
                    <a:pt x="74" y="90"/>
                    <a:pt x="74" y="90"/>
                  </a:cubicBezTo>
                  <a:cubicBezTo>
                    <a:pt x="74" y="89"/>
                    <a:pt x="74" y="89"/>
                    <a:pt x="74" y="89"/>
                  </a:cubicBezTo>
                  <a:cubicBezTo>
                    <a:pt x="74" y="89"/>
                    <a:pt x="74" y="88"/>
                    <a:pt x="74" y="88"/>
                  </a:cubicBezTo>
                  <a:cubicBezTo>
                    <a:pt x="75" y="87"/>
                    <a:pt x="75" y="87"/>
                    <a:pt x="75" y="87"/>
                  </a:cubicBezTo>
                  <a:cubicBezTo>
                    <a:pt x="85" y="81"/>
                    <a:pt x="85" y="81"/>
                    <a:pt x="85" y="81"/>
                  </a:cubicBezTo>
                  <a:cubicBezTo>
                    <a:pt x="85" y="81"/>
                    <a:pt x="85" y="81"/>
                    <a:pt x="86" y="81"/>
                  </a:cubicBezTo>
                  <a:cubicBezTo>
                    <a:pt x="87" y="81"/>
                    <a:pt x="87" y="81"/>
                    <a:pt x="87" y="81"/>
                  </a:cubicBezTo>
                  <a:cubicBezTo>
                    <a:pt x="87" y="81"/>
                    <a:pt x="87" y="81"/>
                    <a:pt x="88" y="81"/>
                  </a:cubicBezTo>
                  <a:cubicBezTo>
                    <a:pt x="89" y="81"/>
                    <a:pt x="89" y="81"/>
                    <a:pt x="90" y="81"/>
                  </a:cubicBezTo>
                  <a:cubicBezTo>
                    <a:pt x="90" y="81"/>
                    <a:pt x="92" y="81"/>
                    <a:pt x="92" y="81"/>
                  </a:cubicBezTo>
                  <a:cubicBezTo>
                    <a:pt x="92" y="81"/>
                    <a:pt x="93" y="81"/>
                    <a:pt x="93" y="81"/>
                  </a:cubicBezTo>
                  <a:cubicBezTo>
                    <a:pt x="93" y="81"/>
                    <a:pt x="94" y="81"/>
                    <a:pt x="94" y="81"/>
                  </a:cubicBezTo>
                  <a:cubicBezTo>
                    <a:pt x="94" y="82"/>
                    <a:pt x="94" y="82"/>
                    <a:pt x="94" y="82"/>
                  </a:cubicBezTo>
                  <a:cubicBezTo>
                    <a:pt x="94" y="121"/>
                    <a:pt x="94" y="121"/>
                    <a:pt x="94" y="121"/>
                  </a:cubicBezTo>
                  <a:cubicBezTo>
                    <a:pt x="101" y="121"/>
                    <a:pt x="101" y="121"/>
                    <a:pt x="101" y="121"/>
                  </a:cubicBezTo>
                  <a:cubicBezTo>
                    <a:pt x="102" y="121"/>
                    <a:pt x="102" y="121"/>
                    <a:pt x="102" y="121"/>
                  </a:cubicBezTo>
                  <a:cubicBezTo>
                    <a:pt x="103" y="122"/>
                    <a:pt x="103" y="122"/>
                    <a:pt x="103" y="122"/>
                  </a:cubicBezTo>
                  <a:cubicBezTo>
                    <a:pt x="103" y="122"/>
                    <a:pt x="103" y="122"/>
                    <a:pt x="103" y="123"/>
                  </a:cubicBezTo>
                  <a:cubicBezTo>
                    <a:pt x="103" y="124"/>
                    <a:pt x="103" y="124"/>
                    <a:pt x="103" y="125"/>
                  </a:cubicBezTo>
                  <a:cubicBezTo>
                    <a:pt x="103" y="125"/>
                    <a:pt x="103" y="126"/>
                    <a:pt x="103" y="126"/>
                  </a:cubicBezTo>
                  <a:close/>
                  <a:moveTo>
                    <a:pt x="103" y="49"/>
                  </a:moveTo>
                  <a:cubicBezTo>
                    <a:pt x="103" y="53"/>
                    <a:pt x="102" y="55"/>
                    <a:pt x="100" y="57"/>
                  </a:cubicBezTo>
                  <a:cubicBezTo>
                    <a:pt x="99" y="59"/>
                    <a:pt x="97" y="61"/>
                    <a:pt x="95" y="62"/>
                  </a:cubicBezTo>
                  <a:cubicBezTo>
                    <a:pt x="93" y="64"/>
                    <a:pt x="90" y="64"/>
                    <a:pt x="87" y="64"/>
                  </a:cubicBezTo>
                  <a:cubicBezTo>
                    <a:pt x="83" y="64"/>
                    <a:pt x="81" y="64"/>
                    <a:pt x="78" y="62"/>
                  </a:cubicBezTo>
                  <a:cubicBezTo>
                    <a:pt x="76" y="61"/>
                    <a:pt x="74" y="60"/>
                    <a:pt x="73" y="58"/>
                  </a:cubicBezTo>
                  <a:cubicBezTo>
                    <a:pt x="72" y="56"/>
                    <a:pt x="71" y="53"/>
                    <a:pt x="71" y="50"/>
                  </a:cubicBezTo>
                  <a:cubicBezTo>
                    <a:pt x="70" y="47"/>
                    <a:pt x="70" y="44"/>
                    <a:pt x="70" y="40"/>
                  </a:cubicBezTo>
                  <a:cubicBezTo>
                    <a:pt x="70" y="36"/>
                    <a:pt x="70" y="33"/>
                    <a:pt x="71" y="30"/>
                  </a:cubicBezTo>
                  <a:cubicBezTo>
                    <a:pt x="71" y="26"/>
                    <a:pt x="73" y="24"/>
                    <a:pt x="74" y="22"/>
                  </a:cubicBezTo>
                  <a:cubicBezTo>
                    <a:pt x="75" y="20"/>
                    <a:pt x="77" y="18"/>
                    <a:pt x="79" y="17"/>
                  </a:cubicBezTo>
                  <a:cubicBezTo>
                    <a:pt x="81" y="16"/>
                    <a:pt x="84" y="15"/>
                    <a:pt x="87" y="15"/>
                  </a:cubicBezTo>
                  <a:cubicBezTo>
                    <a:pt x="90" y="15"/>
                    <a:pt x="93" y="16"/>
                    <a:pt x="96" y="17"/>
                  </a:cubicBezTo>
                  <a:cubicBezTo>
                    <a:pt x="97" y="18"/>
                    <a:pt x="99" y="19"/>
                    <a:pt x="101" y="21"/>
                  </a:cubicBezTo>
                  <a:cubicBezTo>
                    <a:pt x="102" y="23"/>
                    <a:pt x="103" y="26"/>
                    <a:pt x="103" y="29"/>
                  </a:cubicBezTo>
                  <a:cubicBezTo>
                    <a:pt x="104" y="32"/>
                    <a:pt x="104" y="35"/>
                    <a:pt x="104" y="39"/>
                  </a:cubicBezTo>
                  <a:cubicBezTo>
                    <a:pt x="105" y="43"/>
                    <a:pt x="104" y="46"/>
                    <a:pt x="103" y="4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49" name="Rectangle 56">
              <a:extLst>
                <a:ext uri="{FF2B5EF4-FFF2-40B4-BE49-F238E27FC236}">
                  <a16:creationId xmlns:a16="http://schemas.microsoft.com/office/drawing/2014/main" id="{D895C256-EBAB-429B-B852-84949359557C}"/>
                </a:ext>
              </a:extLst>
            </p:cNvPr>
            <p:cNvSpPr>
              <a:spLocks noChangeArrowheads="1"/>
            </p:cNvSpPr>
            <p:nvPr/>
          </p:nvSpPr>
          <p:spPr bwMode="auto">
            <a:xfrm>
              <a:off x="4868863" y="325913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0" name="Rectangle 57">
              <a:extLst>
                <a:ext uri="{FF2B5EF4-FFF2-40B4-BE49-F238E27FC236}">
                  <a16:creationId xmlns:a16="http://schemas.microsoft.com/office/drawing/2014/main" id="{F7D39E54-9C4C-4470-878B-3BAF30CE3D40}"/>
                </a:ext>
              </a:extLst>
            </p:cNvPr>
            <p:cNvSpPr>
              <a:spLocks noChangeArrowheads="1"/>
            </p:cNvSpPr>
            <p:nvPr/>
          </p:nvSpPr>
          <p:spPr bwMode="auto">
            <a:xfrm>
              <a:off x="4868863" y="325913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1" name="Rectangle 58">
              <a:extLst>
                <a:ext uri="{FF2B5EF4-FFF2-40B4-BE49-F238E27FC236}">
                  <a16:creationId xmlns:a16="http://schemas.microsoft.com/office/drawing/2014/main" id="{8EDE7F20-BB10-47DE-B75E-A552B0DA1CF0}"/>
                </a:ext>
              </a:extLst>
            </p:cNvPr>
            <p:cNvSpPr>
              <a:spLocks noChangeArrowheads="1"/>
            </p:cNvSpPr>
            <p:nvPr/>
          </p:nvSpPr>
          <p:spPr bwMode="auto">
            <a:xfrm>
              <a:off x="4910138" y="3300413"/>
              <a:ext cx="438150" cy="339725"/>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2" name="Rectangle 59">
              <a:extLst>
                <a:ext uri="{FF2B5EF4-FFF2-40B4-BE49-F238E27FC236}">
                  <a16:creationId xmlns:a16="http://schemas.microsoft.com/office/drawing/2014/main" id="{B4592ADA-5DB7-4026-B007-63BC7BE9BF7E}"/>
                </a:ext>
              </a:extLst>
            </p:cNvPr>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3" name="Rectangle 60">
              <a:extLst>
                <a:ext uri="{FF2B5EF4-FFF2-40B4-BE49-F238E27FC236}">
                  <a16:creationId xmlns:a16="http://schemas.microsoft.com/office/drawing/2014/main" id="{D7B88006-E8CF-4BE4-9DDD-035F5EB88BAE}"/>
                </a:ext>
              </a:extLst>
            </p:cNvPr>
            <p:cNvSpPr>
              <a:spLocks noChangeArrowheads="1"/>
            </p:cNvSpPr>
            <p:nvPr/>
          </p:nvSpPr>
          <p:spPr bwMode="auto">
            <a:xfrm>
              <a:off x="4910138" y="3300413"/>
              <a:ext cx="438150" cy="339725"/>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4" name="Rectangle 61">
              <a:extLst>
                <a:ext uri="{FF2B5EF4-FFF2-40B4-BE49-F238E27FC236}">
                  <a16:creationId xmlns:a16="http://schemas.microsoft.com/office/drawing/2014/main" id="{DEBB5408-D74B-490A-8A7B-009C10FCC12D}"/>
                </a:ext>
              </a:extLst>
            </p:cNvPr>
            <p:cNvSpPr>
              <a:spLocks noChangeArrowheads="1"/>
            </p:cNvSpPr>
            <p:nvPr/>
          </p:nvSpPr>
          <p:spPr bwMode="auto">
            <a:xfrm>
              <a:off x="4910138" y="3300413"/>
              <a:ext cx="4381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5" name="Freeform 62">
              <a:extLst>
                <a:ext uri="{FF2B5EF4-FFF2-40B4-BE49-F238E27FC236}">
                  <a16:creationId xmlns:a16="http://schemas.microsoft.com/office/drawing/2014/main" id="{1FC543F1-9A63-4AA2-884B-6EB9EFC4FFC5}"/>
                </a:ext>
              </a:extLst>
            </p:cNvPr>
            <p:cNvSpPr>
              <a:spLocks/>
            </p:cNvSpPr>
            <p:nvPr/>
          </p:nvSpPr>
          <p:spPr bwMode="auto">
            <a:xfrm>
              <a:off x="5100638" y="3451226"/>
              <a:ext cx="247650" cy="188913"/>
            </a:xfrm>
            <a:custGeom>
              <a:avLst/>
              <a:gdLst>
                <a:gd name="T0" fmla="*/ 66 w 66"/>
                <a:gd name="T1" fmla="*/ 12 h 50"/>
                <a:gd name="T2" fmla="*/ 58 w 66"/>
                <a:gd name="T3" fmla="*/ 4 h 50"/>
                <a:gd name="T4" fmla="*/ 46 w 66"/>
                <a:gd name="T5" fmla="*/ 4 h 50"/>
                <a:gd name="T6" fmla="*/ 0 w 66"/>
                <a:gd name="T7" fmla="*/ 50 h 50"/>
                <a:gd name="T8" fmla="*/ 66 w 66"/>
                <a:gd name="T9" fmla="*/ 50 h 50"/>
                <a:gd name="T10" fmla="*/ 66 w 66"/>
                <a:gd name="T11" fmla="*/ 12 h 50"/>
              </a:gdLst>
              <a:ahLst/>
              <a:cxnLst>
                <a:cxn ang="0">
                  <a:pos x="T0" y="T1"/>
                </a:cxn>
                <a:cxn ang="0">
                  <a:pos x="T2" y="T3"/>
                </a:cxn>
                <a:cxn ang="0">
                  <a:pos x="T4" y="T5"/>
                </a:cxn>
                <a:cxn ang="0">
                  <a:pos x="T6" y="T7"/>
                </a:cxn>
                <a:cxn ang="0">
                  <a:pos x="T8" y="T9"/>
                </a:cxn>
                <a:cxn ang="0">
                  <a:pos x="T10" y="T11"/>
                </a:cxn>
              </a:cxnLst>
              <a:rect l="0" t="0" r="r" b="b"/>
              <a:pathLst>
                <a:path w="66" h="50">
                  <a:moveTo>
                    <a:pt x="66" y="12"/>
                  </a:moveTo>
                  <a:cubicBezTo>
                    <a:pt x="58" y="4"/>
                    <a:pt x="58" y="4"/>
                    <a:pt x="58" y="4"/>
                  </a:cubicBezTo>
                  <a:cubicBezTo>
                    <a:pt x="55" y="0"/>
                    <a:pt x="49" y="0"/>
                    <a:pt x="46" y="4"/>
                  </a:cubicBezTo>
                  <a:cubicBezTo>
                    <a:pt x="0" y="50"/>
                    <a:pt x="0" y="50"/>
                    <a:pt x="0" y="50"/>
                  </a:cubicBezTo>
                  <a:cubicBezTo>
                    <a:pt x="66" y="50"/>
                    <a:pt x="66" y="50"/>
                    <a:pt x="66" y="50"/>
                  </a:cubicBezTo>
                  <a:lnTo>
                    <a:pt x="66"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6" name="Freeform 63">
              <a:extLst>
                <a:ext uri="{FF2B5EF4-FFF2-40B4-BE49-F238E27FC236}">
                  <a16:creationId xmlns:a16="http://schemas.microsoft.com/office/drawing/2014/main" id="{82B94345-3EF9-412F-A8FE-EAB7912D9611}"/>
                </a:ext>
              </a:extLst>
            </p:cNvPr>
            <p:cNvSpPr>
              <a:spLocks/>
            </p:cNvSpPr>
            <p:nvPr/>
          </p:nvSpPr>
          <p:spPr bwMode="auto">
            <a:xfrm>
              <a:off x="4995863" y="3492501"/>
              <a:ext cx="307975" cy="147638"/>
            </a:xfrm>
            <a:custGeom>
              <a:avLst/>
              <a:gdLst>
                <a:gd name="T0" fmla="*/ 82 w 82"/>
                <a:gd name="T1" fmla="*/ 39 h 39"/>
                <a:gd name="T2" fmla="*/ 46 w 82"/>
                <a:gd name="T3" fmla="*/ 3 h 39"/>
                <a:gd name="T4" fmla="*/ 37 w 82"/>
                <a:gd name="T5" fmla="*/ 3 h 39"/>
                <a:gd name="T6" fmla="*/ 0 w 82"/>
                <a:gd name="T7" fmla="*/ 39 h 39"/>
                <a:gd name="T8" fmla="*/ 82 w 82"/>
                <a:gd name="T9" fmla="*/ 39 h 39"/>
              </a:gdLst>
              <a:ahLst/>
              <a:cxnLst>
                <a:cxn ang="0">
                  <a:pos x="T0" y="T1"/>
                </a:cxn>
                <a:cxn ang="0">
                  <a:pos x="T2" y="T3"/>
                </a:cxn>
                <a:cxn ang="0">
                  <a:pos x="T4" y="T5"/>
                </a:cxn>
                <a:cxn ang="0">
                  <a:pos x="T6" y="T7"/>
                </a:cxn>
                <a:cxn ang="0">
                  <a:pos x="T8" y="T9"/>
                </a:cxn>
              </a:cxnLst>
              <a:rect l="0" t="0" r="r" b="b"/>
              <a:pathLst>
                <a:path w="82" h="39">
                  <a:moveTo>
                    <a:pt x="82" y="39"/>
                  </a:moveTo>
                  <a:cubicBezTo>
                    <a:pt x="46" y="3"/>
                    <a:pt x="46" y="3"/>
                    <a:pt x="46" y="3"/>
                  </a:cubicBezTo>
                  <a:cubicBezTo>
                    <a:pt x="43" y="0"/>
                    <a:pt x="39" y="0"/>
                    <a:pt x="37" y="3"/>
                  </a:cubicBezTo>
                  <a:cubicBezTo>
                    <a:pt x="0" y="39"/>
                    <a:pt x="0" y="39"/>
                    <a:pt x="0" y="39"/>
                  </a:cubicBezTo>
                  <a:lnTo>
                    <a:pt x="82"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57" name="Freeform 64">
              <a:extLst>
                <a:ext uri="{FF2B5EF4-FFF2-40B4-BE49-F238E27FC236}">
                  <a16:creationId xmlns:a16="http://schemas.microsoft.com/office/drawing/2014/main" id="{217CDDC7-DE19-4373-B8E0-E58891ED1528}"/>
                </a:ext>
              </a:extLst>
            </p:cNvPr>
            <p:cNvSpPr>
              <a:spLocks/>
            </p:cNvSpPr>
            <p:nvPr/>
          </p:nvSpPr>
          <p:spPr bwMode="auto">
            <a:xfrm>
              <a:off x="4951413" y="3341688"/>
              <a:ext cx="201613" cy="131763"/>
            </a:xfrm>
            <a:custGeom>
              <a:avLst/>
              <a:gdLst>
                <a:gd name="T0" fmla="*/ 31 w 54"/>
                <a:gd name="T1" fmla="*/ 0 h 35"/>
                <a:gd name="T2" fmla="*/ 15 w 54"/>
                <a:gd name="T3" fmla="*/ 12 h 35"/>
                <a:gd name="T4" fmla="*/ 12 w 54"/>
                <a:gd name="T5" fmla="*/ 11 h 35"/>
                <a:gd name="T6" fmla="*/ 0 w 54"/>
                <a:gd name="T7" fmla="*/ 23 h 35"/>
                <a:gd name="T8" fmla="*/ 12 w 54"/>
                <a:gd name="T9" fmla="*/ 35 h 35"/>
                <a:gd name="T10" fmla="*/ 12 w 54"/>
                <a:gd name="T11" fmla="*/ 34 h 35"/>
                <a:gd name="T12" fmla="*/ 12 w 54"/>
                <a:gd name="T13" fmla="*/ 35 h 35"/>
                <a:gd name="T14" fmla="*/ 49 w 54"/>
                <a:gd name="T15" fmla="*/ 35 h 35"/>
                <a:gd name="T16" fmla="*/ 49 w 54"/>
                <a:gd name="T17" fmla="*/ 34 h 35"/>
                <a:gd name="T18" fmla="*/ 54 w 54"/>
                <a:gd name="T19" fmla="*/ 28 h 35"/>
                <a:gd name="T20" fmla="*/ 48 w 54"/>
                <a:gd name="T21" fmla="*/ 22 h 35"/>
                <a:gd name="T22" fmla="*/ 47 w 54"/>
                <a:gd name="T23" fmla="*/ 22 h 35"/>
                <a:gd name="T24" fmla="*/ 48 w 54"/>
                <a:gd name="T25" fmla="*/ 17 h 35"/>
                <a:gd name="T26" fmla="*/ 31 w 54"/>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5">
                  <a:moveTo>
                    <a:pt x="31" y="0"/>
                  </a:moveTo>
                  <a:cubicBezTo>
                    <a:pt x="24" y="0"/>
                    <a:pt x="17" y="5"/>
                    <a:pt x="15" y="12"/>
                  </a:cubicBezTo>
                  <a:cubicBezTo>
                    <a:pt x="14" y="12"/>
                    <a:pt x="13" y="11"/>
                    <a:pt x="12" y="11"/>
                  </a:cubicBezTo>
                  <a:cubicBezTo>
                    <a:pt x="5" y="11"/>
                    <a:pt x="0" y="17"/>
                    <a:pt x="0" y="23"/>
                  </a:cubicBezTo>
                  <a:cubicBezTo>
                    <a:pt x="0" y="29"/>
                    <a:pt x="5" y="35"/>
                    <a:pt x="12" y="35"/>
                  </a:cubicBezTo>
                  <a:cubicBezTo>
                    <a:pt x="12" y="34"/>
                    <a:pt x="12" y="34"/>
                    <a:pt x="12" y="34"/>
                  </a:cubicBezTo>
                  <a:cubicBezTo>
                    <a:pt x="12" y="35"/>
                    <a:pt x="12" y="35"/>
                    <a:pt x="12" y="35"/>
                  </a:cubicBezTo>
                  <a:cubicBezTo>
                    <a:pt x="49" y="35"/>
                    <a:pt x="49" y="35"/>
                    <a:pt x="49" y="35"/>
                  </a:cubicBezTo>
                  <a:cubicBezTo>
                    <a:pt x="49" y="34"/>
                    <a:pt x="49" y="34"/>
                    <a:pt x="49" y="34"/>
                  </a:cubicBezTo>
                  <a:cubicBezTo>
                    <a:pt x="52" y="34"/>
                    <a:pt x="54" y="31"/>
                    <a:pt x="54" y="28"/>
                  </a:cubicBezTo>
                  <a:cubicBezTo>
                    <a:pt x="54" y="25"/>
                    <a:pt x="52" y="22"/>
                    <a:pt x="48" y="22"/>
                  </a:cubicBezTo>
                  <a:cubicBezTo>
                    <a:pt x="47" y="22"/>
                    <a:pt x="47" y="22"/>
                    <a:pt x="47" y="22"/>
                  </a:cubicBezTo>
                  <a:cubicBezTo>
                    <a:pt x="48" y="20"/>
                    <a:pt x="48" y="19"/>
                    <a:pt x="48" y="17"/>
                  </a:cubicBezTo>
                  <a:cubicBezTo>
                    <a:pt x="48" y="8"/>
                    <a:pt x="40"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grpSp>
        <p:nvGrpSpPr>
          <p:cNvPr id="58" name="Group 57">
            <a:extLst>
              <a:ext uri="{FF2B5EF4-FFF2-40B4-BE49-F238E27FC236}">
                <a16:creationId xmlns:a16="http://schemas.microsoft.com/office/drawing/2014/main" id="{F5B56632-78C0-4876-8774-EDE275BFA4D9}"/>
              </a:ext>
            </a:extLst>
          </p:cNvPr>
          <p:cNvGrpSpPr/>
          <p:nvPr/>
        </p:nvGrpSpPr>
        <p:grpSpPr>
          <a:xfrm>
            <a:off x="7921434" y="1511760"/>
            <a:ext cx="3246132" cy="2034438"/>
            <a:chOff x="7165975" y="2630488"/>
            <a:chExt cx="3246593" cy="2034727"/>
          </a:xfrm>
        </p:grpSpPr>
        <p:sp>
          <p:nvSpPr>
            <p:cNvPr id="59" name="Freeform 13">
              <a:extLst>
                <a:ext uri="{FF2B5EF4-FFF2-40B4-BE49-F238E27FC236}">
                  <a16:creationId xmlns:a16="http://schemas.microsoft.com/office/drawing/2014/main" id="{C662B313-BF18-4205-8DAA-034817227FB4}"/>
                </a:ext>
              </a:extLst>
            </p:cNvPr>
            <p:cNvSpPr>
              <a:spLocks noEditPoints="1"/>
            </p:cNvSpPr>
            <p:nvPr/>
          </p:nvSpPr>
          <p:spPr bwMode="auto">
            <a:xfrm>
              <a:off x="7165975" y="3444876"/>
              <a:ext cx="296863" cy="28575"/>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0" name="Freeform 14">
              <a:extLst>
                <a:ext uri="{FF2B5EF4-FFF2-40B4-BE49-F238E27FC236}">
                  <a16:creationId xmlns:a16="http://schemas.microsoft.com/office/drawing/2014/main" id="{1F4FFCF6-5D29-4D61-ADD7-79DE015ACD47}"/>
                </a:ext>
              </a:extLst>
            </p:cNvPr>
            <p:cNvSpPr>
              <a:spLocks/>
            </p:cNvSpPr>
            <p:nvPr/>
          </p:nvSpPr>
          <p:spPr bwMode="auto">
            <a:xfrm>
              <a:off x="7440613" y="3384551"/>
              <a:ext cx="131763" cy="149225"/>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1" name="Rectangle 15">
              <a:extLst>
                <a:ext uri="{FF2B5EF4-FFF2-40B4-BE49-F238E27FC236}">
                  <a16:creationId xmlns:a16="http://schemas.microsoft.com/office/drawing/2014/main" id="{96C3EFF5-7661-430A-AE83-7A2A8BEC989D}"/>
                </a:ext>
              </a:extLst>
            </p:cNvPr>
            <p:cNvSpPr>
              <a:spLocks noChangeArrowheads="1"/>
            </p:cNvSpPr>
            <p:nvPr/>
          </p:nvSpPr>
          <p:spPr bwMode="auto">
            <a:xfrm>
              <a:off x="8848725" y="3444876"/>
              <a:ext cx="404813" cy="28575"/>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2" name="Rectangle 16">
              <a:extLst>
                <a:ext uri="{FF2B5EF4-FFF2-40B4-BE49-F238E27FC236}">
                  <a16:creationId xmlns:a16="http://schemas.microsoft.com/office/drawing/2014/main" id="{0C336FE0-8D31-4BA1-A468-F713991107B7}"/>
                </a:ext>
              </a:extLst>
            </p:cNvPr>
            <p:cNvSpPr>
              <a:spLocks noChangeArrowheads="1"/>
            </p:cNvSpPr>
            <p:nvPr/>
          </p:nvSpPr>
          <p:spPr bwMode="auto">
            <a:xfrm>
              <a:off x="8848725" y="3444876"/>
              <a:ext cx="404813" cy="2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3" name="Freeform 17">
              <a:extLst>
                <a:ext uri="{FF2B5EF4-FFF2-40B4-BE49-F238E27FC236}">
                  <a16:creationId xmlns:a16="http://schemas.microsoft.com/office/drawing/2014/main" id="{38B45237-C315-4DE5-B273-DC6DC11957F0}"/>
                </a:ext>
              </a:extLst>
            </p:cNvPr>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 name="T8" fmla="*/ 14 w 194"/>
                <a:gd name="T9" fmla="*/ 194 h 194"/>
              </a:gdLst>
              <a:ahLst/>
              <a:cxnLst>
                <a:cxn ang="0">
                  <a:pos x="T0" y="T1"/>
                </a:cxn>
                <a:cxn ang="0">
                  <a:pos x="T2" y="T3"/>
                </a:cxn>
                <a:cxn ang="0">
                  <a:pos x="T4" y="T5"/>
                </a:cxn>
                <a:cxn ang="0">
                  <a:pos x="T6" y="T7"/>
                </a:cxn>
                <a:cxn ang="0">
                  <a:pos x="T8" y="T9"/>
                </a:cxn>
              </a:cxnLst>
              <a:rect l="0" t="0" r="r" b="b"/>
              <a:pathLst>
                <a:path w="194" h="194">
                  <a:moveTo>
                    <a:pt x="14" y="194"/>
                  </a:moveTo>
                  <a:lnTo>
                    <a:pt x="194" y="11"/>
                  </a:lnTo>
                  <a:lnTo>
                    <a:pt x="179" y="0"/>
                  </a:lnTo>
                  <a:lnTo>
                    <a:pt x="0" y="180"/>
                  </a:lnTo>
                  <a:lnTo>
                    <a:pt x="14" y="19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4" name="Freeform 18">
              <a:extLst>
                <a:ext uri="{FF2B5EF4-FFF2-40B4-BE49-F238E27FC236}">
                  <a16:creationId xmlns:a16="http://schemas.microsoft.com/office/drawing/2014/main" id="{48E92E38-929A-4F87-A59B-D45A4885A823}"/>
                </a:ext>
              </a:extLst>
            </p:cNvPr>
            <p:cNvSpPr>
              <a:spLocks/>
            </p:cNvSpPr>
            <p:nvPr/>
          </p:nvSpPr>
          <p:spPr bwMode="auto">
            <a:xfrm>
              <a:off x="8890000" y="3162301"/>
              <a:ext cx="307975" cy="307975"/>
            </a:xfrm>
            <a:custGeom>
              <a:avLst/>
              <a:gdLst>
                <a:gd name="T0" fmla="*/ 14 w 194"/>
                <a:gd name="T1" fmla="*/ 194 h 194"/>
                <a:gd name="T2" fmla="*/ 194 w 194"/>
                <a:gd name="T3" fmla="*/ 11 h 194"/>
                <a:gd name="T4" fmla="*/ 179 w 194"/>
                <a:gd name="T5" fmla="*/ 0 h 194"/>
                <a:gd name="T6" fmla="*/ 0 w 194"/>
                <a:gd name="T7" fmla="*/ 180 h 194"/>
              </a:gdLst>
              <a:ahLst/>
              <a:cxnLst>
                <a:cxn ang="0">
                  <a:pos x="T0" y="T1"/>
                </a:cxn>
                <a:cxn ang="0">
                  <a:pos x="T2" y="T3"/>
                </a:cxn>
                <a:cxn ang="0">
                  <a:pos x="T4" y="T5"/>
                </a:cxn>
                <a:cxn ang="0">
                  <a:pos x="T6" y="T7"/>
                </a:cxn>
              </a:cxnLst>
              <a:rect l="0" t="0" r="r" b="b"/>
              <a:pathLst>
                <a:path w="194" h="194">
                  <a:moveTo>
                    <a:pt x="14" y="194"/>
                  </a:moveTo>
                  <a:lnTo>
                    <a:pt x="194" y="11"/>
                  </a:lnTo>
                  <a:lnTo>
                    <a:pt x="179" y="0"/>
                  </a:lnTo>
                  <a:lnTo>
                    <a:pt x="0" y="18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5" name="Freeform 19">
              <a:extLst>
                <a:ext uri="{FF2B5EF4-FFF2-40B4-BE49-F238E27FC236}">
                  <a16:creationId xmlns:a16="http://schemas.microsoft.com/office/drawing/2014/main" id="{EB82467F-1232-4FF5-82D4-D0B9159BF5E5}"/>
                </a:ext>
              </a:extLst>
            </p:cNvPr>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 name="T8" fmla="*/ 0 w 194"/>
                <a:gd name="T9" fmla="*/ 14 h 194"/>
              </a:gdLst>
              <a:ahLst/>
              <a:cxnLst>
                <a:cxn ang="0">
                  <a:pos x="T0" y="T1"/>
                </a:cxn>
                <a:cxn ang="0">
                  <a:pos x="T2" y="T3"/>
                </a:cxn>
                <a:cxn ang="0">
                  <a:pos x="T4" y="T5"/>
                </a:cxn>
                <a:cxn ang="0">
                  <a:pos x="T6" y="T7"/>
                </a:cxn>
                <a:cxn ang="0">
                  <a:pos x="T8" y="T9"/>
                </a:cxn>
              </a:cxnLst>
              <a:rect l="0" t="0" r="r" b="b"/>
              <a:pathLst>
                <a:path w="194" h="194">
                  <a:moveTo>
                    <a:pt x="0" y="14"/>
                  </a:moveTo>
                  <a:lnTo>
                    <a:pt x="179" y="194"/>
                  </a:lnTo>
                  <a:lnTo>
                    <a:pt x="194" y="180"/>
                  </a:lnTo>
                  <a:lnTo>
                    <a:pt x="14" y="0"/>
                  </a:lnTo>
                  <a:lnTo>
                    <a:pt x="0" y="14"/>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6" name="Freeform 20">
              <a:extLst>
                <a:ext uri="{FF2B5EF4-FFF2-40B4-BE49-F238E27FC236}">
                  <a16:creationId xmlns:a16="http://schemas.microsoft.com/office/drawing/2014/main" id="{786CD616-7D59-4D70-A47F-326F0BD9BB30}"/>
                </a:ext>
              </a:extLst>
            </p:cNvPr>
            <p:cNvSpPr>
              <a:spLocks/>
            </p:cNvSpPr>
            <p:nvPr/>
          </p:nvSpPr>
          <p:spPr bwMode="auto">
            <a:xfrm>
              <a:off x="8890000" y="3455988"/>
              <a:ext cx="307975" cy="307975"/>
            </a:xfrm>
            <a:custGeom>
              <a:avLst/>
              <a:gdLst>
                <a:gd name="T0" fmla="*/ 0 w 194"/>
                <a:gd name="T1" fmla="*/ 14 h 194"/>
                <a:gd name="T2" fmla="*/ 179 w 194"/>
                <a:gd name="T3" fmla="*/ 194 h 194"/>
                <a:gd name="T4" fmla="*/ 194 w 194"/>
                <a:gd name="T5" fmla="*/ 180 h 194"/>
                <a:gd name="T6" fmla="*/ 14 w 194"/>
                <a:gd name="T7" fmla="*/ 0 h 194"/>
              </a:gdLst>
              <a:ahLst/>
              <a:cxnLst>
                <a:cxn ang="0">
                  <a:pos x="T0" y="T1"/>
                </a:cxn>
                <a:cxn ang="0">
                  <a:pos x="T2" y="T3"/>
                </a:cxn>
                <a:cxn ang="0">
                  <a:pos x="T4" y="T5"/>
                </a:cxn>
                <a:cxn ang="0">
                  <a:pos x="T6" y="T7"/>
                </a:cxn>
              </a:cxnLst>
              <a:rect l="0" t="0" r="r" b="b"/>
              <a:pathLst>
                <a:path w="194" h="194">
                  <a:moveTo>
                    <a:pt x="0" y="14"/>
                  </a:moveTo>
                  <a:lnTo>
                    <a:pt x="179" y="194"/>
                  </a:lnTo>
                  <a:lnTo>
                    <a:pt x="194" y="180"/>
                  </a:lnTo>
                  <a:lnTo>
                    <a:pt x="14"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7" name="Freeform 65">
              <a:extLst>
                <a:ext uri="{FF2B5EF4-FFF2-40B4-BE49-F238E27FC236}">
                  <a16:creationId xmlns:a16="http://schemas.microsoft.com/office/drawing/2014/main" id="{11EB8AD9-79CB-40FF-ADFD-42DC483715EE}"/>
                </a:ext>
              </a:extLst>
            </p:cNvPr>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8" name="Freeform 66">
              <a:extLst>
                <a:ext uri="{FF2B5EF4-FFF2-40B4-BE49-F238E27FC236}">
                  <a16:creationId xmlns:a16="http://schemas.microsoft.com/office/drawing/2014/main" id="{97EE2F60-3580-45B4-8B59-98078BA63029}"/>
                </a:ext>
              </a:extLst>
            </p:cNvPr>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69" name="Freeform 67">
              <a:extLst>
                <a:ext uri="{FF2B5EF4-FFF2-40B4-BE49-F238E27FC236}">
                  <a16:creationId xmlns:a16="http://schemas.microsoft.com/office/drawing/2014/main" id="{7C93DFD7-5795-4564-A9BC-612E377A9D45}"/>
                </a:ext>
              </a:extLst>
            </p:cNvPr>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0" name="Freeform 68">
              <a:extLst>
                <a:ext uri="{FF2B5EF4-FFF2-40B4-BE49-F238E27FC236}">
                  <a16:creationId xmlns:a16="http://schemas.microsoft.com/office/drawing/2014/main" id="{417FA5E7-650C-4C3E-975F-4697659F7A86}"/>
                </a:ext>
              </a:extLst>
            </p:cNvPr>
            <p:cNvSpPr>
              <a:spLocks/>
            </p:cNvSpPr>
            <p:nvPr/>
          </p:nvSpPr>
          <p:spPr bwMode="auto">
            <a:xfrm>
              <a:off x="7878763" y="2646363"/>
              <a:ext cx="331788" cy="636588"/>
            </a:xfrm>
            <a:custGeom>
              <a:avLst/>
              <a:gdLst>
                <a:gd name="T0" fmla="*/ 206 w 209"/>
                <a:gd name="T1" fmla="*/ 0 h 401"/>
                <a:gd name="T2" fmla="*/ 74 w 209"/>
                <a:gd name="T3" fmla="*/ 0 h 401"/>
                <a:gd name="T4" fmla="*/ 0 w 209"/>
                <a:gd name="T5" fmla="*/ 201 h 401"/>
                <a:gd name="T6" fmla="*/ 88 w 209"/>
                <a:gd name="T7" fmla="*/ 201 h 401"/>
                <a:gd name="T8" fmla="*/ 22 w 209"/>
                <a:gd name="T9" fmla="*/ 401 h 401"/>
                <a:gd name="T10" fmla="*/ 209 w 209"/>
                <a:gd name="T11" fmla="*/ 135 h 401"/>
                <a:gd name="T12" fmla="*/ 116 w 209"/>
                <a:gd name="T13" fmla="*/ 135 h 401"/>
                <a:gd name="T14" fmla="*/ 206 w 209"/>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401">
                  <a:moveTo>
                    <a:pt x="206" y="0"/>
                  </a:moveTo>
                  <a:lnTo>
                    <a:pt x="74" y="0"/>
                  </a:lnTo>
                  <a:lnTo>
                    <a:pt x="0" y="201"/>
                  </a:lnTo>
                  <a:lnTo>
                    <a:pt x="88" y="201"/>
                  </a:lnTo>
                  <a:lnTo>
                    <a:pt x="22" y="401"/>
                  </a:lnTo>
                  <a:lnTo>
                    <a:pt x="209" y="135"/>
                  </a:lnTo>
                  <a:lnTo>
                    <a:pt x="116" y="135"/>
                  </a:lnTo>
                  <a:lnTo>
                    <a:pt x="2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1" name="Freeform 69">
              <a:extLst>
                <a:ext uri="{FF2B5EF4-FFF2-40B4-BE49-F238E27FC236}">
                  <a16:creationId xmlns:a16="http://schemas.microsoft.com/office/drawing/2014/main" id="{2A8C7DDA-7E7A-4CAB-BD19-CF4268C87D00}"/>
                </a:ext>
              </a:extLst>
            </p:cNvPr>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2" name="Freeform 70">
              <a:extLst>
                <a:ext uri="{FF2B5EF4-FFF2-40B4-BE49-F238E27FC236}">
                  <a16:creationId xmlns:a16="http://schemas.microsoft.com/office/drawing/2014/main" id="{8EBF78A6-0DEC-4AA0-BB74-58AF01E1C321}"/>
                </a:ext>
              </a:extLst>
            </p:cNvPr>
            <p:cNvSpPr>
              <a:spLocks/>
            </p:cNvSpPr>
            <p:nvPr/>
          </p:nvSpPr>
          <p:spPr bwMode="auto">
            <a:xfrm>
              <a:off x="7913688" y="2646363"/>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3" name="Rectangle 71">
              <a:extLst>
                <a:ext uri="{FF2B5EF4-FFF2-40B4-BE49-F238E27FC236}">
                  <a16:creationId xmlns:a16="http://schemas.microsoft.com/office/drawing/2014/main" id="{7C76B0A4-2A99-49AF-A490-4C21A2D573A0}"/>
                </a:ext>
              </a:extLst>
            </p:cNvPr>
            <p:cNvSpPr>
              <a:spLocks noChangeArrowheads="1"/>
            </p:cNvSpPr>
            <p:nvPr/>
          </p:nvSpPr>
          <p:spPr bwMode="auto">
            <a:xfrm>
              <a:off x="8074024" y="4344988"/>
              <a:ext cx="294327"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PP</a:t>
              </a:r>
            </a:p>
          </p:txBody>
        </p:sp>
        <p:sp>
          <p:nvSpPr>
            <p:cNvPr id="74" name="Rectangle 72">
              <a:extLst>
                <a:ext uri="{FF2B5EF4-FFF2-40B4-BE49-F238E27FC236}">
                  <a16:creationId xmlns:a16="http://schemas.microsoft.com/office/drawing/2014/main" id="{D6DED427-34AA-4A7E-AC29-3C992A409076}"/>
                </a:ext>
              </a:extLst>
            </p:cNvPr>
            <p:cNvSpPr>
              <a:spLocks noChangeArrowheads="1"/>
            </p:cNvSpPr>
            <p:nvPr/>
          </p:nvSpPr>
          <p:spPr bwMode="auto">
            <a:xfrm>
              <a:off x="8172450" y="4344988"/>
              <a:ext cx="89934"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94">
                <a:defRPr/>
              </a:pPr>
              <a:r>
                <a:rPr lang="en-US" altLang="en-US" sz="2040" kern="0">
                  <a:solidFill>
                    <a:srgbClr val="E6E6E6"/>
                  </a:solidFill>
                  <a:latin typeface="+mn-lt"/>
                </a:rPr>
                <a:t>r</a:t>
              </a:r>
            </a:p>
          </p:txBody>
        </p:sp>
        <p:sp>
          <p:nvSpPr>
            <p:cNvPr id="75" name="Rectangle 73">
              <a:extLst>
                <a:ext uri="{FF2B5EF4-FFF2-40B4-BE49-F238E27FC236}">
                  <a16:creationId xmlns:a16="http://schemas.microsoft.com/office/drawing/2014/main" id="{33669994-43E9-4130-95CA-565481AB1A67}"/>
                </a:ext>
              </a:extLst>
            </p:cNvPr>
            <p:cNvSpPr>
              <a:spLocks noChangeArrowheads="1"/>
            </p:cNvSpPr>
            <p:nvPr/>
          </p:nvSpPr>
          <p:spPr bwMode="auto">
            <a:xfrm>
              <a:off x="7678602" y="4344988"/>
              <a:ext cx="2733966" cy="32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a:gradFill>
                    <a:gsLst>
                      <a:gs pos="92035">
                        <a:schemeClr val="tx2"/>
                      </a:gs>
                      <a:gs pos="77876">
                        <a:schemeClr val="tx2"/>
                      </a:gs>
                    </a:gsLst>
                    <a:lin ang="5400000" scaled="0"/>
                  </a:gradFill>
                  <a:latin typeface="+mn-lt"/>
                </a:rPr>
                <a:t>Produces scaled images</a:t>
              </a:r>
            </a:p>
          </p:txBody>
        </p:sp>
        <p:sp>
          <p:nvSpPr>
            <p:cNvPr id="76" name="Freeform 74">
              <a:extLst>
                <a:ext uri="{FF2B5EF4-FFF2-40B4-BE49-F238E27FC236}">
                  <a16:creationId xmlns:a16="http://schemas.microsoft.com/office/drawing/2014/main" id="{D0C5B0DE-14BB-4E4A-A16C-A79D431CFE11}"/>
                </a:ext>
              </a:extLst>
            </p:cNvPr>
            <p:cNvSpPr>
              <a:spLocks noEditPoints="1"/>
            </p:cNvSpPr>
            <p:nvPr/>
          </p:nvSpPr>
          <p:spPr bwMode="auto">
            <a:xfrm>
              <a:off x="7713663" y="2630488"/>
              <a:ext cx="2516188" cy="1657350"/>
            </a:xfrm>
            <a:custGeom>
              <a:avLst/>
              <a:gdLst>
                <a:gd name="T0" fmla="*/ 180 w 670"/>
                <a:gd name="T1" fmla="*/ 3 h 440"/>
                <a:gd name="T2" fmla="*/ 188 w 670"/>
                <a:gd name="T3" fmla="*/ 2 h 440"/>
                <a:gd name="T4" fmla="*/ 211 w 670"/>
                <a:gd name="T5" fmla="*/ 0 h 440"/>
                <a:gd name="T6" fmla="*/ 234 w 670"/>
                <a:gd name="T7" fmla="*/ 0 h 440"/>
                <a:gd name="T8" fmla="*/ 257 w 670"/>
                <a:gd name="T9" fmla="*/ 8 h 440"/>
                <a:gd name="T10" fmla="*/ 295 w 670"/>
                <a:gd name="T11" fmla="*/ 8 h 440"/>
                <a:gd name="T12" fmla="*/ 318 w 670"/>
                <a:gd name="T13" fmla="*/ 0 h 440"/>
                <a:gd name="T14" fmla="*/ 363 w 670"/>
                <a:gd name="T15" fmla="*/ 0 h 440"/>
                <a:gd name="T16" fmla="*/ 371 w 670"/>
                <a:gd name="T17" fmla="*/ 0 h 440"/>
                <a:gd name="T18" fmla="*/ 394 w 670"/>
                <a:gd name="T19" fmla="*/ 8 h 440"/>
                <a:gd name="T20" fmla="*/ 432 w 670"/>
                <a:gd name="T21" fmla="*/ 8 h 440"/>
                <a:gd name="T22" fmla="*/ 455 w 670"/>
                <a:gd name="T23" fmla="*/ 0 h 440"/>
                <a:gd name="T24" fmla="*/ 501 w 670"/>
                <a:gd name="T25" fmla="*/ 5 h 440"/>
                <a:gd name="T26" fmla="*/ 508 w 670"/>
                <a:gd name="T27" fmla="*/ 7 h 440"/>
                <a:gd name="T28" fmla="*/ 528 w 670"/>
                <a:gd name="T29" fmla="*/ 21 h 440"/>
                <a:gd name="T30" fmla="*/ 561 w 670"/>
                <a:gd name="T31" fmla="*/ 37 h 440"/>
                <a:gd name="T32" fmla="*/ 585 w 670"/>
                <a:gd name="T33" fmla="*/ 43 h 440"/>
                <a:gd name="T34" fmla="*/ 618 w 670"/>
                <a:gd name="T35" fmla="*/ 75 h 440"/>
                <a:gd name="T36" fmla="*/ 623 w 670"/>
                <a:gd name="T37" fmla="*/ 81 h 440"/>
                <a:gd name="T38" fmla="*/ 630 w 670"/>
                <a:gd name="T39" fmla="*/ 104 h 440"/>
                <a:gd name="T40" fmla="*/ 647 w 670"/>
                <a:gd name="T41" fmla="*/ 137 h 440"/>
                <a:gd name="T42" fmla="*/ 662 w 670"/>
                <a:gd name="T43" fmla="*/ 156 h 440"/>
                <a:gd name="T44" fmla="*/ 669 w 670"/>
                <a:gd name="T45" fmla="*/ 202 h 440"/>
                <a:gd name="T46" fmla="*/ 670 w 670"/>
                <a:gd name="T47" fmla="*/ 214 h 440"/>
                <a:gd name="T48" fmla="*/ 669 w 670"/>
                <a:gd name="T49" fmla="*/ 248 h 440"/>
                <a:gd name="T50" fmla="*/ 668 w 670"/>
                <a:gd name="T51" fmla="*/ 256 h 440"/>
                <a:gd name="T52" fmla="*/ 656 w 670"/>
                <a:gd name="T53" fmla="*/ 277 h 440"/>
                <a:gd name="T54" fmla="*/ 643 w 670"/>
                <a:gd name="T55" fmla="*/ 312 h 440"/>
                <a:gd name="T56" fmla="*/ 639 w 670"/>
                <a:gd name="T57" fmla="*/ 336 h 440"/>
                <a:gd name="T58" fmla="*/ 611 w 670"/>
                <a:gd name="T59" fmla="*/ 373 h 440"/>
                <a:gd name="T60" fmla="*/ 606 w 670"/>
                <a:gd name="T61" fmla="*/ 378 h 440"/>
                <a:gd name="T62" fmla="*/ 583 w 670"/>
                <a:gd name="T63" fmla="*/ 388 h 440"/>
                <a:gd name="T64" fmla="*/ 552 w 670"/>
                <a:gd name="T65" fmla="*/ 408 h 440"/>
                <a:gd name="T66" fmla="*/ 535 w 670"/>
                <a:gd name="T67" fmla="*/ 425 h 440"/>
                <a:gd name="T68" fmla="*/ 490 w 670"/>
                <a:gd name="T69" fmla="*/ 437 h 440"/>
                <a:gd name="T70" fmla="*/ 482 w 670"/>
                <a:gd name="T71" fmla="*/ 438 h 440"/>
                <a:gd name="T72" fmla="*/ 459 w 670"/>
                <a:gd name="T73" fmla="*/ 440 h 440"/>
                <a:gd name="T74" fmla="*/ 436 w 670"/>
                <a:gd name="T75" fmla="*/ 440 h 440"/>
                <a:gd name="T76" fmla="*/ 413 w 670"/>
                <a:gd name="T77" fmla="*/ 432 h 440"/>
                <a:gd name="T78" fmla="*/ 375 w 670"/>
                <a:gd name="T79" fmla="*/ 432 h 440"/>
                <a:gd name="T80" fmla="*/ 353 w 670"/>
                <a:gd name="T81" fmla="*/ 440 h 440"/>
                <a:gd name="T82" fmla="*/ 307 w 670"/>
                <a:gd name="T83" fmla="*/ 440 h 440"/>
                <a:gd name="T84" fmla="*/ 299 w 670"/>
                <a:gd name="T85" fmla="*/ 440 h 440"/>
                <a:gd name="T86" fmla="*/ 276 w 670"/>
                <a:gd name="T87" fmla="*/ 432 h 440"/>
                <a:gd name="T88" fmla="*/ 238 w 670"/>
                <a:gd name="T89" fmla="*/ 432 h 440"/>
                <a:gd name="T90" fmla="*/ 216 w 670"/>
                <a:gd name="T91" fmla="*/ 440 h 440"/>
                <a:gd name="T92" fmla="*/ 169 w 670"/>
                <a:gd name="T93" fmla="*/ 435 h 440"/>
                <a:gd name="T94" fmla="*/ 162 w 670"/>
                <a:gd name="T95" fmla="*/ 433 h 440"/>
                <a:gd name="T96" fmla="*/ 142 w 670"/>
                <a:gd name="T97" fmla="*/ 419 h 440"/>
                <a:gd name="T98" fmla="*/ 109 w 670"/>
                <a:gd name="T99" fmla="*/ 403 h 440"/>
                <a:gd name="T100" fmla="*/ 86 w 670"/>
                <a:gd name="T101" fmla="*/ 397 h 440"/>
                <a:gd name="T102" fmla="*/ 52 w 670"/>
                <a:gd name="T103" fmla="*/ 365 h 440"/>
                <a:gd name="T104" fmla="*/ 47 w 670"/>
                <a:gd name="T105" fmla="*/ 359 h 440"/>
                <a:gd name="T106" fmla="*/ 40 w 670"/>
                <a:gd name="T107" fmla="*/ 336 h 440"/>
                <a:gd name="T108" fmla="*/ 23 w 670"/>
                <a:gd name="T109" fmla="*/ 303 h 440"/>
                <a:gd name="T110" fmla="*/ 8 w 670"/>
                <a:gd name="T111" fmla="*/ 284 h 440"/>
                <a:gd name="T112" fmla="*/ 0 w 670"/>
                <a:gd name="T113" fmla="*/ 238 h 440"/>
                <a:gd name="T114" fmla="*/ 0 w 670"/>
                <a:gd name="T115" fmla="*/ 226 h 440"/>
                <a:gd name="T116" fmla="*/ 1 w 670"/>
                <a:gd name="T117" fmla="*/ 192 h 440"/>
                <a:gd name="T118" fmla="*/ 2 w 670"/>
                <a:gd name="T119" fmla="*/ 184 h 440"/>
                <a:gd name="T120" fmla="*/ 14 w 670"/>
                <a:gd name="T121" fmla="*/ 163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0" h="440">
                  <a:moveTo>
                    <a:pt x="158" y="8"/>
                  </a:moveTo>
                  <a:cubicBezTo>
                    <a:pt x="155" y="8"/>
                    <a:pt x="151" y="9"/>
                    <a:pt x="148" y="10"/>
                  </a:cubicBezTo>
                  <a:cubicBezTo>
                    <a:pt x="151" y="18"/>
                    <a:pt x="151" y="18"/>
                    <a:pt x="151" y="18"/>
                  </a:cubicBezTo>
                  <a:cubicBezTo>
                    <a:pt x="154" y="17"/>
                    <a:pt x="157" y="16"/>
                    <a:pt x="160" y="15"/>
                  </a:cubicBezTo>
                  <a:cubicBezTo>
                    <a:pt x="158" y="8"/>
                    <a:pt x="158" y="8"/>
                    <a:pt x="158" y="8"/>
                  </a:cubicBezTo>
                  <a:close/>
                  <a:moveTo>
                    <a:pt x="180" y="3"/>
                  </a:moveTo>
                  <a:cubicBezTo>
                    <a:pt x="175" y="3"/>
                    <a:pt x="170" y="4"/>
                    <a:pt x="165" y="6"/>
                  </a:cubicBezTo>
                  <a:cubicBezTo>
                    <a:pt x="167" y="13"/>
                    <a:pt x="167" y="13"/>
                    <a:pt x="167" y="13"/>
                  </a:cubicBezTo>
                  <a:cubicBezTo>
                    <a:pt x="172" y="12"/>
                    <a:pt x="177" y="11"/>
                    <a:pt x="181" y="10"/>
                  </a:cubicBezTo>
                  <a:cubicBezTo>
                    <a:pt x="180" y="3"/>
                    <a:pt x="180" y="3"/>
                    <a:pt x="180" y="3"/>
                  </a:cubicBezTo>
                  <a:close/>
                  <a:moveTo>
                    <a:pt x="203" y="0"/>
                  </a:moveTo>
                  <a:cubicBezTo>
                    <a:pt x="198" y="1"/>
                    <a:pt x="193" y="1"/>
                    <a:pt x="188" y="2"/>
                  </a:cubicBezTo>
                  <a:cubicBezTo>
                    <a:pt x="189" y="9"/>
                    <a:pt x="189" y="9"/>
                    <a:pt x="189" y="9"/>
                  </a:cubicBezTo>
                  <a:cubicBezTo>
                    <a:pt x="194" y="9"/>
                    <a:pt x="199" y="8"/>
                    <a:pt x="204" y="8"/>
                  </a:cubicBezTo>
                  <a:cubicBezTo>
                    <a:pt x="203" y="0"/>
                    <a:pt x="203" y="0"/>
                    <a:pt x="203" y="0"/>
                  </a:cubicBezTo>
                  <a:close/>
                  <a:moveTo>
                    <a:pt x="226" y="0"/>
                  </a:moveTo>
                  <a:cubicBezTo>
                    <a:pt x="214" y="0"/>
                    <a:pt x="214" y="0"/>
                    <a:pt x="214" y="0"/>
                  </a:cubicBezTo>
                  <a:cubicBezTo>
                    <a:pt x="213" y="0"/>
                    <a:pt x="212" y="0"/>
                    <a:pt x="211" y="0"/>
                  </a:cubicBezTo>
                  <a:cubicBezTo>
                    <a:pt x="211" y="8"/>
                    <a:pt x="211" y="8"/>
                    <a:pt x="211" y="8"/>
                  </a:cubicBezTo>
                  <a:cubicBezTo>
                    <a:pt x="212" y="8"/>
                    <a:pt x="213" y="8"/>
                    <a:pt x="214" y="8"/>
                  </a:cubicBezTo>
                  <a:cubicBezTo>
                    <a:pt x="226" y="8"/>
                    <a:pt x="226" y="8"/>
                    <a:pt x="226" y="8"/>
                  </a:cubicBezTo>
                  <a:cubicBezTo>
                    <a:pt x="226" y="0"/>
                    <a:pt x="226" y="0"/>
                    <a:pt x="226" y="0"/>
                  </a:cubicBezTo>
                  <a:close/>
                  <a:moveTo>
                    <a:pt x="249" y="0"/>
                  </a:moveTo>
                  <a:cubicBezTo>
                    <a:pt x="234" y="0"/>
                    <a:pt x="234" y="0"/>
                    <a:pt x="234" y="0"/>
                  </a:cubicBezTo>
                  <a:cubicBezTo>
                    <a:pt x="234" y="8"/>
                    <a:pt x="234" y="8"/>
                    <a:pt x="234" y="8"/>
                  </a:cubicBezTo>
                  <a:cubicBezTo>
                    <a:pt x="249" y="8"/>
                    <a:pt x="249" y="8"/>
                    <a:pt x="249" y="8"/>
                  </a:cubicBezTo>
                  <a:lnTo>
                    <a:pt x="249" y="0"/>
                  </a:lnTo>
                  <a:close/>
                  <a:moveTo>
                    <a:pt x="272" y="0"/>
                  </a:moveTo>
                  <a:cubicBezTo>
                    <a:pt x="257" y="0"/>
                    <a:pt x="257" y="0"/>
                    <a:pt x="257" y="0"/>
                  </a:cubicBezTo>
                  <a:cubicBezTo>
                    <a:pt x="257" y="8"/>
                    <a:pt x="257" y="8"/>
                    <a:pt x="257" y="8"/>
                  </a:cubicBezTo>
                  <a:cubicBezTo>
                    <a:pt x="272" y="8"/>
                    <a:pt x="272" y="8"/>
                    <a:pt x="272" y="8"/>
                  </a:cubicBezTo>
                  <a:lnTo>
                    <a:pt x="272" y="0"/>
                  </a:lnTo>
                  <a:close/>
                  <a:moveTo>
                    <a:pt x="295" y="0"/>
                  </a:moveTo>
                  <a:cubicBezTo>
                    <a:pt x="280" y="0"/>
                    <a:pt x="280" y="0"/>
                    <a:pt x="280" y="0"/>
                  </a:cubicBezTo>
                  <a:cubicBezTo>
                    <a:pt x="280" y="8"/>
                    <a:pt x="280" y="8"/>
                    <a:pt x="280" y="8"/>
                  </a:cubicBezTo>
                  <a:cubicBezTo>
                    <a:pt x="295" y="8"/>
                    <a:pt x="295" y="8"/>
                    <a:pt x="295" y="8"/>
                  </a:cubicBezTo>
                  <a:lnTo>
                    <a:pt x="295" y="0"/>
                  </a:lnTo>
                  <a:close/>
                  <a:moveTo>
                    <a:pt x="318" y="0"/>
                  </a:moveTo>
                  <a:cubicBezTo>
                    <a:pt x="302" y="0"/>
                    <a:pt x="302" y="0"/>
                    <a:pt x="302" y="0"/>
                  </a:cubicBezTo>
                  <a:cubicBezTo>
                    <a:pt x="302" y="8"/>
                    <a:pt x="302" y="8"/>
                    <a:pt x="302" y="8"/>
                  </a:cubicBezTo>
                  <a:cubicBezTo>
                    <a:pt x="318" y="8"/>
                    <a:pt x="318" y="8"/>
                    <a:pt x="318" y="8"/>
                  </a:cubicBezTo>
                  <a:lnTo>
                    <a:pt x="318" y="0"/>
                  </a:lnTo>
                  <a:close/>
                  <a:moveTo>
                    <a:pt x="341" y="0"/>
                  </a:moveTo>
                  <a:cubicBezTo>
                    <a:pt x="325" y="0"/>
                    <a:pt x="325" y="0"/>
                    <a:pt x="325" y="0"/>
                  </a:cubicBezTo>
                  <a:cubicBezTo>
                    <a:pt x="325" y="8"/>
                    <a:pt x="325" y="8"/>
                    <a:pt x="325" y="8"/>
                  </a:cubicBezTo>
                  <a:cubicBezTo>
                    <a:pt x="341" y="8"/>
                    <a:pt x="341" y="8"/>
                    <a:pt x="341" y="8"/>
                  </a:cubicBezTo>
                  <a:lnTo>
                    <a:pt x="341" y="0"/>
                  </a:lnTo>
                  <a:close/>
                  <a:moveTo>
                    <a:pt x="363" y="0"/>
                  </a:moveTo>
                  <a:cubicBezTo>
                    <a:pt x="348" y="0"/>
                    <a:pt x="348" y="0"/>
                    <a:pt x="348" y="0"/>
                  </a:cubicBezTo>
                  <a:cubicBezTo>
                    <a:pt x="348" y="8"/>
                    <a:pt x="348" y="8"/>
                    <a:pt x="348" y="8"/>
                  </a:cubicBezTo>
                  <a:cubicBezTo>
                    <a:pt x="363" y="8"/>
                    <a:pt x="363" y="8"/>
                    <a:pt x="363" y="8"/>
                  </a:cubicBezTo>
                  <a:lnTo>
                    <a:pt x="363" y="0"/>
                  </a:lnTo>
                  <a:close/>
                  <a:moveTo>
                    <a:pt x="386" y="0"/>
                  </a:moveTo>
                  <a:cubicBezTo>
                    <a:pt x="371" y="0"/>
                    <a:pt x="371" y="0"/>
                    <a:pt x="371" y="0"/>
                  </a:cubicBezTo>
                  <a:cubicBezTo>
                    <a:pt x="371" y="8"/>
                    <a:pt x="371" y="8"/>
                    <a:pt x="371" y="8"/>
                  </a:cubicBezTo>
                  <a:cubicBezTo>
                    <a:pt x="386" y="8"/>
                    <a:pt x="386" y="8"/>
                    <a:pt x="386" y="8"/>
                  </a:cubicBezTo>
                  <a:lnTo>
                    <a:pt x="386" y="0"/>
                  </a:lnTo>
                  <a:close/>
                  <a:moveTo>
                    <a:pt x="409" y="0"/>
                  </a:moveTo>
                  <a:cubicBezTo>
                    <a:pt x="394" y="0"/>
                    <a:pt x="394" y="0"/>
                    <a:pt x="394" y="0"/>
                  </a:cubicBezTo>
                  <a:cubicBezTo>
                    <a:pt x="394" y="8"/>
                    <a:pt x="394" y="8"/>
                    <a:pt x="394" y="8"/>
                  </a:cubicBezTo>
                  <a:cubicBezTo>
                    <a:pt x="409" y="8"/>
                    <a:pt x="409" y="8"/>
                    <a:pt x="409" y="8"/>
                  </a:cubicBezTo>
                  <a:lnTo>
                    <a:pt x="409" y="0"/>
                  </a:lnTo>
                  <a:close/>
                  <a:moveTo>
                    <a:pt x="432" y="0"/>
                  </a:moveTo>
                  <a:cubicBezTo>
                    <a:pt x="417" y="0"/>
                    <a:pt x="417" y="0"/>
                    <a:pt x="417" y="0"/>
                  </a:cubicBezTo>
                  <a:cubicBezTo>
                    <a:pt x="417" y="8"/>
                    <a:pt x="417" y="8"/>
                    <a:pt x="417" y="8"/>
                  </a:cubicBezTo>
                  <a:cubicBezTo>
                    <a:pt x="432" y="8"/>
                    <a:pt x="432" y="8"/>
                    <a:pt x="432" y="8"/>
                  </a:cubicBezTo>
                  <a:lnTo>
                    <a:pt x="432" y="0"/>
                  </a:lnTo>
                  <a:close/>
                  <a:moveTo>
                    <a:pt x="455" y="0"/>
                  </a:moveTo>
                  <a:cubicBezTo>
                    <a:pt x="439" y="0"/>
                    <a:pt x="439" y="0"/>
                    <a:pt x="439" y="0"/>
                  </a:cubicBezTo>
                  <a:cubicBezTo>
                    <a:pt x="439" y="8"/>
                    <a:pt x="439" y="8"/>
                    <a:pt x="439" y="8"/>
                  </a:cubicBezTo>
                  <a:cubicBezTo>
                    <a:pt x="455" y="8"/>
                    <a:pt x="455" y="8"/>
                    <a:pt x="455" y="8"/>
                  </a:cubicBezTo>
                  <a:lnTo>
                    <a:pt x="455" y="0"/>
                  </a:lnTo>
                  <a:close/>
                  <a:moveTo>
                    <a:pt x="478" y="1"/>
                  </a:moveTo>
                  <a:cubicBezTo>
                    <a:pt x="473" y="1"/>
                    <a:pt x="468" y="0"/>
                    <a:pt x="462" y="0"/>
                  </a:cubicBezTo>
                  <a:cubicBezTo>
                    <a:pt x="462" y="8"/>
                    <a:pt x="462" y="8"/>
                    <a:pt x="462" y="8"/>
                  </a:cubicBezTo>
                  <a:cubicBezTo>
                    <a:pt x="467" y="8"/>
                    <a:pt x="472" y="8"/>
                    <a:pt x="477" y="9"/>
                  </a:cubicBezTo>
                  <a:lnTo>
                    <a:pt x="478" y="1"/>
                  </a:lnTo>
                  <a:close/>
                  <a:moveTo>
                    <a:pt x="501" y="5"/>
                  </a:moveTo>
                  <a:cubicBezTo>
                    <a:pt x="496" y="4"/>
                    <a:pt x="491" y="3"/>
                    <a:pt x="486" y="2"/>
                  </a:cubicBezTo>
                  <a:cubicBezTo>
                    <a:pt x="484" y="10"/>
                    <a:pt x="484" y="10"/>
                    <a:pt x="484" y="10"/>
                  </a:cubicBezTo>
                  <a:cubicBezTo>
                    <a:pt x="489" y="10"/>
                    <a:pt x="494" y="11"/>
                    <a:pt x="499" y="12"/>
                  </a:cubicBezTo>
                  <a:cubicBezTo>
                    <a:pt x="501" y="5"/>
                    <a:pt x="501" y="5"/>
                    <a:pt x="501" y="5"/>
                  </a:cubicBezTo>
                  <a:close/>
                  <a:moveTo>
                    <a:pt x="523" y="11"/>
                  </a:moveTo>
                  <a:cubicBezTo>
                    <a:pt x="518" y="9"/>
                    <a:pt x="513" y="8"/>
                    <a:pt x="508" y="7"/>
                  </a:cubicBezTo>
                  <a:cubicBezTo>
                    <a:pt x="506" y="14"/>
                    <a:pt x="506" y="14"/>
                    <a:pt x="506" y="14"/>
                  </a:cubicBezTo>
                  <a:cubicBezTo>
                    <a:pt x="511" y="15"/>
                    <a:pt x="516" y="17"/>
                    <a:pt x="521" y="18"/>
                  </a:cubicBezTo>
                  <a:cubicBezTo>
                    <a:pt x="523" y="11"/>
                    <a:pt x="523" y="11"/>
                    <a:pt x="523" y="11"/>
                  </a:cubicBezTo>
                  <a:close/>
                  <a:moveTo>
                    <a:pt x="545" y="19"/>
                  </a:moveTo>
                  <a:cubicBezTo>
                    <a:pt x="540" y="17"/>
                    <a:pt x="535" y="15"/>
                    <a:pt x="530" y="14"/>
                  </a:cubicBezTo>
                  <a:cubicBezTo>
                    <a:pt x="528" y="21"/>
                    <a:pt x="528" y="21"/>
                    <a:pt x="528" y="21"/>
                  </a:cubicBezTo>
                  <a:cubicBezTo>
                    <a:pt x="532" y="23"/>
                    <a:pt x="537" y="24"/>
                    <a:pt x="542" y="27"/>
                  </a:cubicBezTo>
                  <a:cubicBezTo>
                    <a:pt x="545" y="19"/>
                    <a:pt x="545" y="19"/>
                    <a:pt x="545" y="19"/>
                  </a:cubicBezTo>
                  <a:close/>
                  <a:moveTo>
                    <a:pt x="565" y="30"/>
                  </a:moveTo>
                  <a:cubicBezTo>
                    <a:pt x="561" y="28"/>
                    <a:pt x="556" y="25"/>
                    <a:pt x="552" y="23"/>
                  </a:cubicBezTo>
                  <a:cubicBezTo>
                    <a:pt x="548" y="30"/>
                    <a:pt x="548" y="30"/>
                    <a:pt x="548" y="30"/>
                  </a:cubicBezTo>
                  <a:cubicBezTo>
                    <a:pt x="553" y="32"/>
                    <a:pt x="557" y="34"/>
                    <a:pt x="561" y="37"/>
                  </a:cubicBezTo>
                  <a:cubicBezTo>
                    <a:pt x="565" y="30"/>
                    <a:pt x="565" y="30"/>
                    <a:pt x="565" y="30"/>
                  </a:cubicBezTo>
                  <a:close/>
                  <a:moveTo>
                    <a:pt x="585" y="43"/>
                  </a:moveTo>
                  <a:cubicBezTo>
                    <a:pt x="580" y="40"/>
                    <a:pt x="576" y="37"/>
                    <a:pt x="572" y="34"/>
                  </a:cubicBezTo>
                  <a:cubicBezTo>
                    <a:pt x="568" y="41"/>
                    <a:pt x="568" y="41"/>
                    <a:pt x="568" y="41"/>
                  </a:cubicBezTo>
                  <a:cubicBezTo>
                    <a:pt x="572" y="44"/>
                    <a:pt x="576" y="46"/>
                    <a:pt x="580" y="49"/>
                  </a:cubicBezTo>
                  <a:lnTo>
                    <a:pt x="585" y="43"/>
                  </a:lnTo>
                  <a:close/>
                  <a:moveTo>
                    <a:pt x="602" y="58"/>
                  </a:moveTo>
                  <a:cubicBezTo>
                    <a:pt x="599" y="55"/>
                    <a:pt x="595" y="51"/>
                    <a:pt x="591" y="48"/>
                  </a:cubicBezTo>
                  <a:cubicBezTo>
                    <a:pt x="586" y="54"/>
                    <a:pt x="586" y="54"/>
                    <a:pt x="586" y="54"/>
                  </a:cubicBezTo>
                  <a:cubicBezTo>
                    <a:pt x="590" y="57"/>
                    <a:pt x="593" y="61"/>
                    <a:pt x="597" y="64"/>
                  </a:cubicBezTo>
                  <a:cubicBezTo>
                    <a:pt x="602" y="58"/>
                    <a:pt x="602" y="58"/>
                    <a:pt x="602" y="58"/>
                  </a:cubicBezTo>
                  <a:close/>
                  <a:moveTo>
                    <a:pt x="618" y="75"/>
                  </a:moveTo>
                  <a:cubicBezTo>
                    <a:pt x="615" y="71"/>
                    <a:pt x="611" y="67"/>
                    <a:pt x="608" y="64"/>
                  </a:cubicBezTo>
                  <a:cubicBezTo>
                    <a:pt x="602" y="69"/>
                    <a:pt x="602" y="69"/>
                    <a:pt x="602" y="69"/>
                  </a:cubicBezTo>
                  <a:cubicBezTo>
                    <a:pt x="606" y="73"/>
                    <a:pt x="609" y="76"/>
                    <a:pt x="612" y="80"/>
                  </a:cubicBezTo>
                  <a:cubicBezTo>
                    <a:pt x="618" y="75"/>
                    <a:pt x="618" y="75"/>
                    <a:pt x="618" y="75"/>
                  </a:cubicBezTo>
                  <a:close/>
                  <a:moveTo>
                    <a:pt x="632" y="94"/>
                  </a:moveTo>
                  <a:cubicBezTo>
                    <a:pt x="630" y="89"/>
                    <a:pt x="626" y="85"/>
                    <a:pt x="623" y="81"/>
                  </a:cubicBezTo>
                  <a:cubicBezTo>
                    <a:pt x="617" y="86"/>
                    <a:pt x="617" y="86"/>
                    <a:pt x="617" y="86"/>
                  </a:cubicBezTo>
                  <a:cubicBezTo>
                    <a:pt x="620" y="90"/>
                    <a:pt x="623" y="94"/>
                    <a:pt x="626" y="98"/>
                  </a:cubicBezTo>
                  <a:cubicBezTo>
                    <a:pt x="632" y="94"/>
                    <a:pt x="632" y="94"/>
                    <a:pt x="632" y="94"/>
                  </a:cubicBezTo>
                  <a:close/>
                  <a:moveTo>
                    <a:pt x="645" y="113"/>
                  </a:moveTo>
                  <a:cubicBezTo>
                    <a:pt x="642" y="109"/>
                    <a:pt x="639" y="104"/>
                    <a:pt x="637" y="100"/>
                  </a:cubicBezTo>
                  <a:cubicBezTo>
                    <a:pt x="630" y="104"/>
                    <a:pt x="630" y="104"/>
                    <a:pt x="630" y="104"/>
                  </a:cubicBezTo>
                  <a:cubicBezTo>
                    <a:pt x="633" y="108"/>
                    <a:pt x="635" y="113"/>
                    <a:pt x="638" y="117"/>
                  </a:cubicBezTo>
                  <a:cubicBezTo>
                    <a:pt x="645" y="113"/>
                    <a:pt x="645" y="113"/>
                    <a:pt x="645" y="113"/>
                  </a:cubicBezTo>
                  <a:close/>
                  <a:moveTo>
                    <a:pt x="654" y="134"/>
                  </a:moveTo>
                  <a:cubicBezTo>
                    <a:pt x="652" y="130"/>
                    <a:pt x="650" y="125"/>
                    <a:pt x="648" y="120"/>
                  </a:cubicBezTo>
                  <a:cubicBezTo>
                    <a:pt x="641" y="124"/>
                    <a:pt x="641" y="124"/>
                    <a:pt x="641" y="124"/>
                  </a:cubicBezTo>
                  <a:cubicBezTo>
                    <a:pt x="643" y="128"/>
                    <a:pt x="645" y="133"/>
                    <a:pt x="647" y="137"/>
                  </a:cubicBezTo>
                  <a:cubicBezTo>
                    <a:pt x="654" y="134"/>
                    <a:pt x="654" y="134"/>
                    <a:pt x="654" y="134"/>
                  </a:cubicBezTo>
                  <a:close/>
                  <a:moveTo>
                    <a:pt x="662" y="156"/>
                  </a:moveTo>
                  <a:cubicBezTo>
                    <a:pt x="660" y="151"/>
                    <a:pt x="659" y="147"/>
                    <a:pt x="657" y="142"/>
                  </a:cubicBezTo>
                  <a:cubicBezTo>
                    <a:pt x="650" y="144"/>
                    <a:pt x="650" y="144"/>
                    <a:pt x="650" y="144"/>
                  </a:cubicBezTo>
                  <a:cubicBezTo>
                    <a:pt x="652" y="149"/>
                    <a:pt x="653" y="154"/>
                    <a:pt x="654" y="159"/>
                  </a:cubicBezTo>
                  <a:cubicBezTo>
                    <a:pt x="662" y="156"/>
                    <a:pt x="662" y="156"/>
                    <a:pt x="662" y="156"/>
                  </a:cubicBezTo>
                  <a:close/>
                  <a:moveTo>
                    <a:pt x="667" y="179"/>
                  </a:moveTo>
                  <a:cubicBezTo>
                    <a:pt x="666" y="174"/>
                    <a:pt x="665" y="169"/>
                    <a:pt x="664" y="164"/>
                  </a:cubicBezTo>
                  <a:cubicBezTo>
                    <a:pt x="656" y="166"/>
                    <a:pt x="656" y="166"/>
                    <a:pt x="656" y="166"/>
                  </a:cubicBezTo>
                  <a:cubicBezTo>
                    <a:pt x="657" y="171"/>
                    <a:pt x="658" y="175"/>
                    <a:pt x="659" y="180"/>
                  </a:cubicBezTo>
                  <a:lnTo>
                    <a:pt x="667" y="179"/>
                  </a:lnTo>
                  <a:close/>
                  <a:moveTo>
                    <a:pt x="669" y="202"/>
                  </a:moveTo>
                  <a:cubicBezTo>
                    <a:pt x="669" y="197"/>
                    <a:pt x="669" y="192"/>
                    <a:pt x="668" y="187"/>
                  </a:cubicBezTo>
                  <a:cubicBezTo>
                    <a:pt x="660" y="188"/>
                    <a:pt x="660" y="188"/>
                    <a:pt x="660" y="188"/>
                  </a:cubicBezTo>
                  <a:cubicBezTo>
                    <a:pt x="661" y="193"/>
                    <a:pt x="661" y="198"/>
                    <a:pt x="662" y="203"/>
                  </a:cubicBezTo>
                  <a:cubicBezTo>
                    <a:pt x="669" y="202"/>
                    <a:pt x="669" y="202"/>
                    <a:pt x="669" y="202"/>
                  </a:cubicBezTo>
                  <a:close/>
                  <a:moveTo>
                    <a:pt x="670" y="225"/>
                  </a:moveTo>
                  <a:cubicBezTo>
                    <a:pt x="670" y="214"/>
                    <a:pt x="670" y="214"/>
                    <a:pt x="670" y="214"/>
                  </a:cubicBezTo>
                  <a:cubicBezTo>
                    <a:pt x="670" y="213"/>
                    <a:pt x="670" y="211"/>
                    <a:pt x="670" y="210"/>
                  </a:cubicBezTo>
                  <a:cubicBezTo>
                    <a:pt x="662" y="210"/>
                    <a:pt x="662" y="210"/>
                    <a:pt x="662" y="210"/>
                  </a:cubicBezTo>
                  <a:cubicBezTo>
                    <a:pt x="662" y="211"/>
                    <a:pt x="662" y="213"/>
                    <a:pt x="662" y="214"/>
                  </a:cubicBezTo>
                  <a:cubicBezTo>
                    <a:pt x="662" y="225"/>
                    <a:pt x="662" y="225"/>
                    <a:pt x="662" y="225"/>
                  </a:cubicBezTo>
                  <a:cubicBezTo>
                    <a:pt x="670" y="225"/>
                    <a:pt x="670" y="225"/>
                    <a:pt x="670" y="225"/>
                  </a:cubicBezTo>
                  <a:close/>
                  <a:moveTo>
                    <a:pt x="669" y="248"/>
                  </a:moveTo>
                  <a:cubicBezTo>
                    <a:pt x="669" y="243"/>
                    <a:pt x="669" y="238"/>
                    <a:pt x="670" y="233"/>
                  </a:cubicBezTo>
                  <a:cubicBezTo>
                    <a:pt x="662" y="233"/>
                    <a:pt x="662" y="233"/>
                    <a:pt x="662" y="233"/>
                  </a:cubicBezTo>
                  <a:cubicBezTo>
                    <a:pt x="662" y="238"/>
                    <a:pt x="661" y="243"/>
                    <a:pt x="661" y="248"/>
                  </a:cubicBezTo>
                  <a:cubicBezTo>
                    <a:pt x="669" y="248"/>
                    <a:pt x="669" y="248"/>
                    <a:pt x="669" y="248"/>
                  </a:cubicBezTo>
                  <a:close/>
                  <a:moveTo>
                    <a:pt x="665" y="271"/>
                  </a:moveTo>
                  <a:cubicBezTo>
                    <a:pt x="666" y="266"/>
                    <a:pt x="667" y="261"/>
                    <a:pt x="668" y="256"/>
                  </a:cubicBezTo>
                  <a:cubicBezTo>
                    <a:pt x="660" y="255"/>
                    <a:pt x="660" y="255"/>
                    <a:pt x="660" y="255"/>
                  </a:cubicBezTo>
                  <a:cubicBezTo>
                    <a:pt x="659" y="260"/>
                    <a:pt x="658" y="265"/>
                    <a:pt x="657" y="270"/>
                  </a:cubicBezTo>
                  <a:cubicBezTo>
                    <a:pt x="665" y="271"/>
                    <a:pt x="665" y="271"/>
                    <a:pt x="665" y="271"/>
                  </a:cubicBezTo>
                  <a:close/>
                  <a:moveTo>
                    <a:pt x="659" y="294"/>
                  </a:moveTo>
                  <a:cubicBezTo>
                    <a:pt x="660" y="289"/>
                    <a:pt x="662" y="284"/>
                    <a:pt x="663" y="279"/>
                  </a:cubicBezTo>
                  <a:cubicBezTo>
                    <a:pt x="656" y="277"/>
                    <a:pt x="656" y="277"/>
                    <a:pt x="656" y="277"/>
                  </a:cubicBezTo>
                  <a:cubicBezTo>
                    <a:pt x="654" y="282"/>
                    <a:pt x="653" y="287"/>
                    <a:pt x="651" y="291"/>
                  </a:cubicBezTo>
                  <a:lnTo>
                    <a:pt x="659" y="294"/>
                  </a:lnTo>
                  <a:close/>
                  <a:moveTo>
                    <a:pt x="650" y="315"/>
                  </a:moveTo>
                  <a:cubicBezTo>
                    <a:pt x="652" y="311"/>
                    <a:pt x="654" y="306"/>
                    <a:pt x="656" y="301"/>
                  </a:cubicBezTo>
                  <a:cubicBezTo>
                    <a:pt x="649" y="298"/>
                    <a:pt x="649" y="298"/>
                    <a:pt x="649" y="298"/>
                  </a:cubicBezTo>
                  <a:cubicBezTo>
                    <a:pt x="647" y="303"/>
                    <a:pt x="645" y="308"/>
                    <a:pt x="643" y="312"/>
                  </a:cubicBezTo>
                  <a:lnTo>
                    <a:pt x="650" y="315"/>
                  </a:lnTo>
                  <a:close/>
                  <a:moveTo>
                    <a:pt x="639" y="336"/>
                  </a:moveTo>
                  <a:cubicBezTo>
                    <a:pt x="642" y="331"/>
                    <a:pt x="644" y="327"/>
                    <a:pt x="647" y="322"/>
                  </a:cubicBezTo>
                  <a:cubicBezTo>
                    <a:pt x="640" y="319"/>
                    <a:pt x="640" y="319"/>
                    <a:pt x="640" y="319"/>
                  </a:cubicBezTo>
                  <a:cubicBezTo>
                    <a:pt x="637" y="323"/>
                    <a:pt x="635" y="328"/>
                    <a:pt x="632" y="332"/>
                  </a:cubicBezTo>
                  <a:lnTo>
                    <a:pt x="639" y="336"/>
                  </a:lnTo>
                  <a:close/>
                  <a:moveTo>
                    <a:pt x="626" y="355"/>
                  </a:moveTo>
                  <a:cubicBezTo>
                    <a:pt x="629" y="351"/>
                    <a:pt x="632" y="347"/>
                    <a:pt x="635" y="342"/>
                  </a:cubicBezTo>
                  <a:cubicBezTo>
                    <a:pt x="629" y="338"/>
                    <a:pt x="629" y="338"/>
                    <a:pt x="629" y="338"/>
                  </a:cubicBezTo>
                  <a:cubicBezTo>
                    <a:pt x="626" y="342"/>
                    <a:pt x="623" y="346"/>
                    <a:pt x="620" y="350"/>
                  </a:cubicBezTo>
                  <a:cubicBezTo>
                    <a:pt x="626" y="355"/>
                    <a:pt x="626" y="355"/>
                    <a:pt x="626" y="355"/>
                  </a:cubicBezTo>
                  <a:close/>
                  <a:moveTo>
                    <a:pt x="611" y="373"/>
                  </a:moveTo>
                  <a:cubicBezTo>
                    <a:pt x="615" y="369"/>
                    <a:pt x="618" y="365"/>
                    <a:pt x="621" y="361"/>
                  </a:cubicBezTo>
                  <a:cubicBezTo>
                    <a:pt x="615" y="356"/>
                    <a:pt x="615" y="356"/>
                    <a:pt x="615" y="356"/>
                  </a:cubicBezTo>
                  <a:cubicBezTo>
                    <a:pt x="612" y="360"/>
                    <a:pt x="609" y="364"/>
                    <a:pt x="605" y="367"/>
                  </a:cubicBezTo>
                  <a:cubicBezTo>
                    <a:pt x="611" y="373"/>
                    <a:pt x="611" y="373"/>
                    <a:pt x="611" y="373"/>
                  </a:cubicBezTo>
                  <a:close/>
                  <a:moveTo>
                    <a:pt x="594" y="389"/>
                  </a:moveTo>
                  <a:cubicBezTo>
                    <a:pt x="598" y="385"/>
                    <a:pt x="602" y="382"/>
                    <a:pt x="606" y="378"/>
                  </a:cubicBezTo>
                  <a:cubicBezTo>
                    <a:pt x="600" y="373"/>
                    <a:pt x="600" y="373"/>
                    <a:pt x="600" y="373"/>
                  </a:cubicBezTo>
                  <a:cubicBezTo>
                    <a:pt x="597" y="376"/>
                    <a:pt x="593" y="380"/>
                    <a:pt x="589" y="383"/>
                  </a:cubicBezTo>
                  <a:cubicBezTo>
                    <a:pt x="594" y="389"/>
                    <a:pt x="594" y="389"/>
                    <a:pt x="594" y="389"/>
                  </a:cubicBezTo>
                  <a:close/>
                  <a:moveTo>
                    <a:pt x="576" y="403"/>
                  </a:moveTo>
                  <a:cubicBezTo>
                    <a:pt x="580" y="400"/>
                    <a:pt x="584" y="397"/>
                    <a:pt x="588" y="394"/>
                  </a:cubicBezTo>
                  <a:cubicBezTo>
                    <a:pt x="583" y="388"/>
                    <a:pt x="583" y="388"/>
                    <a:pt x="583" y="388"/>
                  </a:cubicBezTo>
                  <a:cubicBezTo>
                    <a:pt x="579" y="391"/>
                    <a:pt x="575" y="394"/>
                    <a:pt x="571" y="396"/>
                  </a:cubicBezTo>
                  <a:cubicBezTo>
                    <a:pt x="576" y="403"/>
                    <a:pt x="576" y="403"/>
                    <a:pt x="576" y="403"/>
                  </a:cubicBezTo>
                  <a:close/>
                  <a:moveTo>
                    <a:pt x="556" y="415"/>
                  </a:moveTo>
                  <a:cubicBezTo>
                    <a:pt x="560" y="412"/>
                    <a:pt x="565" y="410"/>
                    <a:pt x="569" y="407"/>
                  </a:cubicBezTo>
                  <a:cubicBezTo>
                    <a:pt x="565" y="400"/>
                    <a:pt x="565" y="400"/>
                    <a:pt x="565" y="400"/>
                  </a:cubicBezTo>
                  <a:cubicBezTo>
                    <a:pt x="561" y="403"/>
                    <a:pt x="557" y="406"/>
                    <a:pt x="552" y="408"/>
                  </a:cubicBezTo>
                  <a:cubicBezTo>
                    <a:pt x="556" y="415"/>
                    <a:pt x="556" y="415"/>
                    <a:pt x="556" y="415"/>
                  </a:cubicBezTo>
                  <a:close/>
                  <a:moveTo>
                    <a:pt x="535" y="425"/>
                  </a:moveTo>
                  <a:cubicBezTo>
                    <a:pt x="540" y="423"/>
                    <a:pt x="544" y="421"/>
                    <a:pt x="549" y="418"/>
                  </a:cubicBezTo>
                  <a:cubicBezTo>
                    <a:pt x="546" y="411"/>
                    <a:pt x="546" y="411"/>
                    <a:pt x="546" y="411"/>
                  </a:cubicBezTo>
                  <a:cubicBezTo>
                    <a:pt x="541" y="414"/>
                    <a:pt x="536" y="416"/>
                    <a:pt x="532" y="417"/>
                  </a:cubicBezTo>
                  <a:cubicBezTo>
                    <a:pt x="535" y="425"/>
                    <a:pt x="535" y="425"/>
                    <a:pt x="535" y="425"/>
                  </a:cubicBezTo>
                  <a:close/>
                  <a:moveTo>
                    <a:pt x="513" y="432"/>
                  </a:moveTo>
                  <a:cubicBezTo>
                    <a:pt x="518" y="431"/>
                    <a:pt x="523" y="429"/>
                    <a:pt x="527" y="427"/>
                  </a:cubicBezTo>
                  <a:cubicBezTo>
                    <a:pt x="525" y="420"/>
                    <a:pt x="525" y="420"/>
                    <a:pt x="525" y="420"/>
                  </a:cubicBezTo>
                  <a:cubicBezTo>
                    <a:pt x="520" y="422"/>
                    <a:pt x="515" y="423"/>
                    <a:pt x="511" y="425"/>
                  </a:cubicBezTo>
                  <a:cubicBezTo>
                    <a:pt x="513" y="432"/>
                    <a:pt x="513" y="432"/>
                    <a:pt x="513" y="432"/>
                  </a:cubicBezTo>
                  <a:close/>
                  <a:moveTo>
                    <a:pt x="490" y="437"/>
                  </a:moveTo>
                  <a:cubicBezTo>
                    <a:pt x="495" y="436"/>
                    <a:pt x="500" y="435"/>
                    <a:pt x="505" y="434"/>
                  </a:cubicBezTo>
                  <a:cubicBezTo>
                    <a:pt x="503" y="426"/>
                    <a:pt x="503" y="426"/>
                    <a:pt x="503" y="426"/>
                  </a:cubicBezTo>
                  <a:cubicBezTo>
                    <a:pt x="499" y="428"/>
                    <a:pt x="494" y="429"/>
                    <a:pt x="489" y="429"/>
                  </a:cubicBezTo>
                  <a:cubicBezTo>
                    <a:pt x="490" y="437"/>
                    <a:pt x="490" y="437"/>
                    <a:pt x="490" y="437"/>
                  </a:cubicBezTo>
                  <a:close/>
                  <a:moveTo>
                    <a:pt x="467" y="439"/>
                  </a:moveTo>
                  <a:cubicBezTo>
                    <a:pt x="472" y="439"/>
                    <a:pt x="477" y="439"/>
                    <a:pt x="482" y="438"/>
                  </a:cubicBezTo>
                  <a:cubicBezTo>
                    <a:pt x="481" y="430"/>
                    <a:pt x="481" y="430"/>
                    <a:pt x="481" y="430"/>
                  </a:cubicBezTo>
                  <a:cubicBezTo>
                    <a:pt x="476" y="431"/>
                    <a:pt x="471" y="431"/>
                    <a:pt x="466" y="432"/>
                  </a:cubicBezTo>
                  <a:lnTo>
                    <a:pt x="467" y="439"/>
                  </a:lnTo>
                  <a:close/>
                  <a:moveTo>
                    <a:pt x="444" y="440"/>
                  </a:moveTo>
                  <a:cubicBezTo>
                    <a:pt x="456" y="440"/>
                    <a:pt x="456" y="440"/>
                    <a:pt x="456" y="440"/>
                  </a:cubicBezTo>
                  <a:cubicBezTo>
                    <a:pt x="457" y="440"/>
                    <a:pt x="458" y="440"/>
                    <a:pt x="459" y="440"/>
                  </a:cubicBezTo>
                  <a:cubicBezTo>
                    <a:pt x="459" y="432"/>
                    <a:pt x="459" y="432"/>
                    <a:pt x="459" y="432"/>
                  </a:cubicBezTo>
                  <a:cubicBezTo>
                    <a:pt x="458" y="432"/>
                    <a:pt x="457" y="432"/>
                    <a:pt x="456" y="432"/>
                  </a:cubicBezTo>
                  <a:cubicBezTo>
                    <a:pt x="444" y="432"/>
                    <a:pt x="444" y="432"/>
                    <a:pt x="444" y="432"/>
                  </a:cubicBezTo>
                  <a:cubicBezTo>
                    <a:pt x="444" y="440"/>
                    <a:pt x="444" y="440"/>
                    <a:pt x="444" y="440"/>
                  </a:cubicBezTo>
                  <a:close/>
                  <a:moveTo>
                    <a:pt x="421" y="440"/>
                  </a:moveTo>
                  <a:cubicBezTo>
                    <a:pt x="436" y="440"/>
                    <a:pt x="436" y="440"/>
                    <a:pt x="436" y="440"/>
                  </a:cubicBezTo>
                  <a:cubicBezTo>
                    <a:pt x="436" y="432"/>
                    <a:pt x="436" y="432"/>
                    <a:pt x="436" y="432"/>
                  </a:cubicBezTo>
                  <a:cubicBezTo>
                    <a:pt x="421" y="432"/>
                    <a:pt x="421" y="432"/>
                    <a:pt x="421" y="432"/>
                  </a:cubicBezTo>
                  <a:lnTo>
                    <a:pt x="421" y="440"/>
                  </a:lnTo>
                  <a:close/>
                  <a:moveTo>
                    <a:pt x="398" y="440"/>
                  </a:moveTo>
                  <a:cubicBezTo>
                    <a:pt x="413" y="440"/>
                    <a:pt x="413" y="440"/>
                    <a:pt x="413" y="440"/>
                  </a:cubicBezTo>
                  <a:cubicBezTo>
                    <a:pt x="413" y="432"/>
                    <a:pt x="413" y="432"/>
                    <a:pt x="413" y="432"/>
                  </a:cubicBezTo>
                  <a:cubicBezTo>
                    <a:pt x="398" y="432"/>
                    <a:pt x="398" y="432"/>
                    <a:pt x="398" y="432"/>
                  </a:cubicBezTo>
                  <a:lnTo>
                    <a:pt x="398" y="440"/>
                  </a:lnTo>
                  <a:close/>
                  <a:moveTo>
                    <a:pt x="375" y="440"/>
                  </a:moveTo>
                  <a:cubicBezTo>
                    <a:pt x="391" y="440"/>
                    <a:pt x="391" y="440"/>
                    <a:pt x="391" y="440"/>
                  </a:cubicBezTo>
                  <a:cubicBezTo>
                    <a:pt x="391" y="432"/>
                    <a:pt x="391" y="432"/>
                    <a:pt x="391" y="432"/>
                  </a:cubicBezTo>
                  <a:cubicBezTo>
                    <a:pt x="375" y="432"/>
                    <a:pt x="375" y="432"/>
                    <a:pt x="375" y="432"/>
                  </a:cubicBezTo>
                  <a:lnTo>
                    <a:pt x="375" y="440"/>
                  </a:lnTo>
                  <a:close/>
                  <a:moveTo>
                    <a:pt x="353" y="440"/>
                  </a:moveTo>
                  <a:cubicBezTo>
                    <a:pt x="368" y="440"/>
                    <a:pt x="368" y="440"/>
                    <a:pt x="368" y="440"/>
                  </a:cubicBezTo>
                  <a:cubicBezTo>
                    <a:pt x="368" y="432"/>
                    <a:pt x="368" y="432"/>
                    <a:pt x="368" y="432"/>
                  </a:cubicBezTo>
                  <a:cubicBezTo>
                    <a:pt x="353" y="432"/>
                    <a:pt x="353" y="432"/>
                    <a:pt x="353" y="432"/>
                  </a:cubicBezTo>
                  <a:lnTo>
                    <a:pt x="353" y="440"/>
                  </a:lnTo>
                  <a:close/>
                  <a:moveTo>
                    <a:pt x="330" y="440"/>
                  </a:moveTo>
                  <a:cubicBezTo>
                    <a:pt x="345" y="440"/>
                    <a:pt x="345" y="440"/>
                    <a:pt x="345" y="440"/>
                  </a:cubicBezTo>
                  <a:cubicBezTo>
                    <a:pt x="345" y="432"/>
                    <a:pt x="345" y="432"/>
                    <a:pt x="345" y="432"/>
                  </a:cubicBezTo>
                  <a:cubicBezTo>
                    <a:pt x="330" y="432"/>
                    <a:pt x="330" y="432"/>
                    <a:pt x="330" y="432"/>
                  </a:cubicBezTo>
                  <a:lnTo>
                    <a:pt x="330" y="440"/>
                  </a:lnTo>
                  <a:close/>
                  <a:moveTo>
                    <a:pt x="307" y="440"/>
                  </a:moveTo>
                  <a:cubicBezTo>
                    <a:pt x="322" y="440"/>
                    <a:pt x="322" y="440"/>
                    <a:pt x="322" y="440"/>
                  </a:cubicBezTo>
                  <a:cubicBezTo>
                    <a:pt x="322" y="432"/>
                    <a:pt x="322" y="432"/>
                    <a:pt x="322" y="432"/>
                  </a:cubicBezTo>
                  <a:cubicBezTo>
                    <a:pt x="307" y="432"/>
                    <a:pt x="307" y="432"/>
                    <a:pt x="307" y="432"/>
                  </a:cubicBezTo>
                  <a:lnTo>
                    <a:pt x="307" y="440"/>
                  </a:lnTo>
                  <a:close/>
                  <a:moveTo>
                    <a:pt x="284" y="440"/>
                  </a:moveTo>
                  <a:cubicBezTo>
                    <a:pt x="299" y="440"/>
                    <a:pt x="299" y="440"/>
                    <a:pt x="299" y="440"/>
                  </a:cubicBezTo>
                  <a:cubicBezTo>
                    <a:pt x="299" y="432"/>
                    <a:pt x="299" y="432"/>
                    <a:pt x="299" y="432"/>
                  </a:cubicBezTo>
                  <a:cubicBezTo>
                    <a:pt x="284" y="432"/>
                    <a:pt x="284" y="432"/>
                    <a:pt x="284" y="432"/>
                  </a:cubicBezTo>
                  <a:lnTo>
                    <a:pt x="284" y="440"/>
                  </a:lnTo>
                  <a:close/>
                  <a:moveTo>
                    <a:pt x="261" y="440"/>
                  </a:moveTo>
                  <a:cubicBezTo>
                    <a:pt x="276" y="440"/>
                    <a:pt x="276" y="440"/>
                    <a:pt x="276" y="440"/>
                  </a:cubicBezTo>
                  <a:cubicBezTo>
                    <a:pt x="276" y="432"/>
                    <a:pt x="276" y="432"/>
                    <a:pt x="276" y="432"/>
                  </a:cubicBezTo>
                  <a:cubicBezTo>
                    <a:pt x="261" y="432"/>
                    <a:pt x="261" y="432"/>
                    <a:pt x="261" y="432"/>
                  </a:cubicBezTo>
                  <a:lnTo>
                    <a:pt x="261" y="440"/>
                  </a:lnTo>
                  <a:close/>
                  <a:moveTo>
                    <a:pt x="238" y="440"/>
                  </a:moveTo>
                  <a:cubicBezTo>
                    <a:pt x="254" y="440"/>
                    <a:pt x="254" y="440"/>
                    <a:pt x="254" y="440"/>
                  </a:cubicBezTo>
                  <a:cubicBezTo>
                    <a:pt x="254" y="432"/>
                    <a:pt x="254" y="432"/>
                    <a:pt x="254" y="432"/>
                  </a:cubicBezTo>
                  <a:cubicBezTo>
                    <a:pt x="238" y="432"/>
                    <a:pt x="238" y="432"/>
                    <a:pt x="238" y="432"/>
                  </a:cubicBezTo>
                  <a:lnTo>
                    <a:pt x="238" y="440"/>
                  </a:lnTo>
                  <a:close/>
                  <a:moveTo>
                    <a:pt x="216" y="440"/>
                  </a:moveTo>
                  <a:cubicBezTo>
                    <a:pt x="231" y="440"/>
                    <a:pt x="231" y="440"/>
                    <a:pt x="231" y="440"/>
                  </a:cubicBezTo>
                  <a:cubicBezTo>
                    <a:pt x="231" y="432"/>
                    <a:pt x="231" y="432"/>
                    <a:pt x="231" y="432"/>
                  </a:cubicBezTo>
                  <a:cubicBezTo>
                    <a:pt x="216" y="432"/>
                    <a:pt x="216" y="432"/>
                    <a:pt x="216" y="432"/>
                  </a:cubicBezTo>
                  <a:lnTo>
                    <a:pt x="216" y="440"/>
                  </a:lnTo>
                  <a:close/>
                  <a:moveTo>
                    <a:pt x="192" y="439"/>
                  </a:moveTo>
                  <a:cubicBezTo>
                    <a:pt x="198" y="439"/>
                    <a:pt x="203" y="440"/>
                    <a:pt x="208" y="440"/>
                  </a:cubicBezTo>
                  <a:cubicBezTo>
                    <a:pt x="208" y="432"/>
                    <a:pt x="208" y="432"/>
                    <a:pt x="208" y="432"/>
                  </a:cubicBezTo>
                  <a:cubicBezTo>
                    <a:pt x="203" y="432"/>
                    <a:pt x="198" y="431"/>
                    <a:pt x="193" y="431"/>
                  </a:cubicBezTo>
                  <a:cubicBezTo>
                    <a:pt x="192" y="439"/>
                    <a:pt x="192" y="439"/>
                    <a:pt x="192" y="439"/>
                  </a:cubicBezTo>
                  <a:close/>
                  <a:moveTo>
                    <a:pt x="169" y="435"/>
                  </a:moveTo>
                  <a:cubicBezTo>
                    <a:pt x="174" y="436"/>
                    <a:pt x="180" y="437"/>
                    <a:pt x="185" y="438"/>
                  </a:cubicBezTo>
                  <a:cubicBezTo>
                    <a:pt x="186" y="430"/>
                    <a:pt x="186" y="430"/>
                    <a:pt x="186" y="430"/>
                  </a:cubicBezTo>
                  <a:cubicBezTo>
                    <a:pt x="181" y="429"/>
                    <a:pt x="176" y="429"/>
                    <a:pt x="171" y="428"/>
                  </a:cubicBezTo>
                  <a:cubicBezTo>
                    <a:pt x="169" y="435"/>
                    <a:pt x="169" y="435"/>
                    <a:pt x="169" y="435"/>
                  </a:cubicBezTo>
                  <a:close/>
                  <a:moveTo>
                    <a:pt x="147" y="429"/>
                  </a:moveTo>
                  <a:cubicBezTo>
                    <a:pt x="152" y="431"/>
                    <a:pt x="157" y="432"/>
                    <a:pt x="162" y="433"/>
                  </a:cubicBezTo>
                  <a:cubicBezTo>
                    <a:pt x="164" y="426"/>
                    <a:pt x="164" y="426"/>
                    <a:pt x="164" y="426"/>
                  </a:cubicBezTo>
                  <a:cubicBezTo>
                    <a:pt x="159" y="425"/>
                    <a:pt x="154" y="423"/>
                    <a:pt x="149" y="422"/>
                  </a:cubicBezTo>
                  <a:cubicBezTo>
                    <a:pt x="147" y="429"/>
                    <a:pt x="147" y="429"/>
                    <a:pt x="147" y="429"/>
                  </a:cubicBezTo>
                  <a:close/>
                  <a:moveTo>
                    <a:pt x="125" y="421"/>
                  </a:moveTo>
                  <a:cubicBezTo>
                    <a:pt x="130" y="423"/>
                    <a:pt x="135" y="425"/>
                    <a:pt x="140" y="427"/>
                  </a:cubicBezTo>
                  <a:cubicBezTo>
                    <a:pt x="142" y="419"/>
                    <a:pt x="142" y="419"/>
                    <a:pt x="142" y="419"/>
                  </a:cubicBezTo>
                  <a:cubicBezTo>
                    <a:pt x="138" y="418"/>
                    <a:pt x="133" y="416"/>
                    <a:pt x="129" y="414"/>
                  </a:cubicBezTo>
                  <a:cubicBezTo>
                    <a:pt x="125" y="421"/>
                    <a:pt x="125" y="421"/>
                    <a:pt x="125" y="421"/>
                  </a:cubicBezTo>
                  <a:close/>
                  <a:moveTo>
                    <a:pt x="105" y="410"/>
                  </a:moveTo>
                  <a:cubicBezTo>
                    <a:pt x="109" y="412"/>
                    <a:pt x="114" y="415"/>
                    <a:pt x="118" y="417"/>
                  </a:cubicBezTo>
                  <a:cubicBezTo>
                    <a:pt x="122" y="410"/>
                    <a:pt x="122" y="410"/>
                    <a:pt x="122" y="410"/>
                  </a:cubicBezTo>
                  <a:cubicBezTo>
                    <a:pt x="117" y="408"/>
                    <a:pt x="113" y="406"/>
                    <a:pt x="109" y="403"/>
                  </a:cubicBezTo>
                  <a:cubicBezTo>
                    <a:pt x="105" y="410"/>
                    <a:pt x="105" y="410"/>
                    <a:pt x="105" y="410"/>
                  </a:cubicBezTo>
                  <a:close/>
                  <a:moveTo>
                    <a:pt x="86" y="397"/>
                  </a:moveTo>
                  <a:cubicBezTo>
                    <a:pt x="90" y="400"/>
                    <a:pt x="94" y="403"/>
                    <a:pt x="98" y="406"/>
                  </a:cubicBezTo>
                  <a:cubicBezTo>
                    <a:pt x="103" y="399"/>
                    <a:pt x="103" y="399"/>
                    <a:pt x="103" y="399"/>
                  </a:cubicBezTo>
                  <a:cubicBezTo>
                    <a:pt x="98" y="397"/>
                    <a:pt x="94" y="394"/>
                    <a:pt x="90" y="391"/>
                  </a:cubicBezTo>
                  <a:cubicBezTo>
                    <a:pt x="86" y="397"/>
                    <a:pt x="86" y="397"/>
                    <a:pt x="86" y="397"/>
                  </a:cubicBezTo>
                  <a:close/>
                  <a:moveTo>
                    <a:pt x="68" y="382"/>
                  </a:moveTo>
                  <a:cubicBezTo>
                    <a:pt x="72" y="386"/>
                    <a:pt x="75" y="389"/>
                    <a:pt x="79" y="392"/>
                  </a:cubicBezTo>
                  <a:cubicBezTo>
                    <a:pt x="84" y="386"/>
                    <a:pt x="84" y="386"/>
                    <a:pt x="84" y="386"/>
                  </a:cubicBezTo>
                  <a:cubicBezTo>
                    <a:pt x="81" y="383"/>
                    <a:pt x="77" y="380"/>
                    <a:pt x="73" y="376"/>
                  </a:cubicBezTo>
                  <a:cubicBezTo>
                    <a:pt x="68" y="382"/>
                    <a:pt x="68" y="382"/>
                    <a:pt x="68" y="382"/>
                  </a:cubicBezTo>
                  <a:close/>
                  <a:moveTo>
                    <a:pt x="52" y="365"/>
                  </a:moveTo>
                  <a:cubicBezTo>
                    <a:pt x="55" y="369"/>
                    <a:pt x="59" y="373"/>
                    <a:pt x="62" y="377"/>
                  </a:cubicBezTo>
                  <a:cubicBezTo>
                    <a:pt x="68" y="371"/>
                    <a:pt x="68" y="371"/>
                    <a:pt x="68" y="371"/>
                  </a:cubicBezTo>
                  <a:cubicBezTo>
                    <a:pt x="64" y="368"/>
                    <a:pt x="61" y="364"/>
                    <a:pt x="58" y="360"/>
                  </a:cubicBezTo>
                  <a:cubicBezTo>
                    <a:pt x="52" y="365"/>
                    <a:pt x="52" y="365"/>
                    <a:pt x="52" y="365"/>
                  </a:cubicBezTo>
                  <a:close/>
                  <a:moveTo>
                    <a:pt x="38" y="347"/>
                  </a:moveTo>
                  <a:cubicBezTo>
                    <a:pt x="40" y="351"/>
                    <a:pt x="44" y="355"/>
                    <a:pt x="47" y="359"/>
                  </a:cubicBezTo>
                  <a:cubicBezTo>
                    <a:pt x="53" y="354"/>
                    <a:pt x="53" y="354"/>
                    <a:pt x="53" y="354"/>
                  </a:cubicBezTo>
                  <a:cubicBezTo>
                    <a:pt x="50" y="351"/>
                    <a:pt x="47" y="347"/>
                    <a:pt x="44" y="342"/>
                  </a:cubicBezTo>
                  <a:cubicBezTo>
                    <a:pt x="38" y="347"/>
                    <a:pt x="38" y="347"/>
                    <a:pt x="38" y="347"/>
                  </a:cubicBezTo>
                  <a:close/>
                  <a:moveTo>
                    <a:pt x="25" y="327"/>
                  </a:moveTo>
                  <a:cubicBezTo>
                    <a:pt x="28" y="332"/>
                    <a:pt x="30" y="336"/>
                    <a:pt x="33" y="340"/>
                  </a:cubicBezTo>
                  <a:cubicBezTo>
                    <a:pt x="40" y="336"/>
                    <a:pt x="40" y="336"/>
                    <a:pt x="40" y="336"/>
                  </a:cubicBezTo>
                  <a:cubicBezTo>
                    <a:pt x="37" y="332"/>
                    <a:pt x="35" y="328"/>
                    <a:pt x="32" y="323"/>
                  </a:cubicBezTo>
                  <a:lnTo>
                    <a:pt x="25" y="327"/>
                  </a:lnTo>
                  <a:close/>
                  <a:moveTo>
                    <a:pt x="15" y="306"/>
                  </a:moveTo>
                  <a:cubicBezTo>
                    <a:pt x="17" y="311"/>
                    <a:pt x="20" y="316"/>
                    <a:pt x="22" y="320"/>
                  </a:cubicBezTo>
                  <a:cubicBezTo>
                    <a:pt x="29" y="317"/>
                    <a:pt x="29" y="317"/>
                    <a:pt x="29" y="317"/>
                  </a:cubicBezTo>
                  <a:cubicBezTo>
                    <a:pt x="27" y="312"/>
                    <a:pt x="25" y="308"/>
                    <a:pt x="23" y="303"/>
                  </a:cubicBezTo>
                  <a:cubicBezTo>
                    <a:pt x="15" y="306"/>
                    <a:pt x="15" y="306"/>
                    <a:pt x="15" y="306"/>
                  </a:cubicBezTo>
                  <a:close/>
                  <a:moveTo>
                    <a:pt x="8" y="284"/>
                  </a:moveTo>
                  <a:cubicBezTo>
                    <a:pt x="9" y="289"/>
                    <a:pt x="11" y="294"/>
                    <a:pt x="13" y="299"/>
                  </a:cubicBezTo>
                  <a:cubicBezTo>
                    <a:pt x="20" y="296"/>
                    <a:pt x="20" y="296"/>
                    <a:pt x="20" y="296"/>
                  </a:cubicBezTo>
                  <a:cubicBezTo>
                    <a:pt x="18" y="291"/>
                    <a:pt x="17" y="287"/>
                    <a:pt x="15" y="282"/>
                  </a:cubicBezTo>
                  <a:cubicBezTo>
                    <a:pt x="8" y="284"/>
                    <a:pt x="8" y="284"/>
                    <a:pt x="8" y="284"/>
                  </a:cubicBezTo>
                  <a:close/>
                  <a:moveTo>
                    <a:pt x="3" y="261"/>
                  </a:moveTo>
                  <a:cubicBezTo>
                    <a:pt x="4" y="266"/>
                    <a:pt x="5" y="272"/>
                    <a:pt x="6" y="276"/>
                  </a:cubicBezTo>
                  <a:cubicBezTo>
                    <a:pt x="13" y="275"/>
                    <a:pt x="13" y="275"/>
                    <a:pt x="13" y="275"/>
                  </a:cubicBezTo>
                  <a:cubicBezTo>
                    <a:pt x="12" y="270"/>
                    <a:pt x="11" y="265"/>
                    <a:pt x="10" y="260"/>
                  </a:cubicBezTo>
                  <a:lnTo>
                    <a:pt x="3" y="261"/>
                  </a:lnTo>
                  <a:close/>
                  <a:moveTo>
                    <a:pt x="0" y="238"/>
                  </a:moveTo>
                  <a:cubicBezTo>
                    <a:pt x="0" y="243"/>
                    <a:pt x="1" y="249"/>
                    <a:pt x="2" y="254"/>
                  </a:cubicBezTo>
                  <a:cubicBezTo>
                    <a:pt x="9" y="253"/>
                    <a:pt x="9" y="253"/>
                    <a:pt x="9" y="253"/>
                  </a:cubicBezTo>
                  <a:cubicBezTo>
                    <a:pt x="9" y="248"/>
                    <a:pt x="8" y="243"/>
                    <a:pt x="8" y="238"/>
                  </a:cubicBezTo>
                  <a:cubicBezTo>
                    <a:pt x="0" y="238"/>
                    <a:pt x="0" y="238"/>
                    <a:pt x="0" y="238"/>
                  </a:cubicBezTo>
                  <a:close/>
                  <a:moveTo>
                    <a:pt x="0" y="215"/>
                  </a:moveTo>
                  <a:cubicBezTo>
                    <a:pt x="0" y="226"/>
                    <a:pt x="0" y="226"/>
                    <a:pt x="0" y="226"/>
                  </a:cubicBezTo>
                  <a:cubicBezTo>
                    <a:pt x="0" y="227"/>
                    <a:pt x="0" y="229"/>
                    <a:pt x="0" y="231"/>
                  </a:cubicBezTo>
                  <a:cubicBezTo>
                    <a:pt x="8" y="230"/>
                    <a:pt x="8" y="230"/>
                    <a:pt x="8" y="230"/>
                  </a:cubicBezTo>
                  <a:cubicBezTo>
                    <a:pt x="8" y="229"/>
                    <a:pt x="8" y="227"/>
                    <a:pt x="8" y="226"/>
                  </a:cubicBezTo>
                  <a:cubicBezTo>
                    <a:pt x="8" y="215"/>
                    <a:pt x="8" y="215"/>
                    <a:pt x="8" y="215"/>
                  </a:cubicBezTo>
                  <a:cubicBezTo>
                    <a:pt x="0" y="215"/>
                    <a:pt x="0" y="215"/>
                    <a:pt x="0" y="215"/>
                  </a:cubicBezTo>
                  <a:close/>
                  <a:moveTo>
                    <a:pt x="1" y="192"/>
                  </a:moveTo>
                  <a:cubicBezTo>
                    <a:pt x="0" y="197"/>
                    <a:pt x="0" y="202"/>
                    <a:pt x="0" y="207"/>
                  </a:cubicBezTo>
                  <a:cubicBezTo>
                    <a:pt x="8" y="208"/>
                    <a:pt x="8" y="208"/>
                    <a:pt x="8" y="208"/>
                  </a:cubicBezTo>
                  <a:cubicBezTo>
                    <a:pt x="8" y="203"/>
                    <a:pt x="8" y="198"/>
                    <a:pt x="9" y="193"/>
                  </a:cubicBezTo>
                  <a:cubicBezTo>
                    <a:pt x="1" y="192"/>
                    <a:pt x="1" y="192"/>
                    <a:pt x="1" y="192"/>
                  </a:cubicBezTo>
                  <a:close/>
                  <a:moveTo>
                    <a:pt x="5" y="169"/>
                  </a:moveTo>
                  <a:cubicBezTo>
                    <a:pt x="4" y="174"/>
                    <a:pt x="3" y="179"/>
                    <a:pt x="2" y="184"/>
                  </a:cubicBezTo>
                  <a:cubicBezTo>
                    <a:pt x="10" y="185"/>
                    <a:pt x="10" y="185"/>
                    <a:pt x="10" y="185"/>
                  </a:cubicBezTo>
                  <a:cubicBezTo>
                    <a:pt x="10" y="180"/>
                    <a:pt x="11" y="176"/>
                    <a:pt x="12" y="171"/>
                  </a:cubicBezTo>
                  <a:cubicBezTo>
                    <a:pt x="5" y="169"/>
                    <a:pt x="5" y="169"/>
                    <a:pt x="5" y="169"/>
                  </a:cubicBezTo>
                  <a:close/>
                  <a:moveTo>
                    <a:pt x="11" y="147"/>
                  </a:moveTo>
                  <a:cubicBezTo>
                    <a:pt x="9" y="152"/>
                    <a:pt x="8" y="157"/>
                    <a:pt x="6" y="162"/>
                  </a:cubicBezTo>
                  <a:cubicBezTo>
                    <a:pt x="14" y="163"/>
                    <a:pt x="14" y="163"/>
                    <a:pt x="14" y="163"/>
                  </a:cubicBezTo>
                  <a:cubicBezTo>
                    <a:pt x="15" y="159"/>
                    <a:pt x="17" y="154"/>
                    <a:pt x="18" y="149"/>
                  </a:cubicBezTo>
                  <a:cubicBezTo>
                    <a:pt x="11" y="147"/>
                    <a:pt x="11" y="147"/>
                    <a:pt x="11" y="147"/>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7" name="Rectangle 75">
              <a:extLst>
                <a:ext uri="{FF2B5EF4-FFF2-40B4-BE49-F238E27FC236}">
                  <a16:creationId xmlns:a16="http://schemas.microsoft.com/office/drawing/2014/main" id="{D173E355-E2C6-44AF-9BA1-B020B3C6B217}"/>
                </a:ext>
              </a:extLst>
            </p:cNvPr>
            <p:cNvSpPr>
              <a:spLocks noChangeArrowheads="1"/>
            </p:cNvSpPr>
            <p:nvPr/>
          </p:nvSpPr>
          <p:spPr bwMode="auto">
            <a:xfrm>
              <a:off x="8458200" y="3240088"/>
              <a:ext cx="525463" cy="42227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8" name="Rectangle 76">
              <a:extLst>
                <a:ext uri="{FF2B5EF4-FFF2-40B4-BE49-F238E27FC236}">
                  <a16:creationId xmlns:a16="http://schemas.microsoft.com/office/drawing/2014/main" id="{8851300A-FA77-4684-8D1E-C157509A27C9}"/>
                </a:ext>
              </a:extLst>
            </p:cNvPr>
            <p:cNvSpPr>
              <a:spLocks noChangeArrowheads="1"/>
            </p:cNvSpPr>
            <p:nvPr/>
          </p:nvSpPr>
          <p:spPr bwMode="auto">
            <a:xfrm>
              <a:off x="8458200" y="3240088"/>
              <a:ext cx="525463"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79" name="Rectangle 77">
              <a:extLst>
                <a:ext uri="{FF2B5EF4-FFF2-40B4-BE49-F238E27FC236}">
                  <a16:creationId xmlns:a16="http://schemas.microsoft.com/office/drawing/2014/main" id="{27C67A9D-B964-45D9-A2C6-56D6A9C7B7CC}"/>
                </a:ext>
              </a:extLst>
            </p:cNvPr>
            <p:cNvSpPr>
              <a:spLocks noChangeArrowheads="1"/>
            </p:cNvSpPr>
            <p:nvPr/>
          </p:nvSpPr>
          <p:spPr bwMode="auto">
            <a:xfrm>
              <a:off x="8499475" y="3282951"/>
              <a:ext cx="442913" cy="338138"/>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0" name="Rectangle 78">
              <a:extLst>
                <a:ext uri="{FF2B5EF4-FFF2-40B4-BE49-F238E27FC236}">
                  <a16:creationId xmlns:a16="http://schemas.microsoft.com/office/drawing/2014/main" id="{FCE44B79-E7DA-4124-8B6A-1C448C3FD712}"/>
                </a:ext>
              </a:extLst>
            </p:cNvPr>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1" name="Rectangle 79">
              <a:extLst>
                <a:ext uri="{FF2B5EF4-FFF2-40B4-BE49-F238E27FC236}">
                  <a16:creationId xmlns:a16="http://schemas.microsoft.com/office/drawing/2014/main" id="{01543D47-F5B4-47BA-BF95-28D213DA8FE1}"/>
                </a:ext>
              </a:extLst>
            </p:cNvPr>
            <p:cNvSpPr>
              <a:spLocks noChangeArrowheads="1"/>
            </p:cNvSpPr>
            <p:nvPr/>
          </p:nvSpPr>
          <p:spPr bwMode="auto">
            <a:xfrm>
              <a:off x="8499475" y="3282951"/>
              <a:ext cx="442913" cy="338138"/>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2" name="Rectangle 80">
              <a:extLst>
                <a:ext uri="{FF2B5EF4-FFF2-40B4-BE49-F238E27FC236}">
                  <a16:creationId xmlns:a16="http://schemas.microsoft.com/office/drawing/2014/main" id="{48746B22-CD68-4393-A5A7-6C96E17F5AA5}"/>
                </a:ext>
              </a:extLst>
            </p:cNvPr>
            <p:cNvSpPr>
              <a:spLocks noChangeArrowheads="1"/>
            </p:cNvSpPr>
            <p:nvPr/>
          </p:nvSpPr>
          <p:spPr bwMode="auto">
            <a:xfrm>
              <a:off x="8499475" y="3282951"/>
              <a:ext cx="4429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3" name="Freeform 81">
              <a:extLst>
                <a:ext uri="{FF2B5EF4-FFF2-40B4-BE49-F238E27FC236}">
                  <a16:creationId xmlns:a16="http://schemas.microsoft.com/office/drawing/2014/main" id="{2DC00BF6-3330-4E70-A4C0-D62669CB538D}"/>
                </a:ext>
              </a:extLst>
            </p:cNvPr>
            <p:cNvSpPr>
              <a:spLocks/>
            </p:cNvSpPr>
            <p:nvPr/>
          </p:nvSpPr>
          <p:spPr bwMode="auto">
            <a:xfrm>
              <a:off x="8689975" y="3432176"/>
              <a:ext cx="252413" cy="188913"/>
            </a:xfrm>
            <a:custGeom>
              <a:avLst/>
              <a:gdLst>
                <a:gd name="T0" fmla="*/ 67 w 67"/>
                <a:gd name="T1" fmla="*/ 12 h 50"/>
                <a:gd name="T2" fmla="*/ 58 w 67"/>
                <a:gd name="T3" fmla="*/ 4 h 50"/>
                <a:gd name="T4" fmla="*/ 46 w 67"/>
                <a:gd name="T5" fmla="*/ 4 h 50"/>
                <a:gd name="T6" fmla="*/ 0 w 67"/>
                <a:gd name="T7" fmla="*/ 50 h 50"/>
                <a:gd name="T8" fmla="*/ 67 w 67"/>
                <a:gd name="T9" fmla="*/ 50 h 50"/>
                <a:gd name="T10" fmla="*/ 67 w 67"/>
                <a:gd name="T11" fmla="*/ 12 h 50"/>
              </a:gdLst>
              <a:ahLst/>
              <a:cxnLst>
                <a:cxn ang="0">
                  <a:pos x="T0" y="T1"/>
                </a:cxn>
                <a:cxn ang="0">
                  <a:pos x="T2" y="T3"/>
                </a:cxn>
                <a:cxn ang="0">
                  <a:pos x="T4" y="T5"/>
                </a:cxn>
                <a:cxn ang="0">
                  <a:pos x="T6" y="T7"/>
                </a:cxn>
                <a:cxn ang="0">
                  <a:pos x="T8" y="T9"/>
                </a:cxn>
                <a:cxn ang="0">
                  <a:pos x="T10" y="T11"/>
                </a:cxn>
              </a:cxnLst>
              <a:rect l="0" t="0" r="r" b="b"/>
              <a:pathLst>
                <a:path w="67" h="50">
                  <a:moveTo>
                    <a:pt x="67" y="12"/>
                  </a:moveTo>
                  <a:cubicBezTo>
                    <a:pt x="58" y="4"/>
                    <a:pt x="58" y="4"/>
                    <a:pt x="58" y="4"/>
                  </a:cubicBezTo>
                  <a:cubicBezTo>
                    <a:pt x="55" y="0"/>
                    <a:pt x="49" y="0"/>
                    <a:pt x="46" y="4"/>
                  </a:cubicBezTo>
                  <a:cubicBezTo>
                    <a:pt x="0" y="50"/>
                    <a:pt x="0" y="50"/>
                    <a:pt x="0" y="50"/>
                  </a:cubicBezTo>
                  <a:cubicBezTo>
                    <a:pt x="67" y="50"/>
                    <a:pt x="67" y="50"/>
                    <a:pt x="67" y="50"/>
                  </a:cubicBezTo>
                  <a:lnTo>
                    <a:pt x="67" y="12"/>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4" name="Freeform 82">
              <a:extLst>
                <a:ext uri="{FF2B5EF4-FFF2-40B4-BE49-F238E27FC236}">
                  <a16:creationId xmlns:a16="http://schemas.microsoft.com/office/drawing/2014/main" id="{DA92AB7B-F917-4F3B-89DF-C0309EDE0C67}"/>
                </a:ext>
              </a:extLst>
            </p:cNvPr>
            <p:cNvSpPr>
              <a:spLocks/>
            </p:cNvSpPr>
            <p:nvPr/>
          </p:nvSpPr>
          <p:spPr bwMode="auto">
            <a:xfrm>
              <a:off x="8589963" y="3473451"/>
              <a:ext cx="303213" cy="147638"/>
            </a:xfrm>
            <a:custGeom>
              <a:avLst/>
              <a:gdLst>
                <a:gd name="T0" fmla="*/ 81 w 81"/>
                <a:gd name="T1" fmla="*/ 39 h 39"/>
                <a:gd name="T2" fmla="*/ 45 w 81"/>
                <a:gd name="T3" fmla="*/ 3 h 39"/>
                <a:gd name="T4" fmla="*/ 36 w 81"/>
                <a:gd name="T5" fmla="*/ 3 h 39"/>
                <a:gd name="T6" fmla="*/ 0 w 81"/>
                <a:gd name="T7" fmla="*/ 39 h 39"/>
                <a:gd name="T8" fmla="*/ 81 w 81"/>
                <a:gd name="T9" fmla="*/ 39 h 39"/>
              </a:gdLst>
              <a:ahLst/>
              <a:cxnLst>
                <a:cxn ang="0">
                  <a:pos x="T0" y="T1"/>
                </a:cxn>
                <a:cxn ang="0">
                  <a:pos x="T2" y="T3"/>
                </a:cxn>
                <a:cxn ang="0">
                  <a:pos x="T4" y="T5"/>
                </a:cxn>
                <a:cxn ang="0">
                  <a:pos x="T6" y="T7"/>
                </a:cxn>
                <a:cxn ang="0">
                  <a:pos x="T8" y="T9"/>
                </a:cxn>
              </a:cxnLst>
              <a:rect l="0" t="0" r="r" b="b"/>
              <a:pathLst>
                <a:path w="81" h="39">
                  <a:moveTo>
                    <a:pt x="81" y="39"/>
                  </a:moveTo>
                  <a:cubicBezTo>
                    <a:pt x="45" y="3"/>
                    <a:pt x="45" y="3"/>
                    <a:pt x="45" y="3"/>
                  </a:cubicBezTo>
                  <a:cubicBezTo>
                    <a:pt x="43" y="0"/>
                    <a:pt x="38" y="0"/>
                    <a:pt x="36" y="3"/>
                  </a:cubicBezTo>
                  <a:cubicBezTo>
                    <a:pt x="0" y="39"/>
                    <a:pt x="0" y="39"/>
                    <a:pt x="0" y="39"/>
                  </a:cubicBezTo>
                  <a:lnTo>
                    <a:pt x="81" y="39"/>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5" name="Freeform 83">
              <a:extLst>
                <a:ext uri="{FF2B5EF4-FFF2-40B4-BE49-F238E27FC236}">
                  <a16:creationId xmlns:a16="http://schemas.microsoft.com/office/drawing/2014/main" id="{B3B3E011-50BA-4B21-A93D-0584917DA3B9}"/>
                </a:ext>
              </a:extLst>
            </p:cNvPr>
            <p:cNvSpPr>
              <a:spLocks/>
            </p:cNvSpPr>
            <p:nvPr/>
          </p:nvSpPr>
          <p:spPr bwMode="auto">
            <a:xfrm>
              <a:off x="8540750" y="3327401"/>
              <a:ext cx="206375" cy="128588"/>
            </a:xfrm>
            <a:custGeom>
              <a:avLst/>
              <a:gdLst>
                <a:gd name="T0" fmla="*/ 31 w 55"/>
                <a:gd name="T1" fmla="*/ 0 h 34"/>
                <a:gd name="T2" fmla="*/ 15 w 55"/>
                <a:gd name="T3" fmla="*/ 11 h 34"/>
                <a:gd name="T4" fmla="*/ 12 w 55"/>
                <a:gd name="T5" fmla="*/ 11 h 34"/>
                <a:gd name="T6" fmla="*/ 0 w 55"/>
                <a:gd name="T7" fmla="*/ 22 h 34"/>
                <a:gd name="T8" fmla="*/ 12 w 55"/>
                <a:gd name="T9" fmla="*/ 34 h 34"/>
                <a:gd name="T10" fmla="*/ 12 w 55"/>
                <a:gd name="T11" fmla="*/ 34 h 34"/>
                <a:gd name="T12" fmla="*/ 12 w 55"/>
                <a:gd name="T13" fmla="*/ 34 h 34"/>
                <a:gd name="T14" fmla="*/ 49 w 55"/>
                <a:gd name="T15" fmla="*/ 34 h 34"/>
                <a:gd name="T16" fmla="*/ 49 w 55"/>
                <a:gd name="T17" fmla="*/ 34 h 34"/>
                <a:gd name="T18" fmla="*/ 55 w 55"/>
                <a:gd name="T19" fmla="*/ 27 h 34"/>
                <a:gd name="T20" fmla="*/ 48 w 55"/>
                <a:gd name="T21" fmla="*/ 21 h 34"/>
                <a:gd name="T22" fmla="*/ 48 w 55"/>
                <a:gd name="T23" fmla="*/ 21 h 34"/>
                <a:gd name="T24" fmla="*/ 48 w 55"/>
                <a:gd name="T25" fmla="*/ 17 h 34"/>
                <a:gd name="T26" fmla="*/ 31 w 55"/>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4">
                  <a:moveTo>
                    <a:pt x="31" y="0"/>
                  </a:moveTo>
                  <a:cubicBezTo>
                    <a:pt x="24" y="0"/>
                    <a:pt x="18" y="4"/>
                    <a:pt x="15" y="11"/>
                  </a:cubicBezTo>
                  <a:cubicBezTo>
                    <a:pt x="14" y="11"/>
                    <a:pt x="13" y="11"/>
                    <a:pt x="12" y="11"/>
                  </a:cubicBezTo>
                  <a:cubicBezTo>
                    <a:pt x="5" y="11"/>
                    <a:pt x="0" y="16"/>
                    <a:pt x="0" y="22"/>
                  </a:cubicBezTo>
                  <a:cubicBezTo>
                    <a:pt x="0" y="28"/>
                    <a:pt x="5" y="34"/>
                    <a:pt x="12" y="34"/>
                  </a:cubicBezTo>
                  <a:cubicBezTo>
                    <a:pt x="12" y="34"/>
                    <a:pt x="12" y="34"/>
                    <a:pt x="12" y="34"/>
                  </a:cubicBezTo>
                  <a:cubicBezTo>
                    <a:pt x="12" y="34"/>
                    <a:pt x="12" y="34"/>
                    <a:pt x="12" y="34"/>
                  </a:cubicBezTo>
                  <a:cubicBezTo>
                    <a:pt x="49" y="34"/>
                    <a:pt x="49" y="34"/>
                    <a:pt x="49" y="34"/>
                  </a:cubicBezTo>
                  <a:cubicBezTo>
                    <a:pt x="49" y="34"/>
                    <a:pt x="49" y="34"/>
                    <a:pt x="49" y="34"/>
                  </a:cubicBezTo>
                  <a:cubicBezTo>
                    <a:pt x="52" y="33"/>
                    <a:pt x="55" y="31"/>
                    <a:pt x="55" y="27"/>
                  </a:cubicBezTo>
                  <a:cubicBezTo>
                    <a:pt x="55" y="24"/>
                    <a:pt x="52" y="21"/>
                    <a:pt x="48" y="21"/>
                  </a:cubicBezTo>
                  <a:cubicBezTo>
                    <a:pt x="48" y="21"/>
                    <a:pt x="48" y="21"/>
                    <a:pt x="48" y="21"/>
                  </a:cubicBezTo>
                  <a:cubicBezTo>
                    <a:pt x="48" y="20"/>
                    <a:pt x="48" y="18"/>
                    <a:pt x="48" y="17"/>
                  </a:cubicBezTo>
                  <a:cubicBezTo>
                    <a:pt x="48" y="7"/>
                    <a:pt x="41" y="0"/>
                    <a:pt x="31"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6" name="Rectangle 84">
              <a:extLst>
                <a:ext uri="{FF2B5EF4-FFF2-40B4-BE49-F238E27FC236}">
                  <a16:creationId xmlns:a16="http://schemas.microsoft.com/office/drawing/2014/main" id="{9E4CB2F2-1C9C-4B1D-AE29-8526AD21619B}"/>
                </a:ext>
              </a:extLst>
            </p:cNvPr>
            <p:cNvSpPr>
              <a:spLocks noChangeArrowheads="1"/>
            </p:cNvSpPr>
            <p:nvPr/>
          </p:nvSpPr>
          <p:spPr bwMode="auto">
            <a:xfrm>
              <a:off x="9159875" y="3719513"/>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7" name="Rectangle 85">
              <a:extLst>
                <a:ext uri="{FF2B5EF4-FFF2-40B4-BE49-F238E27FC236}">
                  <a16:creationId xmlns:a16="http://schemas.microsoft.com/office/drawing/2014/main" id="{F9610815-0975-4798-BE6D-4A15A7E7173A}"/>
                </a:ext>
              </a:extLst>
            </p:cNvPr>
            <p:cNvSpPr>
              <a:spLocks noChangeArrowheads="1"/>
            </p:cNvSpPr>
            <p:nvPr/>
          </p:nvSpPr>
          <p:spPr bwMode="auto">
            <a:xfrm>
              <a:off x="9159875" y="3719513"/>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8" name="Rectangle 86">
              <a:extLst>
                <a:ext uri="{FF2B5EF4-FFF2-40B4-BE49-F238E27FC236}">
                  <a16:creationId xmlns:a16="http://schemas.microsoft.com/office/drawing/2014/main" id="{8F9370E2-EA02-455A-9098-B267F74326E6}"/>
                </a:ext>
              </a:extLst>
            </p:cNvPr>
            <p:cNvSpPr>
              <a:spLocks noChangeArrowheads="1"/>
            </p:cNvSpPr>
            <p:nvPr/>
          </p:nvSpPr>
          <p:spPr bwMode="auto">
            <a:xfrm>
              <a:off x="9193213" y="374967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89" name="Rectangle 87">
              <a:extLst>
                <a:ext uri="{FF2B5EF4-FFF2-40B4-BE49-F238E27FC236}">
                  <a16:creationId xmlns:a16="http://schemas.microsoft.com/office/drawing/2014/main" id="{5190C7B8-75FE-472F-BEEF-1777A2128F3F}"/>
                </a:ext>
              </a:extLst>
            </p:cNvPr>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0" name="Rectangle 88">
              <a:extLst>
                <a:ext uri="{FF2B5EF4-FFF2-40B4-BE49-F238E27FC236}">
                  <a16:creationId xmlns:a16="http://schemas.microsoft.com/office/drawing/2014/main" id="{EFB4CB67-E43C-4BD1-9732-A7F1604646AC}"/>
                </a:ext>
              </a:extLst>
            </p:cNvPr>
            <p:cNvSpPr>
              <a:spLocks noChangeArrowheads="1"/>
            </p:cNvSpPr>
            <p:nvPr/>
          </p:nvSpPr>
          <p:spPr bwMode="auto">
            <a:xfrm>
              <a:off x="9193213" y="374967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1" name="Rectangle 89">
              <a:extLst>
                <a:ext uri="{FF2B5EF4-FFF2-40B4-BE49-F238E27FC236}">
                  <a16:creationId xmlns:a16="http://schemas.microsoft.com/office/drawing/2014/main" id="{4F371735-6F5C-4818-8FB9-3B6CF2D86B90}"/>
                </a:ext>
              </a:extLst>
            </p:cNvPr>
            <p:cNvSpPr>
              <a:spLocks noChangeArrowheads="1"/>
            </p:cNvSpPr>
            <p:nvPr/>
          </p:nvSpPr>
          <p:spPr bwMode="auto">
            <a:xfrm>
              <a:off x="9193213" y="374967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2" name="Freeform 90">
              <a:extLst>
                <a:ext uri="{FF2B5EF4-FFF2-40B4-BE49-F238E27FC236}">
                  <a16:creationId xmlns:a16="http://schemas.microsoft.com/office/drawing/2014/main" id="{4FCCF9F4-853E-40B1-952F-9E54AA7A0C01}"/>
                </a:ext>
              </a:extLst>
            </p:cNvPr>
            <p:cNvSpPr>
              <a:spLocks/>
            </p:cNvSpPr>
            <p:nvPr/>
          </p:nvSpPr>
          <p:spPr bwMode="auto">
            <a:xfrm>
              <a:off x="9340850" y="3865563"/>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3" name="Freeform 91">
              <a:extLst>
                <a:ext uri="{FF2B5EF4-FFF2-40B4-BE49-F238E27FC236}">
                  <a16:creationId xmlns:a16="http://schemas.microsoft.com/office/drawing/2014/main" id="{2EE7F7CB-004D-4684-A631-6292E8A0176F}"/>
                </a:ext>
              </a:extLst>
            </p:cNvPr>
            <p:cNvSpPr>
              <a:spLocks/>
            </p:cNvSpPr>
            <p:nvPr/>
          </p:nvSpPr>
          <p:spPr bwMode="auto">
            <a:xfrm>
              <a:off x="9261475" y="389572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4" name="Freeform 92">
              <a:extLst>
                <a:ext uri="{FF2B5EF4-FFF2-40B4-BE49-F238E27FC236}">
                  <a16:creationId xmlns:a16="http://schemas.microsoft.com/office/drawing/2014/main" id="{5E7B0A5F-3B2E-48CA-B10E-3B364280AE0D}"/>
                </a:ext>
              </a:extLst>
            </p:cNvPr>
            <p:cNvSpPr>
              <a:spLocks/>
            </p:cNvSpPr>
            <p:nvPr/>
          </p:nvSpPr>
          <p:spPr bwMode="auto">
            <a:xfrm>
              <a:off x="9228138" y="3783013"/>
              <a:ext cx="157163" cy="98425"/>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4"/>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5" name="Rectangle 93">
              <a:extLst>
                <a:ext uri="{FF2B5EF4-FFF2-40B4-BE49-F238E27FC236}">
                  <a16:creationId xmlns:a16="http://schemas.microsoft.com/office/drawing/2014/main" id="{104AEBD1-88C8-4E49-A9F5-AFDA981CEF44}"/>
                </a:ext>
              </a:extLst>
            </p:cNvPr>
            <p:cNvSpPr>
              <a:spLocks noChangeArrowheads="1"/>
            </p:cNvSpPr>
            <p:nvPr/>
          </p:nvSpPr>
          <p:spPr bwMode="auto">
            <a:xfrm>
              <a:off x="9159875" y="3289301"/>
              <a:ext cx="404813" cy="323850"/>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6" name="Rectangle 94">
              <a:extLst>
                <a:ext uri="{FF2B5EF4-FFF2-40B4-BE49-F238E27FC236}">
                  <a16:creationId xmlns:a16="http://schemas.microsoft.com/office/drawing/2014/main" id="{D99FC74E-CC4F-432C-9192-5A658923DA00}"/>
                </a:ext>
              </a:extLst>
            </p:cNvPr>
            <p:cNvSpPr>
              <a:spLocks noChangeArrowheads="1"/>
            </p:cNvSpPr>
            <p:nvPr/>
          </p:nvSpPr>
          <p:spPr bwMode="auto">
            <a:xfrm>
              <a:off x="9159875" y="3289301"/>
              <a:ext cx="4048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7" name="Rectangle 95">
              <a:extLst>
                <a:ext uri="{FF2B5EF4-FFF2-40B4-BE49-F238E27FC236}">
                  <a16:creationId xmlns:a16="http://schemas.microsoft.com/office/drawing/2014/main" id="{709DA471-2B37-4261-B8D0-2DE4BC9852DC}"/>
                </a:ext>
              </a:extLst>
            </p:cNvPr>
            <p:cNvSpPr>
              <a:spLocks noChangeArrowheads="1"/>
            </p:cNvSpPr>
            <p:nvPr/>
          </p:nvSpPr>
          <p:spPr bwMode="auto">
            <a:xfrm>
              <a:off x="9193213" y="3324226"/>
              <a:ext cx="342900" cy="258763"/>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8" name="Rectangle 96">
              <a:extLst>
                <a:ext uri="{FF2B5EF4-FFF2-40B4-BE49-F238E27FC236}">
                  <a16:creationId xmlns:a16="http://schemas.microsoft.com/office/drawing/2014/main" id="{C19239CE-A9D1-46DA-B62F-3F7F7F0E1C89}"/>
                </a:ext>
              </a:extLst>
            </p:cNvPr>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99" name="Rectangle 97">
              <a:extLst>
                <a:ext uri="{FF2B5EF4-FFF2-40B4-BE49-F238E27FC236}">
                  <a16:creationId xmlns:a16="http://schemas.microsoft.com/office/drawing/2014/main" id="{96ED578B-5A08-45F5-BAA3-A9EF72209437}"/>
                </a:ext>
              </a:extLst>
            </p:cNvPr>
            <p:cNvSpPr>
              <a:spLocks noChangeArrowheads="1"/>
            </p:cNvSpPr>
            <p:nvPr/>
          </p:nvSpPr>
          <p:spPr bwMode="auto">
            <a:xfrm>
              <a:off x="9193213" y="3324226"/>
              <a:ext cx="342900" cy="258763"/>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0" name="Rectangle 98">
              <a:extLst>
                <a:ext uri="{FF2B5EF4-FFF2-40B4-BE49-F238E27FC236}">
                  <a16:creationId xmlns:a16="http://schemas.microsoft.com/office/drawing/2014/main" id="{88B931CD-E23B-41B4-A362-F6B834F0EAD0}"/>
                </a:ext>
              </a:extLst>
            </p:cNvPr>
            <p:cNvSpPr>
              <a:spLocks noChangeArrowheads="1"/>
            </p:cNvSpPr>
            <p:nvPr/>
          </p:nvSpPr>
          <p:spPr bwMode="auto">
            <a:xfrm>
              <a:off x="9193213" y="3324226"/>
              <a:ext cx="3429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1" name="Freeform 99">
              <a:extLst>
                <a:ext uri="{FF2B5EF4-FFF2-40B4-BE49-F238E27FC236}">
                  <a16:creationId xmlns:a16="http://schemas.microsoft.com/office/drawing/2014/main" id="{A045379D-B656-4E2F-94BB-36AF87952986}"/>
                </a:ext>
              </a:extLst>
            </p:cNvPr>
            <p:cNvSpPr>
              <a:spLocks/>
            </p:cNvSpPr>
            <p:nvPr/>
          </p:nvSpPr>
          <p:spPr bwMode="auto">
            <a:xfrm>
              <a:off x="9340850" y="3440113"/>
              <a:ext cx="195263" cy="142875"/>
            </a:xfrm>
            <a:custGeom>
              <a:avLst/>
              <a:gdLst>
                <a:gd name="T0" fmla="*/ 52 w 52"/>
                <a:gd name="T1" fmla="*/ 9 h 38"/>
                <a:gd name="T2" fmla="*/ 45 w 52"/>
                <a:gd name="T3" fmla="*/ 2 h 38"/>
                <a:gd name="T4" fmla="*/ 36 w 52"/>
                <a:gd name="T5" fmla="*/ 2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2"/>
                    <a:pt x="45" y="2"/>
                    <a:pt x="45" y="2"/>
                  </a:cubicBezTo>
                  <a:cubicBezTo>
                    <a:pt x="43" y="0"/>
                    <a:pt x="38" y="0"/>
                    <a:pt x="36" y="2"/>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2" name="Freeform 100">
              <a:extLst>
                <a:ext uri="{FF2B5EF4-FFF2-40B4-BE49-F238E27FC236}">
                  <a16:creationId xmlns:a16="http://schemas.microsoft.com/office/drawing/2014/main" id="{8CCEC02A-665F-432F-814A-EAD2F84E880E}"/>
                </a:ext>
              </a:extLst>
            </p:cNvPr>
            <p:cNvSpPr>
              <a:spLocks/>
            </p:cNvSpPr>
            <p:nvPr/>
          </p:nvSpPr>
          <p:spPr bwMode="auto">
            <a:xfrm>
              <a:off x="9261475" y="3470276"/>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3" name="Freeform 101">
              <a:extLst>
                <a:ext uri="{FF2B5EF4-FFF2-40B4-BE49-F238E27FC236}">
                  <a16:creationId xmlns:a16="http://schemas.microsoft.com/office/drawing/2014/main" id="{D1AFAB8F-5196-4764-B4B8-3A33E53DCECA}"/>
                </a:ext>
              </a:extLst>
            </p:cNvPr>
            <p:cNvSpPr>
              <a:spLocks/>
            </p:cNvSpPr>
            <p:nvPr/>
          </p:nvSpPr>
          <p:spPr bwMode="auto">
            <a:xfrm>
              <a:off x="9228138" y="3354388"/>
              <a:ext cx="157163" cy="101600"/>
            </a:xfrm>
            <a:custGeom>
              <a:avLst/>
              <a:gdLst>
                <a:gd name="T0" fmla="*/ 24 w 42"/>
                <a:gd name="T1" fmla="*/ 0 h 27"/>
                <a:gd name="T2" fmla="*/ 11 w 42"/>
                <a:gd name="T3" fmla="*/ 9 h 27"/>
                <a:gd name="T4" fmla="*/ 9 w 42"/>
                <a:gd name="T5" fmla="*/ 9 h 27"/>
                <a:gd name="T6" fmla="*/ 0 w 42"/>
                <a:gd name="T7" fmla="*/ 18 h 27"/>
                <a:gd name="T8" fmla="*/ 9 w 42"/>
                <a:gd name="T9" fmla="*/ 27 h 27"/>
                <a:gd name="T10" fmla="*/ 9 w 42"/>
                <a:gd name="T11" fmla="*/ 27 h 27"/>
                <a:gd name="T12" fmla="*/ 9 w 42"/>
                <a:gd name="T13" fmla="*/ 27 h 27"/>
                <a:gd name="T14" fmla="*/ 37 w 42"/>
                <a:gd name="T15" fmla="*/ 27 h 27"/>
                <a:gd name="T16" fmla="*/ 37 w 42"/>
                <a:gd name="T17" fmla="*/ 27 h 27"/>
                <a:gd name="T18" fmla="*/ 42 w 42"/>
                <a:gd name="T19" fmla="*/ 22 h 27"/>
                <a:gd name="T20" fmla="*/ 37 w 42"/>
                <a:gd name="T21" fmla="*/ 17 h 27"/>
                <a:gd name="T22" fmla="*/ 36 w 42"/>
                <a:gd name="T23" fmla="*/ 17 h 27"/>
                <a:gd name="T24" fmla="*/ 37 w 42"/>
                <a:gd name="T25" fmla="*/ 13 h 27"/>
                <a:gd name="T26" fmla="*/ 24 w 42"/>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7">
                  <a:moveTo>
                    <a:pt x="24" y="0"/>
                  </a:moveTo>
                  <a:cubicBezTo>
                    <a:pt x="18" y="0"/>
                    <a:pt x="13" y="4"/>
                    <a:pt x="11" y="9"/>
                  </a:cubicBezTo>
                  <a:cubicBezTo>
                    <a:pt x="11" y="9"/>
                    <a:pt x="10" y="9"/>
                    <a:pt x="9" y="9"/>
                  </a:cubicBezTo>
                  <a:cubicBezTo>
                    <a:pt x="4" y="9"/>
                    <a:pt x="0" y="13"/>
                    <a:pt x="0" y="18"/>
                  </a:cubicBezTo>
                  <a:cubicBezTo>
                    <a:pt x="0" y="23"/>
                    <a:pt x="4" y="27"/>
                    <a:pt x="9" y="27"/>
                  </a:cubicBezTo>
                  <a:cubicBezTo>
                    <a:pt x="9" y="27"/>
                    <a:pt x="9" y="27"/>
                    <a:pt x="9" y="27"/>
                  </a:cubicBezTo>
                  <a:cubicBezTo>
                    <a:pt x="9" y="27"/>
                    <a:pt x="9" y="27"/>
                    <a:pt x="9" y="27"/>
                  </a:cubicBezTo>
                  <a:cubicBezTo>
                    <a:pt x="37" y="27"/>
                    <a:pt x="37" y="27"/>
                    <a:pt x="37" y="27"/>
                  </a:cubicBezTo>
                  <a:cubicBezTo>
                    <a:pt x="37" y="27"/>
                    <a:pt x="37" y="27"/>
                    <a:pt x="37" y="27"/>
                  </a:cubicBezTo>
                  <a:cubicBezTo>
                    <a:pt x="40" y="26"/>
                    <a:pt x="42" y="24"/>
                    <a:pt x="42" y="22"/>
                  </a:cubicBezTo>
                  <a:cubicBezTo>
                    <a:pt x="42" y="19"/>
                    <a:pt x="39" y="17"/>
                    <a:pt x="37" y="17"/>
                  </a:cubicBezTo>
                  <a:cubicBezTo>
                    <a:pt x="36" y="17"/>
                    <a:pt x="36" y="17"/>
                    <a:pt x="36" y="17"/>
                  </a:cubicBezTo>
                  <a:cubicBezTo>
                    <a:pt x="36" y="16"/>
                    <a:pt x="37" y="15"/>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4" name="Rectangle 102">
              <a:extLst>
                <a:ext uri="{FF2B5EF4-FFF2-40B4-BE49-F238E27FC236}">
                  <a16:creationId xmlns:a16="http://schemas.microsoft.com/office/drawing/2014/main" id="{A722726B-0AF4-4B85-B73C-367866216761}"/>
                </a:ext>
              </a:extLst>
            </p:cNvPr>
            <p:cNvSpPr>
              <a:spLocks noChangeArrowheads="1"/>
            </p:cNvSpPr>
            <p:nvPr/>
          </p:nvSpPr>
          <p:spPr bwMode="auto">
            <a:xfrm>
              <a:off x="9159875" y="2860676"/>
              <a:ext cx="404813" cy="327025"/>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5" name="Rectangle 103">
              <a:extLst>
                <a:ext uri="{FF2B5EF4-FFF2-40B4-BE49-F238E27FC236}">
                  <a16:creationId xmlns:a16="http://schemas.microsoft.com/office/drawing/2014/main" id="{8513A92F-9FDC-4B1C-9E5B-AF828FD7C1CE}"/>
                </a:ext>
              </a:extLst>
            </p:cNvPr>
            <p:cNvSpPr>
              <a:spLocks noChangeArrowheads="1"/>
            </p:cNvSpPr>
            <p:nvPr/>
          </p:nvSpPr>
          <p:spPr bwMode="auto">
            <a:xfrm>
              <a:off x="9159875" y="2860676"/>
              <a:ext cx="404813"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6" name="Rectangle 104">
              <a:extLst>
                <a:ext uri="{FF2B5EF4-FFF2-40B4-BE49-F238E27FC236}">
                  <a16:creationId xmlns:a16="http://schemas.microsoft.com/office/drawing/2014/main" id="{ED5351A5-382B-4AB1-8B15-4BF7D728B898}"/>
                </a:ext>
              </a:extLst>
            </p:cNvPr>
            <p:cNvSpPr>
              <a:spLocks noChangeArrowheads="1"/>
            </p:cNvSpPr>
            <p:nvPr/>
          </p:nvSpPr>
          <p:spPr bwMode="auto">
            <a:xfrm>
              <a:off x="9193213" y="2894013"/>
              <a:ext cx="342900" cy="260350"/>
            </a:xfrm>
            <a:prstGeom prst="rect">
              <a:avLst/>
            </a:prstGeom>
            <a:solidFill>
              <a:srgbClr val="59B4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7" name="Rectangle 105">
              <a:extLst>
                <a:ext uri="{FF2B5EF4-FFF2-40B4-BE49-F238E27FC236}">
                  <a16:creationId xmlns:a16="http://schemas.microsoft.com/office/drawing/2014/main" id="{7A7D0C4F-A6E3-4733-8D28-1EB8ADD29D7E}"/>
                </a:ext>
              </a:extLst>
            </p:cNvPr>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8" name="Rectangle 106">
              <a:extLst>
                <a:ext uri="{FF2B5EF4-FFF2-40B4-BE49-F238E27FC236}">
                  <a16:creationId xmlns:a16="http://schemas.microsoft.com/office/drawing/2014/main" id="{5D542574-69C8-4772-BE46-89FFAA05A9B6}"/>
                </a:ext>
              </a:extLst>
            </p:cNvPr>
            <p:cNvSpPr>
              <a:spLocks noChangeArrowheads="1"/>
            </p:cNvSpPr>
            <p:nvPr/>
          </p:nvSpPr>
          <p:spPr bwMode="auto">
            <a:xfrm>
              <a:off x="9193213" y="2894013"/>
              <a:ext cx="342900" cy="260350"/>
            </a:xfrm>
            <a:prstGeom prst="rect">
              <a:avLst/>
            </a:prstGeom>
            <a:solidFill>
              <a:srgbClr val="3999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09" name="Rectangle 107">
              <a:extLst>
                <a:ext uri="{FF2B5EF4-FFF2-40B4-BE49-F238E27FC236}">
                  <a16:creationId xmlns:a16="http://schemas.microsoft.com/office/drawing/2014/main" id="{AF5CE9B4-0A41-4645-81B3-47C406B93BD3}"/>
                </a:ext>
              </a:extLst>
            </p:cNvPr>
            <p:cNvSpPr>
              <a:spLocks noChangeArrowheads="1"/>
            </p:cNvSpPr>
            <p:nvPr/>
          </p:nvSpPr>
          <p:spPr bwMode="auto">
            <a:xfrm>
              <a:off x="9193213" y="2894013"/>
              <a:ext cx="3429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0" name="Freeform 108">
              <a:extLst>
                <a:ext uri="{FF2B5EF4-FFF2-40B4-BE49-F238E27FC236}">
                  <a16:creationId xmlns:a16="http://schemas.microsoft.com/office/drawing/2014/main" id="{D555A43A-47EF-40C1-BD34-B3924CA94156}"/>
                </a:ext>
              </a:extLst>
            </p:cNvPr>
            <p:cNvSpPr>
              <a:spLocks/>
            </p:cNvSpPr>
            <p:nvPr/>
          </p:nvSpPr>
          <p:spPr bwMode="auto">
            <a:xfrm>
              <a:off x="9340850" y="3011488"/>
              <a:ext cx="195263" cy="142875"/>
            </a:xfrm>
            <a:custGeom>
              <a:avLst/>
              <a:gdLst>
                <a:gd name="T0" fmla="*/ 52 w 52"/>
                <a:gd name="T1" fmla="*/ 9 h 38"/>
                <a:gd name="T2" fmla="*/ 45 w 52"/>
                <a:gd name="T3" fmla="*/ 3 h 38"/>
                <a:gd name="T4" fmla="*/ 36 w 52"/>
                <a:gd name="T5" fmla="*/ 3 h 38"/>
                <a:gd name="T6" fmla="*/ 0 w 52"/>
                <a:gd name="T7" fmla="*/ 38 h 38"/>
                <a:gd name="T8" fmla="*/ 52 w 52"/>
                <a:gd name="T9" fmla="*/ 38 h 38"/>
                <a:gd name="T10" fmla="*/ 52 w 52"/>
                <a:gd name="T11" fmla="*/ 9 h 38"/>
              </a:gdLst>
              <a:ahLst/>
              <a:cxnLst>
                <a:cxn ang="0">
                  <a:pos x="T0" y="T1"/>
                </a:cxn>
                <a:cxn ang="0">
                  <a:pos x="T2" y="T3"/>
                </a:cxn>
                <a:cxn ang="0">
                  <a:pos x="T4" y="T5"/>
                </a:cxn>
                <a:cxn ang="0">
                  <a:pos x="T6" y="T7"/>
                </a:cxn>
                <a:cxn ang="0">
                  <a:pos x="T8" y="T9"/>
                </a:cxn>
                <a:cxn ang="0">
                  <a:pos x="T10" y="T11"/>
                </a:cxn>
              </a:cxnLst>
              <a:rect l="0" t="0" r="r" b="b"/>
              <a:pathLst>
                <a:path w="52" h="38">
                  <a:moveTo>
                    <a:pt x="52" y="9"/>
                  </a:moveTo>
                  <a:cubicBezTo>
                    <a:pt x="45" y="3"/>
                    <a:pt x="45" y="3"/>
                    <a:pt x="45" y="3"/>
                  </a:cubicBezTo>
                  <a:cubicBezTo>
                    <a:pt x="43" y="0"/>
                    <a:pt x="38" y="0"/>
                    <a:pt x="36" y="3"/>
                  </a:cubicBezTo>
                  <a:cubicBezTo>
                    <a:pt x="0" y="38"/>
                    <a:pt x="0" y="38"/>
                    <a:pt x="0" y="38"/>
                  </a:cubicBezTo>
                  <a:cubicBezTo>
                    <a:pt x="52" y="38"/>
                    <a:pt x="52" y="38"/>
                    <a:pt x="52" y="38"/>
                  </a:cubicBezTo>
                  <a:lnTo>
                    <a:pt x="52" y="9"/>
                  </a:lnTo>
                  <a:close/>
                </a:path>
              </a:pathLst>
            </a:custGeom>
            <a:solidFill>
              <a:srgbClr val="B8D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1" name="Freeform 109">
              <a:extLst>
                <a:ext uri="{FF2B5EF4-FFF2-40B4-BE49-F238E27FC236}">
                  <a16:creationId xmlns:a16="http://schemas.microsoft.com/office/drawing/2014/main" id="{560FFF34-C4DA-4A0E-A621-1683DCAD3EA0}"/>
                </a:ext>
              </a:extLst>
            </p:cNvPr>
            <p:cNvSpPr>
              <a:spLocks/>
            </p:cNvSpPr>
            <p:nvPr/>
          </p:nvSpPr>
          <p:spPr bwMode="auto">
            <a:xfrm>
              <a:off x="9261475" y="3041651"/>
              <a:ext cx="236538" cy="112713"/>
            </a:xfrm>
            <a:custGeom>
              <a:avLst/>
              <a:gdLst>
                <a:gd name="T0" fmla="*/ 63 w 63"/>
                <a:gd name="T1" fmla="*/ 30 h 30"/>
                <a:gd name="T2" fmla="*/ 35 w 63"/>
                <a:gd name="T3" fmla="*/ 2 h 30"/>
                <a:gd name="T4" fmla="*/ 28 w 63"/>
                <a:gd name="T5" fmla="*/ 2 h 30"/>
                <a:gd name="T6" fmla="*/ 0 w 63"/>
                <a:gd name="T7" fmla="*/ 30 h 30"/>
                <a:gd name="T8" fmla="*/ 63 w 63"/>
                <a:gd name="T9" fmla="*/ 30 h 30"/>
              </a:gdLst>
              <a:ahLst/>
              <a:cxnLst>
                <a:cxn ang="0">
                  <a:pos x="T0" y="T1"/>
                </a:cxn>
                <a:cxn ang="0">
                  <a:pos x="T2" y="T3"/>
                </a:cxn>
                <a:cxn ang="0">
                  <a:pos x="T4" y="T5"/>
                </a:cxn>
                <a:cxn ang="0">
                  <a:pos x="T6" y="T7"/>
                </a:cxn>
                <a:cxn ang="0">
                  <a:pos x="T8" y="T9"/>
                </a:cxn>
              </a:cxnLst>
              <a:rect l="0" t="0" r="r" b="b"/>
              <a:pathLst>
                <a:path w="63" h="30">
                  <a:moveTo>
                    <a:pt x="63" y="30"/>
                  </a:moveTo>
                  <a:cubicBezTo>
                    <a:pt x="35" y="2"/>
                    <a:pt x="35" y="2"/>
                    <a:pt x="35" y="2"/>
                  </a:cubicBezTo>
                  <a:cubicBezTo>
                    <a:pt x="33" y="0"/>
                    <a:pt x="30" y="0"/>
                    <a:pt x="28" y="2"/>
                  </a:cubicBezTo>
                  <a:cubicBezTo>
                    <a:pt x="0" y="30"/>
                    <a:pt x="0" y="30"/>
                    <a:pt x="0" y="30"/>
                  </a:cubicBezTo>
                  <a:lnTo>
                    <a:pt x="63" y="3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12" name="Freeform 110">
              <a:extLst>
                <a:ext uri="{FF2B5EF4-FFF2-40B4-BE49-F238E27FC236}">
                  <a16:creationId xmlns:a16="http://schemas.microsoft.com/office/drawing/2014/main" id="{4CD4DACF-0863-4F29-929F-48F87AF7A748}"/>
                </a:ext>
              </a:extLst>
            </p:cNvPr>
            <p:cNvSpPr>
              <a:spLocks/>
            </p:cNvSpPr>
            <p:nvPr/>
          </p:nvSpPr>
          <p:spPr bwMode="auto">
            <a:xfrm>
              <a:off x="9228138" y="2928938"/>
              <a:ext cx="157163" cy="96838"/>
            </a:xfrm>
            <a:custGeom>
              <a:avLst/>
              <a:gdLst>
                <a:gd name="T0" fmla="*/ 24 w 42"/>
                <a:gd name="T1" fmla="*/ 0 h 26"/>
                <a:gd name="T2" fmla="*/ 11 w 42"/>
                <a:gd name="T3" fmla="*/ 9 h 26"/>
                <a:gd name="T4" fmla="*/ 9 w 42"/>
                <a:gd name="T5" fmla="*/ 8 h 26"/>
                <a:gd name="T6" fmla="*/ 0 w 42"/>
                <a:gd name="T7" fmla="*/ 17 h 26"/>
                <a:gd name="T8" fmla="*/ 9 w 42"/>
                <a:gd name="T9" fmla="*/ 26 h 26"/>
                <a:gd name="T10" fmla="*/ 9 w 42"/>
                <a:gd name="T11" fmla="*/ 26 h 26"/>
                <a:gd name="T12" fmla="*/ 9 w 42"/>
                <a:gd name="T13" fmla="*/ 26 h 26"/>
                <a:gd name="T14" fmla="*/ 37 w 42"/>
                <a:gd name="T15" fmla="*/ 26 h 26"/>
                <a:gd name="T16" fmla="*/ 37 w 42"/>
                <a:gd name="T17" fmla="*/ 26 h 26"/>
                <a:gd name="T18" fmla="*/ 42 w 42"/>
                <a:gd name="T19" fmla="*/ 21 h 26"/>
                <a:gd name="T20" fmla="*/ 37 w 42"/>
                <a:gd name="T21" fmla="*/ 16 h 26"/>
                <a:gd name="T22" fmla="*/ 36 w 42"/>
                <a:gd name="T23" fmla="*/ 16 h 26"/>
                <a:gd name="T24" fmla="*/ 37 w 42"/>
                <a:gd name="T25" fmla="*/ 13 h 26"/>
                <a:gd name="T26" fmla="*/ 24 w 42"/>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26">
                  <a:moveTo>
                    <a:pt x="24" y="0"/>
                  </a:moveTo>
                  <a:cubicBezTo>
                    <a:pt x="18" y="0"/>
                    <a:pt x="13" y="3"/>
                    <a:pt x="11" y="9"/>
                  </a:cubicBezTo>
                  <a:cubicBezTo>
                    <a:pt x="11" y="8"/>
                    <a:pt x="10" y="8"/>
                    <a:pt x="9" y="8"/>
                  </a:cubicBezTo>
                  <a:cubicBezTo>
                    <a:pt x="4" y="8"/>
                    <a:pt x="0" y="12"/>
                    <a:pt x="0" y="17"/>
                  </a:cubicBezTo>
                  <a:cubicBezTo>
                    <a:pt x="0" y="22"/>
                    <a:pt x="4" y="26"/>
                    <a:pt x="9" y="26"/>
                  </a:cubicBezTo>
                  <a:cubicBezTo>
                    <a:pt x="9" y="26"/>
                    <a:pt x="9" y="26"/>
                    <a:pt x="9" y="26"/>
                  </a:cubicBezTo>
                  <a:cubicBezTo>
                    <a:pt x="9" y="26"/>
                    <a:pt x="9" y="26"/>
                    <a:pt x="9" y="26"/>
                  </a:cubicBezTo>
                  <a:cubicBezTo>
                    <a:pt x="37" y="26"/>
                    <a:pt x="37" y="26"/>
                    <a:pt x="37" y="26"/>
                  </a:cubicBezTo>
                  <a:cubicBezTo>
                    <a:pt x="37" y="26"/>
                    <a:pt x="37" y="26"/>
                    <a:pt x="37" y="26"/>
                  </a:cubicBezTo>
                  <a:cubicBezTo>
                    <a:pt x="40" y="26"/>
                    <a:pt x="42" y="24"/>
                    <a:pt x="42" y="21"/>
                  </a:cubicBezTo>
                  <a:cubicBezTo>
                    <a:pt x="42" y="18"/>
                    <a:pt x="39" y="16"/>
                    <a:pt x="37" y="16"/>
                  </a:cubicBezTo>
                  <a:cubicBezTo>
                    <a:pt x="36" y="16"/>
                    <a:pt x="36" y="16"/>
                    <a:pt x="36" y="16"/>
                  </a:cubicBezTo>
                  <a:cubicBezTo>
                    <a:pt x="36" y="15"/>
                    <a:pt x="37" y="14"/>
                    <a:pt x="37" y="13"/>
                  </a:cubicBezTo>
                  <a:cubicBezTo>
                    <a:pt x="37" y="6"/>
                    <a:pt x="31" y="0"/>
                    <a:pt x="24" y="0"/>
                  </a:cubicBezTo>
                </a:path>
              </a:pathLst>
            </a:custGeom>
            <a:solidFill>
              <a:srgbClr val="B6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sp>
        <p:nvSpPr>
          <p:cNvPr id="113" name="AutoShape 3">
            <a:extLst>
              <a:ext uri="{FF2B5EF4-FFF2-40B4-BE49-F238E27FC236}">
                <a16:creationId xmlns:a16="http://schemas.microsoft.com/office/drawing/2014/main" id="{0CD3D83F-8094-433F-A2B4-C7A23FB0D9D4}"/>
              </a:ext>
            </a:extLst>
          </p:cNvPr>
          <p:cNvSpPr>
            <a:spLocks noChangeAspect="1" noChangeArrowheads="1" noTextEdit="1"/>
          </p:cNvSpPr>
          <p:nvPr/>
        </p:nvSpPr>
        <p:spPr bwMode="auto">
          <a:xfrm>
            <a:off x="1591004" y="5462485"/>
            <a:ext cx="7987167" cy="229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2" name="Freeform 12">
            <a:extLst>
              <a:ext uri="{FF2B5EF4-FFF2-40B4-BE49-F238E27FC236}">
                <a16:creationId xmlns:a16="http://schemas.microsoft.com/office/drawing/2014/main" id="{593FC426-0860-446B-A91C-4E195494A3A6}"/>
              </a:ext>
            </a:extLst>
          </p:cNvPr>
          <p:cNvSpPr>
            <a:spLocks noEditPoints="1"/>
          </p:cNvSpPr>
          <p:nvPr/>
        </p:nvSpPr>
        <p:spPr bwMode="auto">
          <a:xfrm>
            <a:off x="9061096" y="4100237"/>
            <a:ext cx="1650766" cy="1657114"/>
          </a:xfrm>
          <a:custGeom>
            <a:avLst/>
            <a:gdLst>
              <a:gd name="T0" fmla="*/ 392 w 440"/>
              <a:gd name="T1" fmla="*/ 429 h 440"/>
              <a:gd name="T2" fmla="*/ 399 w 440"/>
              <a:gd name="T3" fmla="*/ 426 h 440"/>
              <a:gd name="T4" fmla="*/ 423 w 440"/>
              <a:gd name="T5" fmla="*/ 419 h 440"/>
              <a:gd name="T6" fmla="*/ 440 w 440"/>
              <a:gd name="T7" fmla="*/ 381 h 440"/>
              <a:gd name="T8" fmla="*/ 432 w 440"/>
              <a:gd name="T9" fmla="*/ 357 h 440"/>
              <a:gd name="T10" fmla="*/ 432 w 440"/>
              <a:gd name="T11" fmla="*/ 310 h 440"/>
              <a:gd name="T12" fmla="*/ 432 w 440"/>
              <a:gd name="T13" fmla="*/ 302 h 440"/>
              <a:gd name="T14" fmla="*/ 440 w 440"/>
              <a:gd name="T15" fmla="*/ 279 h 440"/>
              <a:gd name="T16" fmla="*/ 440 w 440"/>
              <a:gd name="T17" fmla="*/ 239 h 440"/>
              <a:gd name="T18" fmla="*/ 432 w 440"/>
              <a:gd name="T19" fmla="*/ 216 h 440"/>
              <a:gd name="T20" fmla="*/ 432 w 440"/>
              <a:gd name="T21" fmla="*/ 169 h 440"/>
              <a:gd name="T22" fmla="*/ 432 w 440"/>
              <a:gd name="T23" fmla="*/ 161 h 440"/>
              <a:gd name="T24" fmla="*/ 440 w 440"/>
              <a:gd name="T25" fmla="*/ 137 h 440"/>
              <a:gd name="T26" fmla="*/ 440 w 440"/>
              <a:gd name="T27" fmla="*/ 98 h 440"/>
              <a:gd name="T28" fmla="*/ 432 w 440"/>
              <a:gd name="T29" fmla="*/ 75 h 440"/>
              <a:gd name="T30" fmla="*/ 438 w 440"/>
              <a:gd name="T31" fmla="*/ 50 h 440"/>
              <a:gd name="T32" fmla="*/ 421 w 440"/>
              <a:gd name="T33" fmla="*/ 32 h 440"/>
              <a:gd name="T34" fmla="*/ 385 w 440"/>
              <a:gd name="T35" fmla="*/ 9 h 440"/>
              <a:gd name="T36" fmla="*/ 374 w 440"/>
              <a:gd name="T37" fmla="*/ 8 h 440"/>
              <a:gd name="T38" fmla="*/ 339 w 440"/>
              <a:gd name="T39" fmla="*/ 8 h 440"/>
              <a:gd name="T40" fmla="*/ 331 w 440"/>
              <a:gd name="T41" fmla="*/ 8 h 440"/>
              <a:gd name="T42" fmla="*/ 307 w 440"/>
              <a:gd name="T43" fmla="*/ 0 h 440"/>
              <a:gd name="T44" fmla="*/ 268 w 440"/>
              <a:gd name="T45" fmla="*/ 0 h 440"/>
              <a:gd name="T46" fmla="*/ 244 w 440"/>
              <a:gd name="T47" fmla="*/ 8 h 440"/>
              <a:gd name="T48" fmla="*/ 197 w 440"/>
              <a:gd name="T49" fmla="*/ 8 h 440"/>
              <a:gd name="T50" fmla="*/ 189 w 440"/>
              <a:gd name="T51" fmla="*/ 8 h 440"/>
              <a:gd name="T52" fmla="*/ 166 w 440"/>
              <a:gd name="T53" fmla="*/ 0 h 440"/>
              <a:gd name="T54" fmla="*/ 127 w 440"/>
              <a:gd name="T55" fmla="*/ 0 h 440"/>
              <a:gd name="T56" fmla="*/ 103 w 440"/>
              <a:gd name="T57" fmla="*/ 8 h 440"/>
              <a:gd name="T58" fmla="*/ 57 w 440"/>
              <a:gd name="T59" fmla="*/ 9 h 440"/>
              <a:gd name="T60" fmla="*/ 57 w 440"/>
              <a:gd name="T61" fmla="*/ 9 h 440"/>
              <a:gd name="T62" fmla="*/ 20 w 440"/>
              <a:gd name="T63" fmla="*/ 31 h 440"/>
              <a:gd name="T64" fmla="*/ 16 w 440"/>
              <a:gd name="T65" fmla="*/ 37 h 440"/>
              <a:gd name="T66" fmla="*/ 9 w 440"/>
              <a:gd name="T67" fmla="*/ 58 h 440"/>
              <a:gd name="T68" fmla="*/ 8 w 440"/>
              <a:gd name="T69" fmla="*/ 81 h 440"/>
              <a:gd name="T70" fmla="*/ 0 w 440"/>
              <a:gd name="T71" fmla="*/ 104 h 440"/>
              <a:gd name="T72" fmla="*/ 0 w 440"/>
              <a:gd name="T73" fmla="*/ 143 h 440"/>
              <a:gd name="T74" fmla="*/ 8 w 440"/>
              <a:gd name="T75" fmla="*/ 167 h 440"/>
              <a:gd name="T76" fmla="*/ 8 w 440"/>
              <a:gd name="T77" fmla="*/ 214 h 440"/>
              <a:gd name="T78" fmla="*/ 8 w 440"/>
              <a:gd name="T79" fmla="*/ 222 h 440"/>
              <a:gd name="T80" fmla="*/ 0 w 440"/>
              <a:gd name="T81" fmla="*/ 246 h 440"/>
              <a:gd name="T82" fmla="*/ 0 w 440"/>
              <a:gd name="T83" fmla="*/ 285 h 440"/>
              <a:gd name="T84" fmla="*/ 8 w 440"/>
              <a:gd name="T85" fmla="*/ 308 h 440"/>
              <a:gd name="T86" fmla="*/ 8 w 440"/>
              <a:gd name="T87" fmla="*/ 355 h 440"/>
              <a:gd name="T88" fmla="*/ 8 w 440"/>
              <a:gd name="T89" fmla="*/ 374 h 440"/>
              <a:gd name="T90" fmla="*/ 14 w 440"/>
              <a:gd name="T91" fmla="*/ 400 h 440"/>
              <a:gd name="T92" fmla="*/ 18 w 440"/>
              <a:gd name="T93" fmla="*/ 406 h 440"/>
              <a:gd name="T94" fmla="*/ 29 w 440"/>
              <a:gd name="T95" fmla="*/ 428 h 440"/>
              <a:gd name="T96" fmla="*/ 51 w 440"/>
              <a:gd name="T97" fmla="*/ 438 h 440"/>
              <a:gd name="T98" fmla="*/ 76 w 440"/>
              <a:gd name="T99" fmla="*/ 440 h 440"/>
              <a:gd name="T100" fmla="*/ 115 w 440"/>
              <a:gd name="T101" fmla="*/ 440 h 440"/>
              <a:gd name="T102" fmla="*/ 138 w 440"/>
              <a:gd name="T103" fmla="*/ 432 h 440"/>
              <a:gd name="T104" fmla="*/ 186 w 440"/>
              <a:gd name="T105" fmla="*/ 432 h 440"/>
              <a:gd name="T106" fmla="*/ 193 w 440"/>
              <a:gd name="T107" fmla="*/ 432 h 440"/>
              <a:gd name="T108" fmla="*/ 217 w 440"/>
              <a:gd name="T109" fmla="*/ 440 h 440"/>
              <a:gd name="T110" fmla="*/ 256 w 440"/>
              <a:gd name="T111" fmla="*/ 440 h 440"/>
              <a:gd name="T112" fmla="*/ 280 w 440"/>
              <a:gd name="T113" fmla="*/ 432 h 440"/>
              <a:gd name="T114" fmla="*/ 327 w 440"/>
              <a:gd name="T115" fmla="*/ 432 h 440"/>
              <a:gd name="T116" fmla="*/ 335 w 440"/>
              <a:gd name="T117"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0" h="440">
                <a:moveTo>
                  <a:pt x="374" y="432"/>
                </a:moveTo>
                <a:cubicBezTo>
                  <a:pt x="358" y="432"/>
                  <a:pt x="358" y="432"/>
                  <a:pt x="358" y="432"/>
                </a:cubicBezTo>
                <a:cubicBezTo>
                  <a:pt x="358" y="440"/>
                  <a:pt x="358" y="440"/>
                  <a:pt x="358" y="440"/>
                </a:cubicBezTo>
                <a:cubicBezTo>
                  <a:pt x="374" y="440"/>
                  <a:pt x="374" y="440"/>
                  <a:pt x="374" y="440"/>
                </a:cubicBezTo>
                <a:lnTo>
                  <a:pt x="374" y="432"/>
                </a:lnTo>
                <a:close/>
                <a:moveTo>
                  <a:pt x="392" y="429"/>
                </a:moveTo>
                <a:cubicBezTo>
                  <a:pt x="388" y="431"/>
                  <a:pt x="383" y="432"/>
                  <a:pt x="378" y="432"/>
                </a:cubicBezTo>
                <a:cubicBezTo>
                  <a:pt x="379" y="440"/>
                  <a:pt x="379" y="440"/>
                  <a:pt x="379" y="440"/>
                </a:cubicBezTo>
                <a:cubicBezTo>
                  <a:pt x="384" y="439"/>
                  <a:pt x="390" y="438"/>
                  <a:pt x="395" y="437"/>
                </a:cubicBezTo>
                <a:cubicBezTo>
                  <a:pt x="392" y="429"/>
                  <a:pt x="392" y="429"/>
                  <a:pt x="392" y="429"/>
                </a:cubicBezTo>
                <a:close/>
                <a:moveTo>
                  <a:pt x="411" y="418"/>
                </a:moveTo>
                <a:cubicBezTo>
                  <a:pt x="408" y="421"/>
                  <a:pt x="404" y="424"/>
                  <a:pt x="399" y="426"/>
                </a:cubicBezTo>
                <a:cubicBezTo>
                  <a:pt x="403" y="433"/>
                  <a:pt x="403" y="433"/>
                  <a:pt x="403" y="433"/>
                </a:cubicBezTo>
                <a:cubicBezTo>
                  <a:pt x="408" y="431"/>
                  <a:pt x="412" y="428"/>
                  <a:pt x="417" y="424"/>
                </a:cubicBezTo>
                <a:cubicBezTo>
                  <a:pt x="411" y="418"/>
                  <a:pt x="411" y="418"/>
                  <a:pt x="411" y="418"/>
                </a:cubicBezTo>
                <a:close/>
                <a:moveTo>
                  <a:pt x="425" y="401"/>
                </a:moveTo>
                <a:cubicBezTo>
                  <a:pt x="423" y="406"/>
                  <a:pt x="420" y="410"/>
                  <a:pt x="417" y="413"/>
                </a:cubicBezTo>
                <a:cubicBezTo>
                  <a:pt x="423" y="419"/>
                  <a:pt x="423" y="419"/>
                  <a:pt x="423" y="419"/>
                </a:cubicBezTo>
                <a:cubicBezTo>
                  <a:pt x="426" y="414"/>
                  <a:pt x="430" y="410"/>
                  <a:pt x="432" y="405"/>
                </a:cubicBezTo>
                <a:lnTo>
                  <a:pt x="425" y="401"/>
                </a:lnTo>
                <a:close/>
                <a:moveTo>
                  <a:pt x="432" y="380"/>
                </a:moveTo>
                <a:cubicBezTo>
                  <a:pt x="431" y="385"/>
                  <a:pt x="430" y="390"/>
                  <a:pt x="428" y="394"/>
                </a:cubicBezTo>
                <a:cubicBezTo>
                  <a:pt x="436" y="397"/>
                  <a:pt x="436" y="397"/>
                  <a:pt x="436" y="397"/>
                </a:cubicBezTo>
                <a:cubicBezTo>
                  <a:pt x="438" y="392"/>
                  <a:pt x="439" y="387"/>
                  <a:pt x="440" y="381"/>
                </a:cubicBezTo>
                <a:cubicBezTo>
                  <a:pt x="432" y="380"/>
                  <a:pt x="432" y="380"/>
                  <a:pt x="432" y="380"/>
                </a:cubicBezTo>
                <a:close/>
                <a:moveTo>
                  <a:pt x="432" y="357"/>
                </a:moveTo>
                <a:cubicBezTo>
                  <a:pt x="432" y="373"/>
                  <a:pt x="432" y="373"/>
                  <a:pt x="432" y="373"/>
                </a:cubicBezTo>
                <a:cubicBezTo>
                  <a:pt x="440" y="373"/>
                  <a:pt x="440" y="373"/>
                  <a:pt x="440" y="373"/>
                </a:cubicBezTo>
                <a:cubicBezTo>
                  <a:pt x="440" y="357"/>
                  <a:pt x="440" y="357"/>
                  <a:pt x="440" y="357"/>
                </a:cubicBezTo>
                <a:lnTo>
                  <a:pt x="432" y="357"/>
                </a:lnTo>
                <a:close/>
                <a:moveTo>
                  <a:pt x="432" y="334"/>
                </a:moveTo>
                <a:cubicBezTo>
                  <a:pt x="432" y="349"/>
                  <a:pt x="432" y="349"/>
                  <a:pt x="432" y="349"/>
                </a:cubicBezTo>
                <a:cubicBezTo>
                  <a:pt x="440" y="349"/>
                  <a:pt x="440" y="349"/>
                  <a:pt x="440" y="349"/>
                </a:cubicBezTo>
                <a:cubicBezTo>
                  <a:pt x="440" y="334"/>
                  <a:pt x="440" y="334"/>
                  <a:pt x="440" y="334"/>
                </a:cubicBezTo>
                <a:lnTo>
                  <a:pt x="432" y="334"/>
                </a:lnTo>
                <a:close/>
                <a:moveTo>
                  <a:pt x="432" y="310"/>
                </a:moveTo>
                <a:cubicBezTo>
                  <a:pt x="432" y="326"/>
                  <a:pt x="432" y="326"/>
                  <a:pt x="432" y="326"/>
                </a:cubicBezTo>
                <a:cubicBezTo>
                  <a:pt x="440" y="326"/>
                  <a:pt x="440" y="326"/>
                  <a:pt x="440" y="326"/>
                </a:cubicBezTo>
                <a:cubicBezTo>
                  <a:pt x="440" y="310"/>
                  <a:pt x="440" y="310"/>
                  <a:pt x="440" y="310"/>
                </a:cubicBezTo>
                <a:lnTo>
                  <a:pt x="432" y="310"/>
                </a:lnTo>
                <a:close/>
                <a:moveTo>
                  <a:pt x="432" y="287"/>
                </a:moveTo>
                <a:cubicBezTo>
                  <a:pt x="432" y="302"/>
                  <a:pt x="432" y="302"/>
                  <a:pt x="432" y="302"/>
                </a:cubicBezTo>
                <a:cubicBezTo>
                  <a:pt x="440" y="302"/>
                  <a:pt x="440" y="302"/>
                  <a:pt x="440" y="302"/>
                </a:cubicBezTo>
                <a:cubicBezTo>
                  <a:pt x="440" y="287"/>
                  <a:pt x="440" y="287"/>
                  <a:pt x="440" y="287"/>
                </a:cubicBezTo>
                <a:lnTo>
                  <a:pt x="432" y="287"/>
                </a:lnTo>
                <a:close/>
                <a:moveTo>
                  <a:pt x="432" y="263"/>
                </a:moveTo>
                <a:cubicBezTo>
                  <a:pt x="432" y="279"/>
                  <a:pt x="432" y="279"/>
                  <a:pt x="432" y="279"/>
                </a:cubicBezTo>
                <a:cubicBezTo>
                  <a:pt x="440" y="279"/>
                  <a:pt x="440" y="279"/>
                  <a:pt x="440" y="279"/>
                </a:cubicBezTo>
                <a:cubicBezTo>
                  <a:pt x="440" y="263"/>
                  <a:pt x="440" y="263"/>
                  <a:pt x="440" y="263"/>
                </a:cubicBezTo>
                <a:lnTo>
                  <a:pt x="432" y="263"/>
                </a:lnTo>
                <a:close/>
                <a:moveTo>
                  <a:pt x="432" y="239"/>
                </a:moveTo>
                <a:cubicBezTo>
                  <a:pt x="432" y="255"/>
                  <a:pt x="432" y="255"/>
                  <a:pt x="432" y="255"/>
                </a:cubicBezTo>
                <a:cubicBezTo>
                  <a:pt x="440" y="255"/>
                  <a:pt x="440" y="255"/>
                  <a:pt x="440" y="255"/>
                </a:cubicBezTo>
                <a:cubicBezTo>
                  <a:pt x="440" y="239"/>
                  <a:pt x="440" y="239"/>
                  <a:pt x="440" y="239"/>
                </a:cubicBezTo>
                <a:lnTo>
                  <a:pt x="432" y="239"/>
                </a:lnTo>
                <a:close/>
                <a:moveTo>
                  <a:pt x="432" y="216"/>
                </a:moveTo>
                <a:cubicBezTo>
                  <a:pt x="432" y="232"/>
                  <a:pt x="432" y="232"/>
                  <a:pt x="432" y="232"/>
                </a:cubicBezTo>
                <a:cubicBezTo>
                  <a:pt x="440" y="232"/>
                  <a:pt x="440" y="232"/>
                  <a:pt x="440" y="232"/>
                </a:cubicBezTo>
                <a:cubicBezTo>
                  <a:pt x="440" y="216"/>
                  <a:pt x="440" y="216"/>
                  <a:pt x="440" y="216"/>
                </a:cubicBezTo>
                <a:lnTo>
                  <a:pt x="432" y="216"/>
                </a:lnTo>
                <a:close/>
                <a:moveTo>
                  <a:pt x="432" y="192"/>
                </a:moveTo>
                <a:cubicBezTo>
                  <a:pt x="432" y="208"/>
                  <a:pt x="432" y="208"/>
                  <a:pt x="432" y="208"/>
                </a:cubicBezTo>
                <a:cubicBezTo>
                  <a:pt x="440" y="208"/>
                  <a:pt x="440" y="208"/>
                  <a:pt x="440" y="208"/>
                </a:cubicBezTo>
                <a:cubicBezTo>
                  <a:pt x="440" y="192"/>
                  <a:pt x="440" y="192"/>
                  <a:pt x="440" y="192"/>
                </a:cubicBezTo>
                <a:lnTo>
                  <a:pt x="432" y="192"/>
                </a:lnTo>
                <a:close/>
                <a:moveTo>
                  <a:pt x="432" y="169"/>
                </a:moveTo>
                <a:cubicBezTo>
                  <a:pt x="432" y="184"/>
                  <a:pt x="432" y="184"/>
                  <a:pt x="432" y="184"/>
                </a:cubicBezTo>
                <a:cubicBezTo>
                  <a:pt x="440" y="184"/>
                  <a:pt x="440" y="184"/>
                  <a:pt x="440" y="184"/>
                </a:cubicBezTo>
                <a:cubicBezTo>
                  <a:pt x="440" y="169"/>
                  <a:pt x="440" y="169"/>
                  <a:pt x="440" y="169"/>
                </a:cubicBezTo>
                <a:lnTo>
                  <a:pt x="432" y="169"/>
                </a:lnTo>
                <a:close/>
                <a:moveTo>
                  <a:pt x="432" y="145"/>
                </a:moveTo>
                <a:cubicBezTo>
                  <a:pt x="432" y="161"/>
                  <a:pt x="432" y="161"/>
                  <a:pt x="432" y="161"/>
                </a:cubicBezTo>
                <a:cubicBezTo>
                  <a:pt x="440" y="161"/>
                  <a:pt x="440" y="161"/>
                  <a:pt x="440" y="161"/>
                </a:cubicBezTo>
                <a:cubicBezTo>
                  <a:pt x="440" y="145"/>
                  <a:pt x="440" y="145"/>
                  <a:pt x="440" y="145"/>
                </a:cubicBezTo>
                <a:lnTo>
                  <a:pt x="432" y="145"/>
                </a:lnTo>
                <a:close/>
                <a:moveTo>
                  <a:pt x="432" y="122"/>
                </a:moveTo>
                <a:cubicBezTo>
                  <a:pt x="432" y="137"/>
                  <a:pt x="432" y="137"/>
                  <a:pt x="432" y="137"/>
                </a:cubicBezTo>
                <a:cubicBezTo>
                  <a:pt x="440" y="137"/>
                  <a:pt x="440" y="137"/>
                  <a:pt x="440" y="137"/>
                </a:cubicBezTo>
                <a:cubicBezTo>
                  <a:pt x="440" y="122"/>
                  <a:pt x="440" y="122"/>
                  <a:pt x="440" y="122"/>
                </a:cubicBezTo>
                <a:lnTo>
                  <a:pt x="432" y="122"/>
                </a:lnTo>
                <a:close/>
                <a:moveTo>
                  <a:pt x="432" y="98"/>
                </a:moveTo>
                <a:cubicBezTo>
                  <a:pt x="432" y="114"/>
                  <a:pt x="432" y="114"/>
                  <a:pt x="432" y="114"/>
                </a:cubicBezTo>
                <a:cubicBezTo>
                  <a:pt x="440" y="114"/>
                  <a:pt x="440" y="114"/>
                  <a:pt x="440" y="114"/>
                </a:cubicBezTo>
                <a:cubicBezTo>
                  <a:pt x="440" y="98"/>
                  <a:pt x="440" y="98"/>
                  <a:pt x="440" y="98"/>
                </a:cubicBezTo>
                <a:lnTo>
                  <a:pt x="432" y="98"/>
                </a:lnTo>
                <a:close/>
                <a:moveTo>
                  <a:pt x="432" y="75"/>
                </a:moveTo>
                <a:cubicBezTo>
                  <a:pt x="432" y="90"/>
                  <a:pt x="432" y="90"/>
                  <a:pt x="432" y="90"/>
                </a:cubicBezTo>
                <a:cubicBezTo>
                  <a:pt x="440" y="90"/>
                  <a:pt x="440" y="90"/>
                  <a:pt x="440" y="90"/>
                </a:cubicBezTo>
                <a:cubicBezTo>
                  <a:pt x="440" y="75"/>
                  <a:pt x="440" y="75"/>
                  <a:pt x="440" y="75"/>
                </a:cubicBezTo>
                <a:lnTo>
                  <a:pt x="432" y="75"/>
                </a:lnTo>
                <a:close/>
                <a:moveTo>
                  <a:pt x="430" y="52"/>
                </a:moveTo>
                <a:cubicBezTo>
                  <a:pt x="431" y="57"/>
                  <a:pt x="432" y="61"/>
                  <a:pt x="432" y="66"/>
                </a:cubicBezTo>
                <a:cubicBezTo>
                  <a:pt x="432" y="67"/>
                  <a:pt x="432" y="67"/>
                  <a:pt x="432" y="67"/>
                </a:cubicBezTo>
                <a:cubicBezTo>
                  <a:pt x="440" y="67"/>
                  <a:pt x="440" y="67"/>
                  <a:pt x="440" y="67"/>
                </a:cubicBezTo>
                <a:cubicBezTo>
                  <a:pt x="440" y="66"/>
                  <a:pt x="440" y="66"/>
                  <a:pt x="440" y="66"/>
                </a:cubicBezTo>
                <a:cubicBezTo>
                  <a:pt x="440" y="61"/>
                  <a:pt x="439" y="55"/>
                  <a:pt x="438" y="50"/>
                </a:cubicBezTo>
                <a:lnTo>
                  <a:pt x="430" y="52"/>
                </a:lnTo>
                <a:close/>
                <a:moveTo>
                  <a:pt x="421" y="32"/>
                </a:moveTo>
                <a:cubicBezTo>
                  <a:pt x="424" y="36"/>
                  <a:pt x="426" y="41"/>
                  <a:pt x="428" y="45"/>
                </a:cubicBezTo>
                <a:cubicBezTo>
                  <a:pt x="436" y="42"/>
                  <a:pt x="436" y="42"/>
                  <a:pt x="436" y="42"/>
                </a:cubicBezTo>
                <a:cubicBezTo>
                  <a:pt x="434" y="37"/>
                  <a:pt x="431" y="32"/>
                  <a:pt x="428" y="28"/>
                </a:cubicBezTo>
                <a:lnTo>
                  <a:pt x="421" y="32"/>
                </a:lnTo>
                <a:close/>
                <a:moveTo>
                  <a:pt x="405" y="17"/>
                </a:moveTo>
                <a:cubicBezTo>
                  <a:pt x="409" y="20"/>
                  <a:pt x="413" y="23"/>
                  <a:pt x="416" y="27"/>
                </a:cubicBezTo>
                <a:cubicBezTo>
                  <a:pt x="422" y="21"/>
                  <a:pt x="422" y="21"/>
                  <a:pt x="422" y="21"/>
                </a:cubicBezTo>
                <a:cubicBezTo>
                  <a:pt x="419" y="17"/>
                  <a:pt x="414" y="13"/>
                  <a:pt x="410" y="10"/>
                </a:cubicBezTo>
                <a:lnTo>
                  <a:pt x="405" y="17"/>
                </a:lnTo>
                <a:close/>
                <a:moveTo>
                  <a:pt x="385" y="9"/>
                </a:moveTo>
                <a:cubicBezTo>
                  <a:pt x="390" y="10"/>
                  <a:pt x="394" y="12"/>
                  <a:pt x="399" y="14"/>
                </a:cubicBezTo>
                <a:cubicBezTo>
                  <a:pt x="402" y="6"/>
                  <a:pt x="402" y="6"/>
                  <a:pt x="402" y="6"/>
                </a:cubicBezTo>
                <a:cubicBezTo>
                  <a:pt x="397" y="4"/>
                  <a:pt x="392" y="2"/>
                  <a:pt x="386" y="1"/>
                </a:cubicBezTo>
                <a:cubicBezTo>
                  <a:pt x="385" y="9"/>
                  <a:pt x="385" y="9"/>
                  <a:pt x="385" y="9"/>
                </a:cubicBezTo>
                <a:close/>
                <a:moveTo>
                  <a:pt x="362" y="8"/>
                </a:moveTo>
                <a:cubicBezTo>
                  <a:pt x="374" y="8"/>
                  <a:pt x="374" y="8"/>
                  <a:pt x="374" y="8"/>
                </a:cubicBezTo>
                <a:cubicBezTo>
                  <a:pt x="375" y="8"/>
                  <a:pt x="376" y="8"/>
                  <a:pt x="378" y="8"/>
                </a:cubicBezTo>
                <a:cubicBezTo>
                  <a:pt x="378" y="0"/>
                  <a:pt x="378" y="0"/>
                  <a:pt x="378" y="0"/>
                </a:cubicBezTo>
                <a:cubicBezTo>
                  <a:pt x="377" y="0"/>
                  <a:pt x="375" y="0"/>
                  <a:pt x="374" y="0"/>
                </a:cubicBezTo>
                <a:cubicBezTo>
                  <a:pt x="362" y="0"/>
                  <a:pt x="362" y="0"/>
                  <a:pt x="362" y="0"/>
                </a:cubicBezTo>
                <a:cubicBezTo>
                  <a:pt x="362" y="8"/>
                  <a:pt x="362" y="8"/>
                  <a:pt x="362" y="8"/>
                </a:cubicBezTo>
                <a:close/>
                <a:moveTo>
                  <a:pt x="339" y="8"/>
                </a:moveTo>
                <a:cubicBezTo>
                  <a:pt x="354" y="8"/>
                  <a:pt x="354" y="8"/>
                  <a:pt x="354" y="8"/>
                </a:cubicBezTo>
                <a:cubicBezTo>
                  <a:pt x="354" y="0"/>
                  <a:pt x="354" y="0"/>
                  <a:pt x="354" y="0"/>
                </a:cubicBezTo>
                <a:cubicBezTo>
                  <a:pt x="339" y="0"/>
                  <a:pt x="339" y="0"/>
                  <a:pt x="339" y="0"/>
                </a:cubicBezTo>
                <a:lnTo>
                  <a:pt x="339" y="8"/>
                </a:lnTo>
                <a:close/>
                <a:moveTo>
                  <a:pt x="315" y="8"/>
                </a:moveTo>
                <a:cubicBezTo>
                  <a:pt x="331" y="8"/>
                  <a:pt x="331" y="8"/>
                  <a:pt x="331" y="8"/>
                </a:cubicBezTo>
                <a:cubicBezTo>
                  <a:pt x="331" y="0"/>
                  <a:pt x="331" y="0"/>
                  <a:pt x="331" y="0"/>
                </a:cubicBezTo>
                <a:cubicBezTo>
                  <a:pt x="315" y="0"/>
                  <a:pt x="315" y="0"/>
                  <a:pt x="315" y="0"/>
                </a:cubicBezTo>
                <a:lnTo>
                  <a:pt x="315" y="8"/>
                </a:lnTo>
                <a:close/>
                <a:moveTo>
                  <a:pt x="292" y="8"/>
                </a:moveTo>
                <a:cubicBezTo>
                  <a:pt x="307" y="8"/>
                  <a:pt x="307" y="8"/>
                  <a:pt x="307" y="8"/>
                </a:cubicBezTo>
                <a:cubicBezTo>
                  <a:pt x="307" y="0"/>
                  <a:pt x="307" y="0"/>
                  <a:pt x="307" y="0"/>
                </a:cubicBezTo>
                <a:cubicBezTo>
                  <a:pt x="292" y="0"/>
                  <a:pt x="292" y="0"/>
                  <a:pt x="292" y="0"/>
                </a:cubicBezTo>
                <a:lnTo>
                  <a:pt x="292" y="8"/>
                </a:lnTo>
                <a:close/>
                <a:moveTo>
                  <a:pt x="268" y="8"/>
                </a:moveTo>
                <a:cubicBezTo>
                  <a:pt x="284" y="8"/>
                  <a:pt x="284" y="8"/>
                  <a:pt x="284" y="8"/>
                </a:cubicBezTo>
                <a:cubicBezTo>
                  <a:pt x="284" y="0"/>
                  <a:pt x="284" y="0"/>
                  <a:pt x="284" y="0"/>
                </a:cubicBezTo>
                <a:cubicBezTo>
                  <a:pt x="268" y="0"/>
                  <a:pt x="268" y="0"/>
                  <a:pt x="268" y="0"/>
                </a:cubicBezTo>
                <a:lnTo>
                  <a:pt x="268" y="8"/>
                </a:lnTo>
                <a:close/>
                <a:moveTo>
                  <a:pt x="244" y="8"/>
                </a:moveTo>
                <a:cubicBezTo>
                  <a:pt x="260" y="8"/>
                  <a:pt x="260" y="8"/>
                  <a:pt x="260" y="8"/>
                </a:cubicBezTo>
                <a:cubicBezTo>
                  <a:pt x="260" y="0"/>
                  <a:pt x="260" y="0"/>
                  <a:pt x="260" y="0"/>
                </a:cubicBezTo>
                <a:cubicBezTo>
                  <a:pt x="244" y="0"/>
                  <a:pt x="244" y="0"/>
                  <a:pt x="244" y="0"/>
                </a:cubicBezTo>
                <a:lnTo>
                  <a:pt x="244" y="8"/>
                </a:lnTo>
                <a:close/>
                <a:moveTo>
                  <a:pt x="221" y="8"/>
                </a:moveTo>
                <a:cubicBezTo>
                  <a:pt x="237" y="8"/>
                  <a:pt x="237" y="8"/>
                  <a:pt x="237" y="8"/>
                </a:cubicBezTo>
                <a:cubicBezTo>
                  <a:pt x="237" y="0"/>
                  <a:pt x="237" y="0"/>
                  <a:pt x="237" y="0"/>
                </a:cubicBezTo>
                <a:cubicBezTo>
                  <a:pt x="221" y="0"/>
                  <a:pt x="221" y="0"/>
                  <a:pt x="221" y="0"/>
                </a:cubicBezTo>
                <a:lnTo>
                  <a:pt x="221" y="8"/>
                </a:lnTo>
                <a:close/>
                <a:moveTo>
                  <a:pt x="197" y="8"/>
                </a:moveTo>
                <a:cubicBezTo>
                  <a:pt x="213" y="8"/>
                  <a:pt x="213" y="8"/>
                  <a:pt x="213" y="8"/>
                </a:cubicBezTo>
                <a:cubicBezTo>
                  <a:pt x="213" y="0"/>
                  <a:pt x="213" y="0"/>
                  <a:pt x="213" y="0"/>
                </a:cubicBezTo>
                <a:cubicBezTo>
                  <a:pt x="197" y="0"/>
                  <a:pt x="197" y="0"/>
                  <a:pt x="197" y="0"/>
                </a:cubicBezTo>
                <a:lnTo>
                  <a:pt x="197" y="8"/>
                </a:lnTo>
                <a:close/>
                <a:moveTo>
                  <a:pt x="174" y="8"/>
                </a:moveTo>
                <a:cubicBezTo>
                  <a:pt x="189" y="8"/>
                  <a:pt x="189" y="8"/>
                  <a:pt x="189" y="8"/>
                </a:cubicBezTo>
                <a:cubicBezTo>
                  <a:pt x="189" y="0"/>
                  <a:pt x="189" y="0"/>
                  <a:pt x="189" y="0"/>
                </a:cubicBezTo>
                <a:cubicBezTo>
                  <a:pt x="174" y="0"/>
                  <a:pt x="174" y="0"/>
                  <a:pt x="174" y="0"/>
                </a:cubicBezTo>
                <a:lnTo>
                  <a:pt x="174" y="8"/>
                </a:lnTo>
                <a:close/>
                <a:moveTo>
                  <a:pt x="150" y="8"/>
                </a:moveTo>
                <a:cubicBezTo>
                  <a:pt x="166" y="8"/>
                  <a:pt x="166" y="8"/>
                  <a:pt x="166" y="8"/>
                </a:cubicBezTo>
                <a:cubicBezTo>
                  <a:pt x="166" y="0"/>
                  <a:pt x="166" y="0"/>
                  <a:pt x="166" y="0"/>
                </a:cubicBezTo>
                <a:cubicBezTo>
                  <a:pt x="150" y="0"/>
                  <a:pt x="150" y="0"/>
                  <a:pt x="150" y="0"/>
                </a:cubicBezTo>
                <a:lnTo>
                  <a:pt x="150" y="8"/>
                </a:lnTo>
                <a:close/>
                <a:moveTo>
                  <a:pt x="127" y="8"/>
                </a:moveTo>
                <a:cubicBezTo>
                  <a:pt x="142" y="8"/>
                  <a:pt x="142" y="8"/>
                  <a:pt x="142" y="8"/>
                </a:cubicBezTo>
                <a:cubicBezTo>
                  <a:pt x="142" y="0"/>
                  <a:pt x="142" y="0"/>
                  <a:pt x="142" y="0"/>
                </a:cubicBezTo>
                <a:cubicBezTo>
                  <a:pt x="127" y="0"/>
                  <a:pt x="127" y="0"/>
                  <a:pt x="127" y="0"/>
                </a:cubicBezTo>
                <a:lnTo>
                  <a:pt x="127" y="8"/>
                </a:lnTo>
                <a:close/>
                <a:moveTo>
                  <a:pt x="103" y="8"/>
                </a:moveTo>
                <a:cubicBezTo>
                  <a:pt x="119" y="8"/>
                  <a:pt x="119" y="8"/>
                  <a:pt x="119" y="8"/>
                </a:cubicBezTo>
                <a:cubicBezTo>
                  <a:pt x="119" y="0"/>
                  <a:pt x="119" y="0"/>
                  <a:pt x="119" y="0"/>
                </a:cubicBezTo>
                <a:cubicBezTo>
                  <a:pt x="103" y="0"/>
                  <a:pt x="103" y="0"/>
                  <a:pt x="103" y="0"/>
                </a:cubicBezTo>
                <a:lnTo>
                  <a:pt x="103" y="8"/>
                </a:lnTo>
                <a:close/>
                <a:moveTo>
                  <a:pt x="80" y="8"/>
                </a:moveTo>
                <a:cubicBezTo>
                  <a:pt x="95" y="8"/>
                  <a:pt x="95" y="8"/>
                  <a:pt x="95" y="8"/>
                </a:cubicBezTo>
                <a:cubicBezTo>
                  <a:pt x="95" y="0"/>
                  <a:pt x="95" y="0"/>
                  <a:pt x="95" y="0"/>
                </a:cubicBezTo>
                <a:cubicBezTo>
                  <a:pt x="80" y="0"/>
                  <a:pt x="80" y="0"/>
                  <a:pt x="80" y="0"/>
                </a:cubicBezTo>
                <a:lnTo>
                  <a:pt x="80" y="8"/>
                </a:lnTo>
                <a:close/>
                <a:moveTo>
                  <a:pt x="57" y="9"/>
                </a:moveTo>
                <a:cubicBezTo>
                  <a:pt x="60" y="8"/>
                  <a:pt x="63" y="8"/>
                  <a:pt x="66" y="8"/>
                </a:cubicBezTo>
                <a:cubicBezTo>
                  <a:pt x="72" y="8"/>
                  <a:pt x="72" y="8"/>
                  <a:pt x="72" y="8"/>
                </a:cubicBezTo>
                <a:cubicBezTo>
                  <a:pt x="72" y="0"/>
                  <a:pt x="72" y="0"/>
                  <a:pt x="72" y="0"/>
                </a:cubicBezTo>
                <a:cubicBezTo>
                  <a:pt x="66" y="0"/>
                  <a:pt x="66" y="0"/>
                  <a:pt x="66" y="0"/>
                </a:cubicBezTo>
                <a:cubicBezTo>
                  <a:pt x="62" y="0"/>
                  <a:pt x="59" y="0"/>
                  <a:pt x="55" y="1"/>
                </a:cubicBezTo>
                <a:cubicBezTo>
                  <a:pt x="57" y="9"/>
                  <a:pt x="57" y="9"/>
                  <a:pt x="57" y="9"/>
                </a:cubicBezTo>
                <a:close/>
                <a:moveTo>
                  <a:pt x="36" y="16"/>
                </a:moveTo>
                <a:cubicBezTo>
                  <a:pt x="40" y="14"/>
                  <a:pt x="45" y="12"/>
                  <a:pt x="50" y="10"/>
                </a:cubicBezTo>
                <a:cubicBezTo>
                  <a:pt x="47" y="3"/>
                  <a:pt x="47" y="3"/>
                  <a:pt x="47" y="3"/>
                </a:cubicBezTo>
                <a:cubicBezTo>
                  <a:pt x="42" y="4"/>
                  <a:pt x="37" y="7"/>
                  <a:pt x="32" y="9"/>
                </a:cubicBezTo>
                <a:cubicBezTo>
                  <a:pt x="36" y="16"/>
                  <a:pt x="36" y="16"/>
                  <a:pt x="36" y="16"/>
                </a:cubicBezTo>
                <a:close/>
                <a:moveTo>
                  <a:pt x="20" y="31"/>
                </a:moveTo>
                <a:cubicBezTo>
                  <a:pt x="23" y="27"/>
                  <a:pt x="26" y="24"/>
                  <a:pt x="30" y="21"/>
                </a:cubicBezTo>
                <a:cubicBezTo>
                  <a:pt x="25" y="14"/>
                  <a:pt x="25" y="14"/>
                  <a:pt x="25" y="14"/>
                </a:cubicBezTo>
                <a:cubicBezTo>
                  <a:pt x="21" y="18"/>
                  <a:pt x="17" y="22"/>
                  <a:pt x="13" y="26"/>
                </a:cubicBezTo>
                <a:cubicBezTo>
                  <a:pt x="20" y="31"/>
                  <a:pt x="20" y="31"/>
                  <a:pt x="20" y="31"/>
                </a:cubicBezTo>
                <a:close/>
                <a:moveTo>
                  <a:pt x="10" y="51"/>
                </a:moveTo>
                <a:cubicBezTo>
                  <a:pt x="11" y="46"/>
                  <a:pt x="13" y="41"/>
                  <a:pt x="16" y="37"/>
                </a:cubicBezTo>
                <a:cubicBezTo>
                  <a:pt x="9" y="33"/>
                  <a:pt x="9" y="33"/>
                  <a:pt x="9" y="33"/>
                </a:cubicBezTo>
                <a:cubicBezTo>
                  <a:pt x="6" y="38"/>
                  <a:pt x="4" y="43"/>
                  <a:pt x="2" y="48"/>
                </a:cubicBezTo>
                <a:cubicBezTo>
                  <a:pt x="10" y="51"/>
                  <a:pt x="10" y="51"/>
                  <a:pt x="10" y="51"/>
                </a:cubicBezTo>
                <a:close/>
                <a:moveTo>
                  <a:pt x="8" y="73"/>
                </a:moveTo>
                <a:cubicBezTo>
                  <a:pt x="8" y="66"/>
                  <a:pt x="8" y="66"/>
                  <a:pt x="8" y="66"/>
                </a:cubicBezTo>
                <a:cubicBezTo>
                  <a:pt x="8" y="63"/>
                  <a:pt x="8" y="60"/>
                  <a:pt x="9" y="58"/>
                </a:cubicBezTo>
                <a:cubicBezTo>
                  <a:pt x="1" y="57"/>
                  <a:pt x="1" y="57"/>
                  <a:pt x="1" y="57"/>
                </a:cubicBezTo>
                <a:cubicBezTo>
                  <a:pt x="0" y="60"/>
                  <a:pt x="0" y="63"/>
                  <a:pt x="0" y="66"/>
                </a:cubicBezTo>
                <a:cubicBezTo>
                  <a:pt x="0" y="73"/>
                  <a:pt x="0" y="73"/>
                  <a:pt x="0" y="73"/>
                </a:cubicBezTo>
                <a:cubicBezTo>
                  <a:pt x="8" y="73"/>
                  <a:pt x="8" y="73"/>
                  <a:pt x="8" y="73"/>
                </a:cubicBezTo>
                <a:close/>
                <a:moveTo>
                  <a:pt x="8" y="96"/>
                </a:moveTo>
                <a:cubicBezTo>
                  <a:pt x="8" y="81"/>
                  <a:pt x="8" y="81"/>
                  <a:pt x="8" y="81"/>
                </a:cubicBezTo>
                <a:cubicBezTo>
                  <a:pt x="0" y="81"/>
                  <a:pt x="0" y="81"/>
                  <a:pt x="0" y="81"/>
                </a:cubicBezTo>
                <a:cubicBezTo>
                  <a:pt x="0" y="96"/>
                  <a:pt x="0" y="96"/>
                  <a:pt x="0" y="96"/>
                </a:cubicBezTo>
                <a:lnTo>
                  <a:pt x="8" y="96"/>
                </a:lnTo>
                <a:close/>
                <a:moveTo>
                  <a:pt x="8" y="120"/>
                </a:moveTo>
                <a:cubicBezTo>
                  <a:pt x="8" y="104"/>
                  <a:pt x="8" y="104"/>
                  <a:pt x="8" y="104"/>
                </a:cubicBezTo>
                <a:cubicBezTo>
                  <a:pt x="0" y="104"/>
                  <a:pt x="0" y="104"/>
                  <a:pt x="0" y="104"/>
                </a:cubicBezTo>
                <a:cubicBezTo>
                  <a:pt x="0" y="120"/>
                  <a:pt x="0" y="120"/>
                  <a:pt x="0" y="120"/>
                </a:cubicBezTo>
                <a:lnTo>
                  <a:pt x="8" y="120"/>
                </a:lnTo>
                <a:close/>
                <a:moveTo>
                  <a:pt x="8" y="143"/>
                </a:moveTo>
                <a:cubicBezTo>
                  <a:pt x="8" y="128"/>
                  <a:pt x="8" y="128"/>
                  <a:pt x="8" y="128"/>
                </a:cubicBezTo>
                <a:cubicBezTo>
                  <a:pt x="0" y="128"/>
                  <a:pt x="0" y="128"/>
                  <a:pt x="0" y="128"/>
                </a:cubicBezTo>
                <a:cubicBezTo>
                  <a:pt x="0" y="143"/>
                  <a:pt x="0" y="143"/>
                  <a:pt x="0" y="143"/>
                </a:cubicBezTo>
                <a:lnTo>
                  <a:pt x="8" y="143"/>
                </a:lnTo>
                <a:close/>
                <a:moveTo>
                  <a:pt x="8" y="167"/>
                </a:moveTo>
                <a:cubicBezTo>
                  <a:pt x="8" y="151"/>
                  <a:pt x="8" y="151"/>
                  <a:pt x="8" y="151"/>
                </a:cubicBezTo>
                <a:cubicBezTo>
                  <a:pt x="0" y="151"/>
                  <a:pt x="0" y="151"/>
                  <a:pt x="0" y="151"/>
                </a:cubicBezTo>
                <a:cubicBezTo>
                  <a:pt x="0" y="167"/>
                  <a:pt x="0" y="167"/>
                  <a:pt x="0" y="167"/>
                </a:cubicBezTo>
                <a:lnTo>
                  <a:pt x="8" y="167"/>
                </a:lnTo>
                <a:close/>
                <a:moveTo>
                  <a:pt x="8" y="191"/>
                </a:moveTo>
                <a:cubicBezTo>
                  <a:pt x="8" y="175"/>
                  <a:pt x="8" y="175"/>
                  <a:pt x="8" y="175"/>
                </a:cubicBezTo>
                <a:cubicBezTo>
                  <a:pt x="0" y="175"/>
                  <a:pt x="0" y="175"/>
                  <a:pt x="0" y="175"/>
                </a:cubicBezTo>
                <a:cubicBezTo>
                  <a:pt x="0" y="191"/>
                  <a:pt x="0" y="191"/>
                  <a:pt x="0" y="191"/>
                </a:cubicBezTo>
                <a:lnTo>
                  <a:pt x="8" y="191"/>
                </a:lnTo>
                <a:close/>
                <a:moveTo>
                  <a:pt x="8" y="214"/>
                </a:moveTo>
                <a:cubicBezTo>
                  <a:pt x="8" y="198"/>
                  <a:pt x="8" y="198"/>
                  <a:pt x="8" y="198"/>
                </a:cubicBezTo>
                <a:cubicBezTo>
                  <a:pt x="0" y="198"/>
                  <a:pt x="0" y="198"/>
                  <a:pt x="0" y="198"/>
                </a:cubicBezTo>
                <a:cubicBezTo>
                  <a:pt x="0" y="214"/>
                  <a:pt x="0" y="214"/>
                  <a:pt x="0" y="214"/>
                </a:cubicBezTo>
                <a:lnTo>
                  <a:pt x="8" y="214"/>
                </a:lnTo>
                <a:close/>
                <a:moveTo>
                  <a:pt x="8" y="238"/>
                </a:moveTo>
                <a:cubicBezTo>
                  <a:pt x="8" y="222"/>
                  <a:pt x="8" y="222"/>
                  <a:pt x="8" y="222"/>
                </a:cubicBezTo>
                <a:cubicBezTo>
                  <a:pt x="0" y="222"/>
                  <a:pt x="0" y="222"/>
                  <a:pt x="0" y="222"/>
                </a:cubicBezTo>
                <a:cubicBezTo>
                  <a:pt x="0" y="238"/>
                  <a:pt x="0" y="238"/>
                  <a:pt x="0" y="238"/>
                </a:cubicBezTo>
                <a:lnTo>
                  <a:pt x="8" y="238"/>
                </a:lnTo>
                <a:close/>
                <a:moveTo>
                  <a:pt x="8" y="261"/>
                </a:moveTo>
                <a:cubicBezTo>
                  <a:pt x="8" y="246"/>
                  <a:pt x="8" y="246"/>
                  <a:pt x="8" y="246"/>
                </a:cubicBezTo>
                <a:cubicBezTo>
                  <a:pt x="0" y="246"/>
                  <a:pt x="0" y="246"/>
                  <a:pt x="0" y="246"/>
                </a:cubicBezTo>
                <a:cubicBezTo>
                  <a:pt x="0" y="261"/>
                  <a:pt x="0" y="261"/>
                  <a:pt x="0" y="261"/>
                </a:cubicBezTo>
                <a:lnTo>
                  <a:pt x="8" y="261"/>
                </a:lnTo>
                <a:close/>
                <a:moveTo>
                  <a:pt x="8" y="285"/>
                </a:moveTo>
                <a:cubicBezTo>
                  <a:pt x="8" y="269"/>
                  <a:pt x="8" y="269"/>
                  <a:pt x="8" y="269"/>
                </a:cubicBezTo>
                <a:cubicBezTo>
                  <a:pt x="0" y="269"/>
                  <a:pt x="0" y="269"/>
                  <a:pt x="0" y="269"/>
                </a:cubicBezTo>
                <a:cubicBezTo>
                  <a:pt x="0" y="285"/>
                  <a:pt x="0" y="285"/>
                  <a:pt x="0" y="285"/>
                </a:cubicBezTo>
                <a:lnTo>
                  <a:pt x="8" y="285"/>
                </a:lnTo>
                <a:close/>
                <a:moveTo>
                  <a:pt x="8" y="308"/>
                </a:moveTo>
                <a:cubicBezTo>
                  <a:pt x="8" y="293"/>
                  <a:pt x="8" y="293"/>
                  <a:pt x="8" y="293"/>
                </a:cubicBezTo>
                <a:cubicBezTo>
                  <a:pt x="0" y="293"/>
                  <a:pt x="0" y="293"/>
                  <a:pt x="0" y="293"/>
                </a:cubicBezTo>
                <a:cubicBezTo>
                  <a:pt x="0" y="308"/>
                  <a:pt x="0" y="308"/>
                  <a:pt x="0" y="308"/>
                </a:cubicBezTo>
                <a:lnTo>
                  <a:pt x="8" y="308"/>
                </a:lnTo>
                <a:close/>
                <a:moveTo>
                  <a:pt x="8" y="332"/>
                </a:moveTo>
                <a:cubicBezTo>
                  <a:pt x="8" y="316"/>
                  <a:pt x="8" y="316"/>
                  <a:pt x="8" y="316"/>
                </a:cubicBezTo>
                <a:cubicBezTo>
                  <a:pt x="0" y="316"/>
                  <a:pt x="0" y="316"/>
                  <a:pt x="0" y="316"/>
                </a:cubicBezTo>
                <a:cubicBezTo>
                  <a:pt x="0" y="332"/>
                  <a:pt x="0" y="332"/>
                  <a:pt x="0" y="332"/>
                </a:cubicBezTo>
                <a:lnTo>
                  <a:pt x="8" y="332"/>
                </a:lnTo>
                <a:close/>
                <a:moveTo>
                  <a:pt x="8" y="355"/>
                </a:moveTo>
                <a:cubicBezTo>
                  <a:pt x="8" y="340"/>
                  <a:pt x="8" y="340"/>
                  <a:pt x="8" y="340"/>
                </a:cubicBezTo>
                <a:cubicBezTo>
                  <a:pt x="0" y="340"/>
                  <a:pt x="0" y="340"/>
                  <a:pt x="0" y="340"/>
                </a:cubicBezTo>
                <a:cubicBezTo>
                  <a:pt x="0" y="355"/>
                  <a:pt x="0" y="355"/>
                  <a:pt x="0" y="355"/>
                </a:cubicBezTo>
                <a:lnTo>
                  <a:pt x="8" y="355"/>
                </a:lnTo>
                <a:close/>
                <a:moveTo>
                  <a:pt x="8" y="379"/>
                </a:moveTo>
                <a:cubicBezTo>
                  <a:pt x="8" y="377"/>
                  <a:pt x="8" y="376"/>
                  <a:pt x="8" y="374"/>
                </a:cubicBezTo>
                <a:cubicBezTo>
                  <a:pt x="8" y="363"/>
                  <a:pt x="8" y="363"/>
                  <a:pt x="8" y="363"/>
                </a:cubicBezTo>
                <a:cubicBezTo>
                  <a:pt x="0" y="363"/>
                  <a:pt x="0" y="363"/>
                  <a:pt x="0" y="363"/>
                </a:cubicBezTo>
                <a:cubicBezTo>
                  <a:pt x="0" y="374"/>
                  <a:pt x="0" y="374"/>
                  <a:pt x="0" y="374"/>
                </a:cubicBezTo>
                <a:cubicBezTo>
                  <a:pt x="0" y="376"/>
                  <a:pt x="0" y="378"/>
                  <a:pt x="0" y="379"/>
                </a:cubicBezTo>
                <a:lnTo>
                  <a:pt x="8" y="379"/>
                </a:lnTo>
                <a:close/>
                <a:moveTo>
                  <a:pt x="14" y="400"/>
                </a:moveTo>
                <a:cubicBezTo>
                  <a:pt x="12" y="395"/>
                  <a:pt x="10" y="391"/>
                  <a:pt x="9" y="386"/>
                </a:cubicBezTo>
                <a:cubicBezTo>
                  <a:pt x="1" y="388"/>
                  <a:pt x="1" y="388"/>
                  <a:pt x="1" y="388"/>
                </a:cubicBezTo>
                <a:cubicBezTo>
                  <a:pt x="3" y="393"/>
                  <a:pt x="4" y="398"/>
                  <a:pt x="7" y="403"/>
                </a:cubicBezTo>
                <a:cubicBezTo>
                  <a:pt x="14" y="400"/>
                  <a:pt x="14" y="400"/>
                  <a:pt x="14" y="400"/>
                </a:cubicBezTo>
                <a:close/>
                <a:moveTo>
                  <a:pt x="27" y="417"/>
                </a:moveTo>
                <a:cubicBezTo>
                  <a:pt x="24" y="414"/>
                  <a:pt x="20" y="410"/>
                  <a:pt x="18" y="406"/>
                </a:cubicBezTo>
                <a:cubicBezTo>
                  <a:pt x="11" y="411"/>
                  <a:pt x="11" y="411"/>
                  <a:pt x="11" y="411"/>
                </a:cubicBezTo>
                <a:cubicBezTo>
                  <a:pt x="14" y="415"/>
                  <a:pt x="18" y="419"/>
                  <a:pt x="22" y="423"/>
                </a:cubicBezTo>
                <a:lnTo>
                  <a:pt x="27" y="417"/>
                </a:lnTo>
                <a:close/>
                <a:moveTo>
                  <a:pt x="46" y="428"/>
                </a:moveTo>
                <a:cubicBezTo>
                  <a:pt x="41" y="427"/>
                  <a:pt x="37" y="424"/>
                  <a:pt x="33" y="422"/>
                </a:cubicBezTo>
                <a:cubicBezTo>
                  <a:pt x="29" y="428"/>
                  <a:pt x="29" y="428"/>
                  <a:pt x="29" y="428"/>
                </a:cubicBezTo>
                <a:cubicBezTo>
                  <a:pt x="33" y="431"/>
                  <a:pt x="38" y="434"/>
                  <a:pt x="43" y="436"/>
                </a:cubicBezTo>
                <a:cubicBezTo>
                  <a:pt x="46" y="428"/>
                  <a:pt x="46" y="428"/>
                  <a:pt x="46" y="428"/>
                </a:cubicBezTo>
                <a:close/>
                <a:moveTo>
                  <a:pt x="68" y="432"/>
                </a:moveTo>
                <a:cubicBezTo>
                  <a:pt x="66" y="432"/>
                  <a:pt x="66" y="432"/>
                  <a:pt x="66" y="432"/>
                </a:cubicBezTo>
                <a:cubicBezTo>
                  <a:pt x="62" y="432"/>
                  <a:pt x="57" y="432"/>
                  <a:pt x="53" y="431"/>
                </a:cubicBezTo>
                <a:cubicBezTo>
                  <a:pt x="51" y="438"/>
                  <a:pt x="51" y="438"/>
                  <a:pt x="51" y="438"/>
                </a:cubicBezTo>
                <a:cubicBezTo>
                  <a:pt x="56" y="439"/>
                  <a:pt x="61" y="440"/>
                  <a:pt x="66" y="440"/>
                </a:cubicBezTo>
                <a:cubicBezTo>
                  <a:pt x="68" y="440"/>
                  <a:pt x="68" y="440"/>
                  <a:pt x="68" y="440"/>
                </a:cubicBezTo>
                <a:cubicBezTo>
                  <a:pt x="68" y="432"/>
                  <a:pt x="68" y="432"/>
                  <a:pt x="68" y="432"/>
                </a:cubicBezTo>
                <a:close/>
                <a:moveTo>
                  <a:pt x="91" y="432"/>
                </a:moveTo>
                <a:cubicBezTo>
                  <a:pt x="76" y="432"/>
                  <a:pt x="76" y="432"/>
                  <a:pt x="76" y="432"/>
                </a:cubicBezTo>
                <a:cubicBezTo>
                  <a:pt x="76" y="440"/>
                  <a:pt x="76" y="440"/>
                  <a:pt x="76" y="440"/>
                </a:cubicBezTo>
                <a:cubicBezTo>
                  <a:pt x="91" y="440"/>
                  <a:pt x="91" y="440"/>
                  <a:pt x="91" y="440"/>
                </a:cubicBezTo>
                <a:lnTo>
                  <a:pt x="91" y="432"/>
                </a:lnTo>
                <a:close/>
                <a:moveTo>
                  <a:pt x="115" y="432"/>
                </a:moveTo>
                <a:cubicBezTo>
                  <a:pt x="99" y="432"/>
                  <a:pt x="99" y="432"/>
                  <a:pt x="99" y="432"/>
                </a:cubicBezTo>
                <a:cubicBezTo>
                  <a:pt x="99" y="440"/>
                  <a:pt x="99" y="440"/>
                  <a:pt x="99" y="440"/>
                </a:cubicBezTo>
                <a:cubicBezTo>
                  <a:pt x="115" y="440"/>
                  <a:pt x="115" y="440"/>
                  <a:pt x="115" y="440"/>
                </a:cubicBezTo>
                <a:lnTo>
                  <a:pt x="115" y="432"/>
                </a:lnTo>
                <a:close/>
                <a:moveTo>
                  <a:pt x="138" y="432"/>
                </a:moveTo>
                <a:cubicBezTo>
                  <a:pt x="123" y="432"/>
                  <a:pt x="123" y="432"/>
                  <a:pt x="123" y="432"/>
                </a:cubicBezTo>
                <a:cubicBezTo>
                  <a:pt x="123" y="440"/>
                  <a:pt x="123" y="440"/>
                  <a:pt x="123" y="440"/>
                </a:cubicBezTo>
                <a:cubicBezTo>
                  <a:pt x="138" y="440"/>
                  <a:pt x="138" y="440"/>
                  <a:pt x="138" y="440"/>
                </a:cubicBezTo>
                <a:lnTo>
                  <a:pt x="138" y="432"/>
                </a:lnTo>
                <a:close/>
                <a:moveTo>
                  <a:pt x="162" y="432"/>
                </a:moveTo>
                <a:cubicBezTo>
                  <a:pt x="146" y="432"/>
                  <a:pt x="146" y="432"/>
                  <a:pt x="146" y="432"/>
                </a:cubicBezTo>
                <a:cubicBezTo>
                  <a:pt x="146" y="440"/>
                  <a:pt x="146" y="440"/>
                  <a:pt x="146" y="440"/>
                </a:cubicBezTo>
                <a:cubicBezTo>
                  <a:pt x="162" y="440"/>
                  <a:pt x="162" y="440"/>
                  <a:pt x="162" y="440"/>
                </a:cubicBezTo>
                <a:lnTo>
                  <a:pt x="162" y="432"/>
                </a:lnTo>
                <a:close/>
                <a:moveTo>
                  <a:pt x="186" y="432"/>
                </a:moveTo>
                <a:cubicBezTo>
                  <a:pt x="170" y="432"/>
                  <a:pt x="170" y="432"/>
                  <a:pt x="170" y="432"/>
                </a:cubicBezTo>
                <a:cubicBezTo>
                  <a:pt x="170" y="440"/>
                  <a:pt x="170" y="440"/>
                  <a:pt x="170" y="440"/>
                </a:cubicBezTo>
                <a:cubicBezTo>
                  <a:pt x="186" y="440"/>
                  <a:pt x="186" y="440"/>
                  <a:pt x="186" y="440"/>
                </a:cubicBezTo>
                <a:lnTo>
                  <a:pt x="186" y="432"/>
                </a:lnTo>
                <a:close/>
                <a:moveTo>
                  <a:pt x="209" y="432"/>
                </a:moveTo>
                <a:cubicBezTo>
                  <a:pt x="193" y="432"/>
                  <a:pt x="193" y="432"/>
                  <a:pt x="193" y="432"/>
                </a:cubicBezTo>
                <a:cubicBezTo>
                  <a:pt x="193" y="440"/>
                  <a:pt x="193" y="440"/>
                  <a:pt x="193" y="440"/>
                </a:cubicBezTo>
                <a:cubicBezTo>
                  <a:pt x="209" y="440"/>
                  <a:pt x="209" y="440"/>
                  <a:pt x="209" y="440"/>
                </a:cubicBezTo>
                <a:lnTo>
                  <a:pt x="209" y="432"/>
                </a:lnTo>
                <a:close/>
                <a:moveTo>
                  <a:pt x="233" y="432"/>
                </a:moveTo>
                <a:cubicBezTo>
                  <a:pt x="217" y="432"/>
                  <a:pt x="217" y="432"/>
                  <a:pt x="217" y="432"/>
                </a:cubicBezTo>
                <a:cubicBezTo>
                  <a:pt x="217" y="440"/>
                  <a:pt x="217" y="440"/>
                  <a:pt x="217" y="440"/>
                </a:cubicBezTo>
                <a:cubicBezTo>
                  <a:pt x="233" y="440"/>
                  <a:pt x="233" y="440"/>
                  <a:pt x="233" y="440"/>
                </a:cubicBezTo>
                <a:lnTo>
                  <a:pt x="233" y="432"/>
                </a:lnTo>
                <a:close/>
                <a:moveTo>
                  <a:pt x="256" y="432"/>
                </a:moveTo>
                <a:cubicBezTo>
                  <a:pt x="241" y="432"/>
                  <a:pt x="241" y="432"/>
                  <a:pt x="241" y="432"/>
                </a:cubicBezTo>
                <a:cubicBezTo>
                  <a:pt x="241" y="440"/>
                  <a:pt x="241" y="440"/>
                  <a:pt x="241" y="440"/>
                </a:cubicBezTo>
                <a:cubicBezTo>
                  <a:pt x="256" y="440"/>
                  <a:pt x="256" y="440"/>
                  <a:pt x="256" y="440"/>
                </a:cubicBezTo>
                <a:lnTo>
                  <a:pt x="256" y="432"/>
                </a:lnTo>
                <a:close/>
                <a:moveTo>
                  <a:pt x="280" y="432"/>
                </a:moveTo>
                <a:cubicBezTo>
                  <a:pt x="264" y="432"/>
                  <a:pt x="264" y="432"/>
                  <a:pt x="264" y="432"/>
                </a:cubicBezTo>
                <a:cubicBezTo>
                  <a:pt x="264" y="440"/>
                  <a:pt x="264" y="440"/>
                  <a:pt x="264" y="440"/>
                </a:cubicBezTo>
                <a:cubicBezTo>
                  <a:pt x="280" y="440"/>
                  <a:pt x="280" y="440"/>
                  <a:pt x="280" y="440"/>
                </a:cubicBezTo>
                <a:lnTo>
                  <a:pt x="280" y="432"/>
                </a:lnTo>
                <a:close/>
                <a:moveTo>
                  <a:pt x="303" y="432"/>
                </a:moveTo>
                <a:cubicBezTo>
                  <a:pt x="288" y="432"/>
                  <a:pt x="288" y="432"/>
                  <a:pt x="288" y="432"/>
                </a:cubicBezTo>
                <a:cubicBezTo>
                  <a:pt x="288" y="440"/>
                  <a:pt x="288" y="440"/>
                  <a:pt x="288" y="440"/>
                </a:cubicBezTo>
                <a:cubicBezTo>
                  <a:pt x="303" y="440"/>
                  <a:pt x="303" y="440"/>
                  <a:pt x="303" y="440"/>
                </a:cubicBezTo>
                <a:lnTo>
                  <a:pt x="303" y="432"/>
                </a:lnTo>
                <a:close/>
                <a:moveTo>
                  <a:pt x="327" y="432"/>
                </a:moveTo>
                <a:cubicBezTo>
                  <a:pt x="311" y="432"/>
                  <a:pt x="311" y="432"/>
                  <a:pt x="311" y="432"/>
                </a:cubicBezTo>
                <a:cubicBezTo>
                  <a:pt x="311" y="440"/>
                  <a:pt x="311" y="440"/>
                  <a:pt x="311" y="440"/>
                </a:cubicBezTo>
                <a:cubicBezTo>
                  <a:pt x="327" y="440"/>
                  <a:pt x="327" y="440"/>
                  <a:pt x="327" y="440"/>
                </a:cubicBezTo>
                <a:lnTo>
                  <a:pt x="327" y="432"/>
                </a:lnTo>
                <a:close/>
                <a:moveTo>
                  <a:pt x="350" y="432"/>
                </a:moveTo>
                <a:cubicBezTo>
                  <a:pt x="335" y="432"/>
                  <a:pt x="335" y="432"/>
                  <a:pt x="335" y="432"/>
                </a:cubicBezTo>
                <a:cubicBezTo>
                  <a:pt x="335" y="440"/>
                  <a:pt x="335" y="440"/>
                  <a:pt x="335" y="440"/>
                </a:cubicBezTo>
                <a:cubicBezTo>
                  <a:pt x="350" y="440"/>
                  <a:pt x="350" y="440"/>
                  <a:pt x="350" y="440"/>
                </a:cubicBezTo>
                <a:lnTo>
                  <a:pt x="350" y="43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3" name="Rectangle 13">
            <a:extLst>
              <a:ext uri="{FF2B5EF4-FFF2-40B4-BE49-F238E27FC236}">
                <a16:creationId xmlns:a16="http://schemas.microsoft.com/office/drawing/2014/main" id="{DA8BC6C3-2A8B-4BF1-8F19-377A2F22169B}"/>
              </a:ext>
            </a:extLst>
          </p:cNvPr>
          <p:cNvSpPr>
            <a:spLocks noChangeArrowheads="1"/>
          </p:cNvSpPr>
          <p:nvPr/>
        </p:nvSpPr>
        <p:spPr bwMode="auto">
          <a:xfrm>
            <a:off x="9044986" y="5819256"/>
            <a:ext cx="1679948"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CA" altLang="en-US" sz="2040" kern="0" dirty="0">
                <a:gradFill>
                  <a:gsLst>
                    <a:gs pos="92035">
                      <a:schemeClr val="tx2"/>
                    </a:gs>
                    <a:gs pos="77876">
                      <a:schemeClr val="tx2"/>
                    </a:gs>
                  </a:gsLst>
                  <a:lin ang="5400000" scaled="0"/>
                </a:gradFill>
                <a:latin typeface="+mn-lt"/>
              </a:rPr>
              <a:t>N</a:t>
            </a:r>
            <a:r>
              <a:rPr lang="en-US" altLang="en-US" sz="2040" kern="0" dirty="0" err="1">
                <a:gradFill>
                  <a:gsLst>
                    <a:gs pos="92035">
                      <a:schemeClr val="tx2"/>
                    </a:gs>
                    <a:gs pos="77876">
                      <a:schemeClr val="tx2"/>
                    </a:gs>
                  </a:gsLst>
                  <a:lin ang="5400000" scaled="0"/>
                </a:gradFill>
                <a:latin typeface="+mn-lt"/>
              </a:rPr>
              <a:t>ew</a:t>
            </a:r>
            <a:r>
              <a:rPr lang="en-US" altLang="en-US" sz="2040" kern="0" dirty="0">
                <a:gradFill>
                  <a:gsLst>
                    <a:gs pos="92035">
                      <a:schemeClr val="tx2"/>
                    </a:gs>
                    <a:gs pos="77876">
                      <a:schemeClr val="tx2"/>
                    </a:gs>
                  </a:gsLst>
                  <a:lin ang="5400000" scaled="0"/>
                </a:gradFill>
                <a:latin typeface="+mn-lt"/>
              </a:rPr>
              <a:t> Media file</a:t>
            </a:r>
          </a:p>
        </p:txBody>
      </p:sp>
      <p:sp>
        <p:nvSpPr>
          <p:cNvPr id="164" name="Freeform 14">
            <a:extLst>
              <a:ext uri="{FF2B5EF4-FFF2-40B4-BE49-F238E27FC236}">
                <a16:creationId xmlns:a16="http://schemas.microsoft.com/office/drawing/2014/main" id="{72428011-9DB6-4D71-8AD7-1AD7DFF51958}"/>
              </a:ext>
            </a:extLst>
          </p:cNvPr>
          <p:cNvSpPr>
            <a:spLocks noEditPoints="1"/>
          </p:cNvSpPr>
          <p:nvPr/>
        </p:nvSpPr>
        <p:spPr bwMode="auto">
          <a:xfrm>
            <a:off x="8362438" y="4914509"/>
            <a:ext cx="296821" cy="30159"/>
          </a:xfrm>
          <a:custGeom>
            <a:avLst/>
            <a:gdLst>
              <a:gd name="T0" fmla="*/ 168 w 187"/>
              <a:gd name="T1" fmla="*/ 19 h 19"/>
              <a:gd name="T2" fmla="*/ 187 w 187"/>
              <a:gd name="T3" fmla="*/ 19 h 19"/>
              <a:gd name="T4" fmla="*/ 187 w 187"/>
              <a:gd name="T5" fmla="*/ 0 h 19"/>
              <a:gd name="T6" fmla="*/ 168 w 187"/>
              <a:gd name="T7" fmla="*/ 0 h 19"/>
              <a:gd name="T8" fmla="*/ 168 w 187"/>
              <a:gd name="T9" fmla="*/ 19 h 19"/>
              <a:gd name="T10" fmla="*/ 168 w 187"/>
              <a:gd name="T11" fmla="*/ 19 h 19"/>
              <a:gd name="T12" fmla="*/ 168 w 187"/>
              <a:gd name="T13" fmla="*/ 19 h 19"/>
              <a:gd name="T14" fmla="*/ 168 w 187"/>
              <a:gd name="T15" fmla="*/ 0 h 19"/>
              <a:gd name="T16" fmla="*/ 168 w 187"/>
              <a:gd name="T17" fmla="*/ 0 h 19"/>
              <a:gd name="T18" fmla="*/ 168 w 187"/>
              <a:gd name="T19" fmla="*/ 19 h 19"/>
              <a:gd name="T20" fmla="*/ 112 w 187"/>
              <a:gd name="T21" fmla="*/ 19 h 19"/>
              <a:gd name="T22" fmla="*/ 149 w 187"/>
              <a:gd name="T23" fmla="*/ 19 h 19"/>
              <a:gd name="T24" fmla="*/ 149 w 187"/>
              <a:gd name="T25" fmla="*/ 0 h 19"/>
              <a:gd name="T26" fmla="*/ 112 w 187"/>
              <a:gd name="T27" fmla="*/ 0 h 19"/>
              <a:gd name="T28" fmla="*/ 112 w 187"/>
              <a:gd name="T29" fmla="*/ 19 h 19"/>
              <a:gd name="T30" fmla="*/ 112 w 187"/>
              <a:gd name="T31" fmla="*/ 19 h 19"/>
              <a:gd name="T32" fmla="*/ 112 w 187"/>
              <a:gd name="T33" fmla="*/ 19 h 19"/>
              <a:gd name="T34" fmla="*/ 112 w 187"/>
              <a:gd name="T35" fmla="*/ 0 h 19"/>
              <a:gd name="T36" fmla="*/ 112 w 187"/>
              <a:gd name="T37" fmla="*/ 0 h 19"/>
              <a:gd name="T38" fmla="*/ 112 w 187"/>
              <a:gd name="T39" fmla="*/ 19 h 19"/>
              <a:gd name="T40" fmla="*/ 57 w 187"/>
              <a:gd name="T41" fmla="*/ 19 h 19"/>
              <a:gd name="T42" fmla="*/ 93 w 187"/>
              <a:gd name="T43" fmla="*/ 19 h 19"/>
              <a:gd name="T44" fmla="*/ 93 w 187"/>
              <a:gd name="T45" fmla="*/ 0 h 19"/>
              <a:gd name="T46" fmla="*/ 57 w 187"/>
              <a:gd name="T47" fmla="*/ 0 h 19"/>
              <a:gd name="T48" fmla="*/ 57 w 187"/>
              <a:gd name="T49" fmla="*/ 19 h 19"/>
              <a:gd name="T50" fmla="*/ 57 w 187"/>
              <a:gd name="T51" fmla="*/ 19 h 19"/>
              <a:gd name="T52" fmla="*/ 57 w 187"/>
              <a:gd name="T53" fmla="*/ 19 h 19"/>
              <a:gd name="T54" fmla="*/ 57 w 187"/>
              <a:gd name="T55" fmla="*/ 0 h 19"/>
              <a:gd name="T56" fmla="*/ 57 w 187"/>
              <a:gd name="T57" fmla="*/ 0 h 19"/>
              <a:gd name="T58" fmla="*/ 57 w 187"/>
              <a:gd name="T59" fmla="*/ 19 h 19"/>
              <a:gd name="T60" fmla="*/ 0 w 187"/>
              <a:gd name="T61" fmla="*/ 19 h 19"/>
              <a:gd name="T62" fmla="*/ 38 w 187"/>
              <a:gd name="T63" fmla="*/ 19 h 19"/>
              <a:gd name="T64" fmla="*/ 38 w 187"/>
              <a:gd name="T65" fmla="*/ 0 h 19"/>
              <a:gd name="T66" fmla="*/ 0 w 187"/>
              <a:gd name="T67" fmla="*/ 0 h 19"/>
              <a:gd name="T68" fmla="*/ 0 w 187"/>
              <a:gd name="T6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9">
                <a:moveTo>
                  <a:pt x="168" y="19"/>
                </a:moveTo>
                <a:lnTo>
                  <a:pt x="187" y="19"/>
                </a:lnTo>
                <a:lnTo>
                  <a:pt x="187" y="0"/>
                </a:lnTo>
                <a:lnTo>
                  <a:pt x="168" y="0"/>
                </a:lnTo>
                <a:lnTo>
                  <a:pt x="168" y="19"/>
                </a:lnTo>
                <a:close/>
                <a:moveTo>
                  <a:pt x="168" y="19"/>
                </a:moveTo>
                <a:lnTo>
                  <a:pt x="168" y="19"/>
                </a:lnTo>
                <a:lnTo>
                  <a:pt x="168" y="0"/>
                </a:lnTo>
                <a:lnTo>
                  <a:pt x="168" y="0"/>
                </a:lnTo>
                <a:lnTo>
                  <a:pt x="168" y="19"/>
                </a:lnTo>
                <a:close/>
                <a:moveTo>
                  <a:pt x="112" y="19"/>
                </a:moveTo>
                <a:lnTo>
                  <a:pt x="149" y="19"/>
                </a:lnTo>
                <a:lnTo>
                  <a:pt x="149" y="0"/>
                </a:lnTo>
                <a:lnTo>
                  <a:pt x="112" y="0"/>
                </a:lnTo>
                <a:lnTo>
                  <a:pt x="112" y="19"/>
                </a:lnTo>
                <a:close/>
                <a:moveTo>
                  <a:pt x="112" y="19"/>
                </a:moveTo>
                <a:lnTo>
                  <a:pt x="112" y="19"/>
                </a:lnTo>
                <a:lnTo>
                  <a:pt x="112" y="0"/>
                </a:lnTo>
                <a:lnTo>
                  <a:pt x="112" y="0"/>
                </a:lnTo>
                <a:lnTo>
                  <a:pt x="112" y="19"/>
                </a:lnTo>
                <a:close/>
                <a:moveTo>
                  <a:pt x="57" y="19"/>
                </a:moveTo>
                <a:lnTo>
                  <a:pt x="93" y="19"/>
                </a:lnTo>
                <a:lnTo>
                  <a:pt x="93" y="0"/>
                </a:lnTo>
                <a:lnTo>
                  <a:pt x="57" y="0"/>
                </a:lnTo>
                <a:lnTo>
                  <a:pt x="57" y="19"/>
                </a:lnTo>
                <a:close/>
                <a:moveTo>
                  <a:pt x="57" y="19"/>
                </a:moveTo>
                <a:lnTo>
                  <a:pt x="57" y="19"/>
                </a:lnTo>
                <a:lnTo>
                  <a:pt x="57" y="0"/>
                </a:lnTo>
                <a:lnTo>
                  <a:pt x="57" y="0"/>
                </a:lnTo>
                <a:lnTo>
                  <a:pt x="57" y="19"/>
                </a:lnTo>
                <a:close/>
                <a:moveTo>
                  <a:pt x="0" y="19"/>
                </a:moveTo>
                <a:lnTo>
                  <a:pt x="38" y="19"/>
                </a:lnTo>
                <a:lnTo>
                  <a:pt x="38" y="0"/>
                </a:lnTo>
                <a:lnTo>
                  <a:pt x="0" y="0"/>
                </a:lnTo>
                <a:lnTo>
                  <a:pt x="0" y="19"/>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65" name="Freeform 15">
            <a:extLst>
              <a:ext uri="{FF2B5EF4-FFF2-40B4-BE49-F238E27FC236}">
                <a16:creationId xmlns:a16="http://schemas.microsoft.com/office/drawing/2014/main" id="{B3C4FB0C-702C-4FD2-8B57-11BEB206BD58}"/>
              </a:ext>
            </a:extLst>
          </p:cNvPr>
          <p:cNvSpPr>
            <a:spLocks/>
          </p:cNvSpPr>
          <p:nvPr/>
        </p:nvSpPr>
        <p:spPr bwMode="auto">
          <a:xfrm>
            <a:off x="8637037" y="4854193"/>
            <a:ext cx="131744" cy="150792"/>
          </a:xfrm>
          <a:custGeom>
            <a:avLst/>
            <a:gdLst>
              <a:gd name="T0" fmla="*/ 0 w 83"/>
              <a:gd name="T1" fmla="*/ 95 h 95"/>
              <a:gd name="T2" fmla="*/ 83 w 83"/>
              <a:gd name="T3" fmla="*/ 47 h 95"/>
              <a:gd name="T4" fmla="*/ 0 w 83"/>
              <a:gd name="T5" fmla="*/ 0 h 95"/>
              <a:gd name="T6" fmla="*/ 0 w 83"/>
              <a:gd name="T7" fmla="*/ 95 h 95"/>
            </a:gdLst>
            <a:ahLst/>
            <a:cxnLst>
              <a:cxn ang="0">
                <a:pos x="T0" y="T1"/>
              </a:cxn>
              <a:cxn ang="0">
                <a:pos x="T2" y="T3"/>
              </a:cxn>
              <a:cxn ang="0">
                <a:pos x="T4" y="T5"/>
              </a:cxn>
              <a:cxn ang="0">
                <a:pos x="T6" y="T7"/>
              </a:cxn>
            </a:cxnLst>
            <a:rect l="0" t="0" r="r" b="b"/>
            <a:pathLst>
              <a:path w="83" h="95">
                <a:moveTo>
                  <a:pt x="0" y="95"/>
                </a:moveTo>
                <a:lnTo>
                  <a:pt x="83" y="47"/>
                </a:lnTo>
                <a:lnTo>
                  <a:pt x="0" y="0"/>
                </a:lnTo>
                <a:lnTo>
                  <a:pt x="0" y="95"/>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187" name="Rectangle 30">
            <a:extLst>
              <a:ext uri="{FF2B5EF4-FFF2-40B4-BE49-F238E27FC236}">
                <a16:creationId xmlns:a16="http://schemas.microsoft.com/office/drawing/2014/main" id="{0741F569-592A-4DA1-A9AA-1A25B17D4B60}"/>
              </a:ext>
            </a:extLst>
          </p:cNvPr>
          <p:cNvSpPr>
            <a:spLocks noChangeArrowheads="1"/>
          </p:cNvSpPr>
          <p:nvPr/>
        </p:nvSpPr>
        <p:spPr bwMode="auto">
          <a:xfrm>
            <a:off x="4560572" y="5819256"/>
            <a:ext cx="3701333"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US" altLang="en-US" sz="2040" kern="0" dirty="0">
                <a:gradFill>
                  <a:gsLst>
                    <a:gs pos="92035">
                      <a:schemeClr val="tx2"/>
                    </a:gs>
                    <a:gs pos="77876">
                      <a:schemeClr val="tx2"/>
                    </a:gs>
                  </a:gsLst>
                  <a:lin ang="5400000" scaled="0"/>
                </a:gradFill>
                <a:latin typeface="+mn-lt"/>
              </a:rPr>
              <a:t>Create a task with Media Service </a:t>
            </a:r>
          </a:p>
          <a:p>
            <a:pPr algn="ctr" defTabSz="914294">
              <a:defRPr/>
            </a:pPr>
            <a:r>
              <a:rPr lang="en-US" altLang="en-US" sz="2040" kern="0" dirty="0">
                <a:gradFill>
                  <a:gsLst>
                    <a:gs pos="92035">
                      <a:schemeClr val="tx2"/>
                    </a:gs>
                    <a:gs pos="77876">
                      <a:schemeClr val="tx2"/>
                    </a:gs>
                  </a:gsLst>
                  <a:lin ang="5400000" scaled="0"/>
                </a:gradFill>
                <a:latin typeface="+mn-lt"/>
              </a:rPr>
              <a:t>To convert the media file</a:t>
            </a:r>
          </a:p>
        </p:txBody>
      </p:sp>
      <p:sp>
        <p:nvSpPr>
          <p:cNvPr id="207" name="Freeform 63">
            <a:extLst>
              <a:ext uri="{FF2B5EF4-FFF2-40B4-BE49-F238E27FC236}">
                <a16:creationId xmlns:a16="http://schemas.microsoft.com/office/drawing/2014/main" id="{9578E6CC-3566-4243-B166-56014E19B584}"/>
              </a:ext>
            </a:extLst>
          </p:cNvPr>
          <p:cNvSpPr>
            <a:spLocks noEditPoints="1"/>
          </p:cNvSpPr>
          <p:nvPr/>
        </p:nvSpPr>
        <p:spPr bwMode="auto">
          <a:xfrm>
            <a:off x="2646547" y="4451668"/>
            <a:ext cx="1201567" cy="1046014"/>
          </a:xfrm>
          <a:custGeom>
            <a:avLst/>
            <a:gdLst>
              <a:gd name="T0" fmla="*/ 240 w 320"/>
              <a:gd name="T1" fmla="*/ 0 h 278"/>
              <a:gd name="T2" fmla="*/ 80 w 320"/>
              <a:gd name="T3" fmla="*/ 0 h 278"/>
              <a:gd name="T4" fmla="*/ 0 w 320"/>
              <a:gd name="T5" fmla="*/ 139 h 278"/>
              <a:gd name="T6" fmla="*/ 80 w 320"/>
              <a:gd name="T7" fmla="*/ 278 h 278"/>
              <a:gd name="T8" fmla="*/ 240 w 320"/>
              <a:gd name="T9" fmla="*/ 278 h 278"/>
              <a:gd name="T10" fmla="*/ 320 w 320"/>
              <a:gd name="T11" fmla="*/ 139 h 278"/>
              <a:gd name="T12" fmla="*/ 240 w 320"/>
              <a:gd name="T13" fmla="*/ 0 h 278"/>
              <a:gd name="T14" fmla="*/ 241 w 320"/>
              <a:gd name="T15" fmla="*/ 201 h 278"/>
              <a:gd name="T16" fmla="*/ 219 w 320"/>
              <a:gd name="T17" fmla="*/ 223 h 278"/>
              <a:gd name="T18" fmla="*/ 101 w 320"/>
              <a:gd name="T19" fmla="*/ 223 h 278"/>
              <a:gd name="T20" fmla="*/ 79 w 320"/>
              <a:gd name="T21" fmla="*/ 201 h 278"/>
              <a:gd name="T22" fmla="*/ 79 w 320"/>
              <a:gd name="T23" fmla="*/ 77 h 278"/>
              <a:gd name="T24" fmla="*/ 101 w 320"/>
              <a:gd name="T25" fmla="*/ 55 h 278"/>
              <a:gd name="T26" fmla="*/ 188 w 320"/>
              <a:gd name="T27" fmla="*/ 55 h 278"/>
              <a:gd name="T28" fmla="*/ 204 w 320"/>
              <a:gd name="T29" fmla="*/ 55 h 278"/>
              <a:gd name="T30" fmla="*/ 207 w 320"/>
              <a:gd name="T31" fmla="*/ 55 h 278"/>
              <a:gd name="T32" fmla="*/ 240 w 320"/>
              <a:gd name="T33" fmla="*/ 89 h 278"/>
              <a:gd name="T34" fmla="*/ 240 w 320"/>
              <a:gd name="T35" fmla="*/ 106 h 278"/>
              <a:gd name="T36" fmla="*/ 240 w 320"/>
              <a:gd name="T37" fmla="*/ 201 h 278"/>
              <a:gd name="T38" fmla="*/ 241 w 320"/>
              <a:gd name="T39" fmla="*/ 20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78">
                <a:moveTo>
                  <a:pt x="240" y="0"/>
                </a:moveTo>
                <a:cubicBezTo>
                  <a:pt x="80" y="0"/>
                  <a:pt x="80" y="0"/>
                  <a:pt x="80" y="0"/>
                </a:cubicBezTo>
                <a:cubicBezTo>
                  <a:pt x="0" y="139"/>
                  <a:pt x="0" y="139"/>
                  <a:pt x="0" y="139"/>
                </a:cubicBezTo>
                <a:cubicBezTo>
                  <a:pt x="80" y="278"/>
                  <a:pt x="80" y="278"/>
                  <a:pt x="80" y="278"/>
                </a:cubicBezTo>
                <a:cubicBezTo>
                  <a:pt x="240" y="278"/>
                  <a:pt x="240" y="278"/>
                  <a:pt x="240" y="278"/>
                </a:cubicBezTo>
                <a:cubicBezTo>
                  <a:pt x="320" y="139"/>
                  <a:pt x="320" y="139"/>
                  <a:pt x="320" y="139"/>
                </a:cubicBezTo>
                <a:lnTo>
                  <a:pt x="240" y="0"/>
                </a:lnTo>
                <a:close/>
                <a:moveTo>
                  <a:pt x="241" y="201"/>
                </a:moveTo>
                <a:cubicBezTo>
                  <a:pt x="241" y="213"/>
                  <a:pt x="231" y="223"/>
                  <a:pt x="219" y="223"/>
                </a:cubicBezTo>
                <a:cubicBezTo>
                  <a:pt x="101" y="223"/>
                  <a:pt x="101" y="223"/>
                  <a:pt x="101" y="223"/>
                </a:cubicBezTo>
                <a:cubicBezTo>
                  <a:pt x="89" y="223"/>
                  <a:pt x="79" y="213"/>
                  <a:pt x="79" y="201"/>
                </a:cubicBezTo>
                <a:cubicBezTo>
                  <a:pt x="79" y="77"/>
                  <a:pt x="79" y="77"/>
                  <a:pt x="79" y="77"/>
                </a:cubicBezTo>
                <a:cubicBezTo>
                  <a:pt x="79" y="65"/>
                  <a:pt x="89" y="55"/>
                  <a:pt x="101" y="55"/>
                </a:cubicBezTo>
                <a:cubicBezTo>
                  <a:pt x="188" y="55"/>
                  <a:pt x="188" y="55"/>
                  <a:pt x="188" y="55"/>
                </a:cubicBezTo>
                <a:cubicBezTo>
                  <a:pt x="196" y="55"/>
                  <a:pt x="204" y="55"/>
                  <a:pt x="204" y="55"/>
                </a:cubicBezTo>
                <a:cubicBezTo>
                  <a:pt x="207" y="55"/>
                  <a:pt x="207" y="55"/>
                  <a:pt x="207" y="55"/>
                </a:cubicBezTo>
                <a:cubicBezTo>
                  <a:pt x="240" y="89"/>
                  <a:pt x="240" y="89"/>
                  <a:pt x="240" y="89"/>
                </a:cubicBezTo>
                <a:cubicBezTo>
                  <a:pt x="240" y="106"/>
                  <a:pt x="240" y="106"/>
                  <a:pt x="240" y="106"/>
                </a:cubicBezTo>
                <a:cubicBezTo>
                  <a:pt x="240" y="201"/>
                  <a:pt x="240" y="201"/>
                  <a:pt x="240" y="201"/>
                </a:cubicBezTo>
                <a:cubicBezTo>
                  <a:pt x="241" y="201"/>
                  <a:pt x="241" y="201"/>
                  <a:pt x="241" y="201"/>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76DD7BCF-B059-4411-B35B-152578110543}"/>
              </a:ext>
            </a:extLst>
          </p:cNvPr>
          <p:cNvSpPr txBox="1"/>
          <p:nvPr/>
        </p:nvSpPr>
        <p:spPr>
          <a:xfrm>
            <a:off x="2821580" y="4724790"/>
            <a:ext cx="851500" cy="544765"/>
          </a:xfrm>
          <a:prstGeom prst="rect">
            <a:avLst/>
          </a:prstGeom>
          <a:noFill/>
        </p:spPr>
        <p:txBody>
          <a:bodyPr wrap="square" lIns="182880" tIns="146304" rIns="182880" bIns="146304" rtlCol="0">
            <a:spAutoFit/>
          </a:bodyPr>
          <a:lstStyle/>
          <a:p>
            <a:pPr>
              <a:lnSpc>
                <a:spcPct val="90000"/>
              </a:lnSpc>
              <a:spcAft>
                <a:spcPts val="600"/>
              </a:spcAft>
            </a:pPr>
            <a:r>
              <a:rPr lang="en-CA" b="1" dirty="0">
                <a:gradFill>
                  <a:gsLst>
                    <a:gs pos="2917">
                      <a:schemeClr val="tx1"/>
                    </a:gs>
                    <a:gs pos="30000">
                      <a:schemeClr val="tx1"/>
                    </a:gs>
                  </a:gsLst>
                  <a:lin ang="5400000" scaled="0"/>
                </a:gradFill>
              </a:rPr>
              <a:t>.mov</a:t>
            </a:r>
            <a:endParaRPr lang="en-US" b="1" dirty="0" err="1">
              <a:gradFill>
                <a:gsLst>
                  <a:gs pos="2917">
                    <a:schemeClr val="tx1"/>
                  </a:gs>
                  <a:gs pos="30000">
                    <a:schemeClr val="tx1"/>
                  </a:gs>
                </a:gsLst>
                <a:lin ang="5400000" scaled="0"/>
              </a:gradFill>
            </a:endParaRPr>
          </a:p>
        </p:txBody>
      </p:sp>
      <p:pic>
        <p:nvPicPr>
          <p:cNvPr id="116" name="Picture 115" descr="A picture containing table&#10;&#10;Description automatically generated">
            <a:extLst>
              <a:ext uri="{FF2B5EF4-FFF2-40B4-BE49-F238E27FC236}">
                <a16:creationId xmlns:a16="http://schemas.microsoft.com/office/drawing/2014/main" id="{B8575746-E64D-49B5-89EA-8BE3199FDC83}"/>
              </a:ext>
            </a:extLst>
          </p:cNvPr>
          <p:cNvPicPr>
            <a:picLocks noChangeAspect="1"/>
          </p:cNvPicPr>
          <p:nvPr/>
        </p:nvPicPr>
        <p:blipFill>
          <a:blip r:embed="rId3"/>
          <a:stretch>
            <a:fillRect/>
          </a:stretch>
        </p:blipFill>
        <p:spPr>
          <a:xfrm>
            <a:off x="6802785" y="4446397"/>
            <a:ext cx="1016088" cy="1016088"/>
          </a:xfrm>
          <a:prstGeom prst="rect">
            <a:avLst/>
          </a:prstGeom>
        </p:spPr>
      </p:pic>
      <p:pic>
        <p:nvPicPr>
          <p:cNvPr id="118" name="Picture 117" descr="A close up of a logo&#10;&#10;Description automatically generated">
            <a:extLst>
              <a:ext uri="{FF2B5EF4-FFF2-40B4-BE49-F238E27FC236}">
                <a16:creationId xmlns:a16="http://schemas.microsoft.com/office/drawing/2014/main" id="{770CCF5A-188C-4A88-B2F6-B893723CBBA6}"/>
              </a:ext>
            </a:extLst>
          </p:cNvPr>
          <p:cNvPicPr>
            <a:picLocks noChangeAspect="1"/>
          </p:cNvPicPr>
          <p:nvPr/>
        </p:nvPicPr>
        <p:blipFill>
          <a:blip r:embed="rId4"/>
          <a:stretch>
            <a:fillRect/>
          </a:stretch>
        </p:blipFill>
        <p:spPr>
          <a:xfrm>
            <a:off x="4921539" y="4420750"/>
            <a:ext cx="1016088" cy="1016088"/>
          </a:xfrm>
          <a:prstGeom prst="rect">
            <a:avLst/>
          </a:prstGeom>
        </p:spPr>
      </p:pic>
      <p:grpSp>
        <p:nvGrpSpPr>
          <p:cNvPr id="213" name="Group 212">
            <a:extLst>
              <a:ext uri="{FF2B5EF4-FFF2-40B4-BE49-F238E27FC236}">
                <a16:creationId xmlns:a16="http://schemas.microsoft.com/office/drawing/2014/main" id="{D55C494D-B008-4953-9CBD-391105F74398}"/>
              </a:ext>
            </a:extLst>
          </p:cNvPr>
          <p:cNvGrpSpPr/>
          <p:nvPr/>
        </p:nvGrpSpPr>
        <p:grpSpPr>
          <a:xfrm>
            <a:off x="6023386" y="4627217"/>
            <a:ext cx="693640" cy="657027"/>
            <a:chOff x="6105540" y="4572474"/>
            <a:chExt cx="693640" cy="657027"/>
          </a:xfrm>
        </p:grpSpPr>
        <p:sp>
          <p:nvSpPr>
            <p:cNvPr id="208" name="Freeform 21">
              <a:extLst>
                <a:ext uri="{FF2B5EF4-FFF2-40B4-BE49-F238E27FC236}">
                  <a16:creationId xmlns:a16="http://schemas.microsoft.com/office/drawing/2014/main" id="{C7D8536F-9131-4928-BF4A-DAC0D5A16166}"/>
                </a:ext>
              </a:extLst>
            </p:cNvPr>
            <p:cNvSpPr>
              <a:spLocks/>
            </p:cNvSpPr>
            <p:nvPr/>
          </p:nvSpPr>
          <p:spPr bwMode="auto">
            <a:xfrm>
              <a:off x="6578548" y="4685171"/>
              <a:ext cx="220632" cy="398406"/>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09" name="Freeform 22">
              <a:extLst>
                <a:ext uri="{FF2B5EF4-FFF2-40B4-BE49-F238E27FC236}">
                  <a16:creationId xmlns:a16="http://schemas.microsoft.com/office/drawing/2014/main" id="{8B998228-F9CA-4893-9DA7-63D714A4D5D0}"/>
                </a:ext>
              </a:extLst>
            </p:cNvPr>
            <p:cNvSpPr>
              <a:spLocks/>
            </p:cNvSpPr>
            <p:nvPr/>
          </p:nvSpPr>
          <p:spPr bwMode="auto">
            <a:xfrm>
              <a:off x="6105540" y="4685171"/>
              <a:ext cx="225393" cy="398406"/>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0" name="Freeform 26">
              <a:extLst>
                <a:ext uri="{FF2B5EF4-FFF2-40B4-BE49-F238E27FC236}">
                  <a16:creationId xmlns:a16="http://schemas.microsoft.com/office/drawing/2014/main" id="{A62B5EE6-7080-41EE-BC82-57DC0E49B23E}"/>
                </a:ext>
              </a:extLst>
            </p:cNvPr>
            <p:cNvSpPr>
              <a:spLocks/>
            </p:cNvSpPr>
            <p:nvPr/>
          </p:nvSpPr>
          <p:spPr bwMode="auto">
            <a:xfrm>
              <a:off x="6330933" y="4572474"/>
              <a:ext cx="296821" cy="63649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1" name="Freeform 23">
              <a:extLst>
                <a:ext uri="{FF2B5EF4-FFF2-40B4-BE49-F238E27FC236}">
                  <a16:creationId xmlns:a16="http://schemas.microsoft.com/office/drawing/2014/main" id="{83F7E65B-E996-4F44-9D91-C01FC16D1070}"/>
                </a:ext>
              </a:extLst>
            </p:cNvPr>
            <p:cNvSpPr>
              <a:spLocks/>
            </p:cNvSpPr>
            <p:nvPr/>
          </p:nvSpPr>
          <p:spPr bwMode="auto">
            <a:xfrm>
              <a:off x="6308927" y="4593003"/>
              <a:ext cx="330153" cy="636498"/>
            </a:xfrm>
            <a:custGeom>
              <a:avLst/>
              <a:gdLst>
                <a:gd name="T0" fmla="*/ 205 w 208"/>
                <a:gd name="T1" fmla="*/ 0 h 401"/>
                <a:gd name="T2" fmla="*/ 73 w 208"/>
                <a:gd name="T3" fmla="*/ 0 h 401"/>
                <a:gd name="T4" fmla="*/ 0 w 208"/>
                <a:gd name="T5" fmla="*/ 201 h 401"/>
                <a:gd name="T6" fmla="*/ 87 w 208"/>
                <a:gd name="T7" fmla="*/ 201 h 401"/>
                <a:gd name="T8" fmla="*/ 21 w 208"/>
                <a:gd name="T9" fmla="*/ 401 h 401"/>
                <a:gd name="T10" fmla="*/ 208 w 208"/>
                <a:gd name="T11" fmla="*/ 135 h 401"/>
                <a:gd name="T12" fmla="*/ 115 w 208"/>
                <a:gd name="T13" fmla="*/ 135 h 401"/>
                <a:gd name="T14" fmla="*/ 205 w 208"/>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01">
                  <a:moveTo>
                    <a:pt x="205" y="0"/>
                  </a:moveTo>
                  <a:lnTo>
                    <a:pt x="73" y="0"/>
                  </a:lnTo>
                  <a:lnTo>
                    <a:pt x="0" y="201"/>
                  </a:lnTo>
                  <a:lnTo>
                    <a:pt x="87" y="201"/>
                  </a:lnTo>
                  <a:lnTo>
                    <a:pt x="21" y="401"/>
                  </a:lnTo>
                  <a:lnTo>
                    <a:pt x="208" y="135"/>
                  </a:lnTo>
                  <a:lnTo>
                    <a:pt x="115" y="135"/>
                  </a:lnTo>
                  <a:lnTo>
                    <a:pt x="205"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grpSp>
      <p:sp>
        <p:nvSpPr>
          <p:cNvPr id="212" name="Rectangle: Rounded Corners 211">
            <a:extLst>
              <a:ext uri="{FF2B5EF4-FFF2-40B4-BE49-F238E27FC236}">
                <a16:creationId xmlns:a16="http://schemas.microsoft.com/office/drawing/2014/main" id="{8DDF3167-FB9C-4F33-B47D-4C059C953337}"/>
              </a:ext>
            </a:extLst>
          </p:cNvPr>
          <p:cNvSpPr/>
          <p:nvPr/>
        </p:nvSpPr>
        <p:spPr bwMode="auto">
          <a:xfrm>
            <a:off x="4753234" y="4265869"/>
            <a:ext cx="3168200" cy="1450403"/>
          </a:xfrm>
          <a:prstGeom prst="roundRect">
            <a:avLst/>
          </a:prstGeom>
          <a:noFill/>
          <a:ln w="34925" cap="rnd">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Freeform 11">
            <a:extLst>
              <a:ext uri="{FF2B5EF4-FFF2-40B4-BE49-F238E27FC236}">
                <a16:creationId xmlns:a16="http://schemas.microsoft.com/office/drawing/2014/main" id="{6B04C403-E5CB-4AE7-8F77-AF02DF4136E0}"/>
              </a:ext>
            </a:extLst>
          </p:cNvPr>
          <p:cNvSpPr>
            <a:spLocks noEditPoints="1"/>
          </p:cNvSpPr>
          <p:nvPr/>
        </p:nvSpPr>
        <p:spPr bwMode="auto">
          <a:xfrm>
            <a:off x="4091862" y="4911284"/>
            <a:ext cx="296821" cy="28571"/>
          </a:xfrm>
          <a:custGeom>
            <a:avLst/>
            <a:gdLst>
              <a:gd name="T0" fmla="*/ 166 w 187"/>
              <a:gd name="T1" fmla="*/ 18 h 18"/>
              <a:gd name="T2" fmla="*/ 187 w 187"/>
              <a:gd name="T3" fmla="*/ 18 h 18"/>
              <a:gd name="T4" fmla="*/ 187 w 187"/>
              <a:gd name="T5" fmla="*/ 0 h 18"/>
              <a:gd name="T6" fmla="*/ 166 w 187"/>
              <a:gd name="T7" fmla="*/ 0 h 18"/>
              <a:gd name="T8" fmla="*/ 166 w 187"/>
              <a:gd name="T9" fmla="*/ 18 h 18"/>
              <a:gd name="T10" fmla="*/ 166 w 187"/>
              <a:gd name="T11" fmla="*/ 18 h 18"/>
              <a:gd name="T12" fmla="*/ 166 w 187"/>
              <a:gd name="T13" fmla="*/ 18 h 18"/>
              <a:gd name="T14" fmla="*/ 166 w 187"/>
              <a:gd name="T15" fmla="*/ 0 h 18"/>
              <a:gd name="T16" fmla="*/ 166 w 187"/>
              <a:gd name="T17" fmla="*/ 0 h 18"/>
              <a:gd name="T18" fmla="*/ 166 w 187"/>
              <a:gd name="T19" fmla="*/ 18 h 18"/>
              <a:gd name="T20" fmla="*/ 111 w 187"/>
              <a:gd name="T21" fmla="*/ 18 h 18"/>
              <a:gd name="T22" fmla="*/ 147 w 187"/>
              <a:gd name="T23" fmla="*/ 18 h 18"/>
              <a:gd name="T24" fmla="*/ 147 w 187"/>
              <a:gd name="T25" fmla="*/ 0 h 18"/>
              <a:gd name="T26" fmla="*/ 111 w 187"/>
              <a:gd name="T27" fmla="*/ 0 h 18"/>
              <a:gd name="T28" fmla="*/ 111 w 187"/>
              <a:gd name="T29" fmla="*/ 18 h 18"/>
              <a:gd name="T30" fmla="*/ 111 w 187"/>
              <a:gd name="T31" fmla="*/ 18 h 18"/>
              <a:gd name="T32" fmla="*/ 111 w 187"/>
              <a:gd name="T33" fmla="*/ 18 h 18"/>
              <a:gd name="T34" fmla="*/ 111 w 187"/>
              <a:gd name="T35" fmla="*/ 0 h 18"/>
              <a:gd name="T36" fmla="*/ 111 w 187"/>
              <a:gd name="T37" fmla="*/ 0 h 18"/>
              <a:gd name="T38" fmla="*/ 111 w 187"/>
              <a:gd name="T39" fmla="*/ 18 h 18"/>
              <a:gd name="T40" fmla="*/ 55 w 187"/>
              <a:gd name="T41" fmla="*/ 18 h 18"/>
              <a:gd name="T42" fmla="*/ 92 w 187"/>
              <a:gd name="T43" fmla="*/ 18 h 18"/>
              <a:gd name="T44" fmla="*/ 92 w 187"/>
              <a:gd name="T45" fmla="*/ 0 h 18"/>
              <a:gd name="T46" fmla="*/ 55 w 187"/>
              <a:gd name="T47" fmla="*/ 0 h 18"/>
              <a:gd name="T48" fmla="*/ 55 w 187"/>
              <a:gd name="T49" fmla="*/ 18 h 18"/>
              <a:gd name="T50" fmla="*/ 55 w 187"/>
              <a:gd name="T51" fmla="*/ 18 h 18"/>
              <a:gd name="T52" fmla="*/ 55 w 187"/>
              <a:gd name="T53" fmla="*/ 18 h 18"/>
              <a:gd name="T54" fmla="*/ 55 w 187"/>
              <a:gd name="T55" fmla="*/ 0 h 18"/>
              <a:gd name="T56" fmla="*/ 55 w 187"/>
              <a:gd name="T57" fmla="*/ 0 h 18"/>
              <a:gd name="T58" fmla="*/ 55 w 187"/>
              <a:gd name="T59" fmla="*/ 18 h 18"/>
              <a:gd name="T60" fmla="*/ 0 w 187"/>
              <a:gd name="T61" fmla="*/ 18 h 18"/>
              <a:gd name="T62" fmla="*/ 36 w 187"/>
              <a:gd name="T63" fmla="*/ 18 h 18"/>
              <a:gd name="T64" fmla="*/ 36 w 187"/>
              <a:gd name="T65" fmla="*/ 0 h 18"/>
              <a:gd name="T66" fmla="*/ 0 w 187"/>
              <a:gd name="T67" fmla="*/ 0 h 18"/>
              <a:gd name="T68" fmla="*/ 0 w 187"/>
              <a:gd name="T6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7" h="18">
                <a:moveTo>
                  <a:pt x="166" y="18"/>
                </a:moveTo>
                <a:lnTo>
                  <a:pt x="187" y="18"/>
                </a:lnTo>
                <a:lnTo>
                  <a:pt x="187" y="0"/>
                </a:lnTo>
                <a:lnTo>
                  <a:pt x="166" y="0"/>
                </a:lnTo>
                <a:lnTo>
                  <a:pt x="166" y="18"/>
                </a:lnTo>
                <a:close/>
                <a:moveTo>
                  <a:pt x="166" y="18"/>
                </a:moveTo>
                <a:lnTo>
                  <a:pt x="166" y="18"/>
                </a:lnTo>
                <a:lnTo>
                  <a:pt x="166" y="0"/>
                </a:lnTo>
                <a:lnTo>
                  <a:pt x="166" y="0"/>
                </a:lnTo>
                <a:lnTo>
                  <a:pt x="166" y="18"/>
                </a:lnTo>
                <a:close/>
                <a:moveTo>
                  <a:pt x="111" y="18"/>
                </a:moveTo>
                <a:lnTo>
                  <a:pt x="147" y="18"/>
                </a:lnTo>
                <a:lnTo>
                  <a:pt x="147" y="0"/>
                </a:lnTo>
                <a:lnTo>
                  <a:pt x="111" y="0"/>
                </a:lnTo>
                <a:lnTo>
                  <a:pt x="111" y="18"/>
                </a:lnTo>
                <a:close/>
                <a:moveTo>
                  <a:pt x="111" y="18"/>
                </a:moveTo>
                <a:lnTo>
                  <a:pt x="111" y="18"/>
                </a:lnTo>
                <a:lnTo>
                  <a:pt x="111" y="0"/>
                </a:lnTo>
                <a:lnTo>
                  <a:pt x="111" y="0"/>
                </a:lnTo>
                <a:lnTo>
                  <a:pt x="111" y="18"/>
                </a:lnTo>
                <a:close/>
                <a:moveTo>
                  <a:pt x="55" y="18"/>
                </a:moveTo>
                <a:lnTo>
                  <a:pt x="92" y="18"/>
                </a:lnTo>
                <a:lnTo>
                  <a:pt x="92" y="0"/>
                </a:lnTo>
                <a:lnTo>
                  <a:pt x="55" y="0"/>
                </a:lnTo>
                <a:lnTo>
                  <a:pt x="55" y="18"/>
                </a:lnTo>
                <a:close/>
                <a:moveTo>
                  <a:pt x="55" y="18"/>
                </a:moveTo>
                <a:lnTo>
                  <a:pt x="55" y="18"/>
                </a:lnTo>
                <a:lnTo>
                  <a:pt x="55" y="0"/>
                </a:lnTo>
                <a:lnTo>
                  <a:pt x="55" y="0"/>
                </a:lnTo>
                <a:lnTo>
                  <a:pt x="55" y="18"/>
                </a:lnTo>
                <a:close/>
                <a:moveTo>
                  <a:pt x="0" y="18"/>
                </a:moveTo>
                <a:lnTo>
                  <a:pt x="36" y="18"/>
                </a:lnTo>
                <a:lnTo>
                  <a:pt x="36" y="0"/>
                </a:lnTo>
                <a:lnTo>
                  <a:pt x="0" y="0"/>
                </a:lnTo>
                <a:lnTo>
                  <a:pt x="0" y="1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5" name="Freeform 12">
            <a:extLst>
              <a:ext uri="{FF2B5EF4-FFF2-40B4-BE49-F238E27FC236}">
                <a16:creationId xmlns:a16="http://schemas.microsoft.com/office/drawing/2014/main" id="{5F6F42C1-4D63-41DE-BDA3-EB266D506655}"/>
              </a:ext>
            </a:extLst>
          </p:cNvPr>
          <p:cNvSpPr>
            <a:spLocks/>
          </p:cNvSpPr>
          <p:nvPr/>
        </p:nvSpPr>
        <p:spPr bwMode="auto">
          <a:xfrm>
            <a:off x="4366460" y="4850968"/>
            <a:ext cx="131744" cy="149204"/>
          </a:xfrm>
          <a:custGeom>
            <a:avLst/>
            <a:gdLst>
              <a:gd name="T0" fmla="*/ 0 w 83"/>
              <a:gd name="T1" fmla="*/ 94 h 94"/>
              <a:gd name="T2" fmla="*/ 83 w 83"/>
              <a:gd name="T3" fmla="*/ 47 h 94"/>
              <a:gd name="T4" fmla="*/ 0 w 83"/>
              <a:gd name="T5" fmla="*/ 0 h 94"/>
              <a:gd name="T6" fmla="*/ 0 w 83"/>
              <a:gd name="T7" fmla="*/ 94 h 94"/>
            </a:gdLst>
            <a:ahLst/>
            <a:cxnLst>
              <a:cxn ang="0">
                <a:pos x="T0" y="T1"/>
              </a:cxn>
              <a:cxn ang="0">
                <a:pos x="T2" y="T3"/>
              </a:cxn>
              <a:cxn ang="0">
                <a:pos x="T4" y="T5"/>
              </a:cxn>
              <a:cxn ang="0">
                <a:pos x="T6" y="T7"/>
              </a:cxn>
            </a:cxnLst>
            <a:rect l="0" t="0" r="r" b="b"/>
            <a:pathLst>
              <a:path w="83" h="94">
                <a:moveTo>
                  <a:pt x="0" y="94"/>
                </a:moveTo>
                <a:lnTo>
                  <a:pt x="83" y="47"/>
                </a:lnTo>
                <a:lnTo>
                  <a:pt x="0" y="0"/>
                </a:lnTo>
                <a:lnTo>
                  <a:pt x="0" y="9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3" rIns="91428" bIns="45713" numCol="1" anchor="t" anchorCtr="0" compatLnSpc="1">
            <a:prstTxWarp prst="textNoShape">
              <a:avLst/>
            </a:prstTxWarp>
          </a:bodyPr>
          <a:lstStyle/>
          <a:p>
            <a:pPr defTabSz="914294">
              <a:defRPr/>
            </a:pPr>
            <a:endParaRPr lang="en-US" sz="2040" kern="0">
              <a:solidFill>
                <a:sysClr val="windowText" lastClr="000000"/>
              </a:solidFill>
            </a:endParaRPr>
          </a:p>
        </p:txBody>
      </p:sp>
      <p:sp>
        <p:nvSpPr>
          <p:cNvPr id="216" name="Rectangle 5">
            <a:extLst>
              <a:ext uri="{FF2B5EF4-FFF2-40B4-BE49-F238E27FC236}">
                <a16:creationId xmlns:a16="http://schemas.microsoft.com/office/drawing/2014/main" id="{953AB75D-D208-4C89-AF2E-60B85B68BE11}"/>
              </a:ext>
            </a:extLst>
          </p:cNvPr>
          <p:cNvSpPr>
            <a:spLocks noChangeArrowheads="1"/>
          </p:cNvSpPr>
          <p:nvPr/>
        </p:nvSpPr>
        <p:spPr bwMode="auto">
          <a:xfrm>
            <a:off x="1976085" y="5600875"/>
            <a:ext cx="260197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94">
              <a:defRPr/>
            </a:pPr>
            <a:r>
              <a:rPr lang="en-CA" altLang="en-US" sz="2040" kern="0" dirty="0">
                <a:gradFill>
                  <a:gsLst>
                    <a:gs pos="92035">
                      <a:schemeClr val="tx2"/>
                    </a:gs>
                    <a:gs pos="77876">
                      <a:schemeClr val="tx2"/>
                    </a:gs>
                  </a:gsLst>
                  <a:lin ang="5400000" scaled="0"/>
                </a:gradFill>
                <a:latin typeface="+mn-lt"/>
              </a:rPr>
              <a:t>.</a:t>
            </a:r>
            <a:r>
              <a:rPr lang="en-US" altLang="en-US" sz="2040" kern="0" dirty="0">
                <a:gradFill>
                  <a:gsLst>
                    <a:gs pos="92035">
                      <a:schemeClr val="tx2"/>
                    </a:gs>
                    <a:gs pos="77876">
                      <a:schemeClr val="tx2"/>
                    </a:gs>
                  </a:gsLst>
                  <a:lin ang="5400000" scaled="0"/>
                </a:gradFill>
                <a:latin typeface="+mn-lt"/>
              </a:rPr>
              <a:t>mov file drop into</a:t>
            </a:r>
          </a:p>
          <a:p>
            <a:pPr algn="ctr" defTabSz="914294">
              <a:defRPr/>
            </a:pPr>
            <a:r>
              <a:rPr lang="en-US" altLang="en-US" sz="2040" kern="0" dirty="0">
                <a:gradFill>
                  <a:gsLst>
                    <a:gs pos="92035">
                      <a:schemeClr val="tx2"/>
                    </a:gs>
                    <a:gs pos="77876">
                      <a:schemeClr val="tx2"/>
                    </a:gs>
                  </a:gsLst>
                  <a:lin ang="5400000" scaled="0"/>
                </a:gradFill>
                <a:latin typeface="+mn-lt"/>
              </a:rPr>
              <a:t>Blob storage</a:t>
            </a:r>
          </a:p>
        </p:txBody>
      </p:sp>
      <p:pic>
        <p:nvPicPr>
          <p:cNvPr id="1026" name="Picture 2" descr="Mp4 logo png 2 » PNG Image">
            <a:extLst>
              <a:ext uri="{FF2B5EF4-FFF2-40B4-BE49-F238E27FC236}">
                <a16:creationId xmlns:a16="http://schemas.microsoft.com/office/drawing/2014/main" id="{4B397999-64C9-404B-9BD5-1CB43C1E0D5E}"/>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555386" y="4488179"/>
            <a:ext cx="855835" cy="855835"/>
          </a:xfrm>
          <a:prstGeom prst="rect">
            <a:avLst/>
          </a:prstGeom>
          <a:noFill/>
          <a:ln>
            <a:solidFill>
              <a:schemeClr val="tx1"/>
            </a:solidFill>
          </a:ln>
        </p:spPr>
      </p:pic>
    </p:spTree>
    <p:extLst>
      <p:ext uri="{BB962C8B-B14F-4D97-AF65-F5344CB8AC3E}">
        <p14:creationId xmlns:p14="http://schemas.microsoft.com/office/powerpoint/2010/main" val="1856914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0838" y="715962"/>
            <a:ext cx="5638799" cy="1181862"/>
          </a:xfrm>
        </p:spPr>
        <p:txBody>
          <a:bodyPr/>
          <a:lstStyle/>
          <a:p>
            <a:r>
              <a:rPr lang="en-US" dirty="0"/>
              <a:t>Azure Logic App with Azure  Function</a:t>
            </a:r>
            <a:br>
              <a:rPr lang="en-US" dirty="0"/>
            </a:br>
            <a:r>
              <a:rPr lang="en-US" dirty="0"/>
              <a:t>Demo</a:t>
            </a:r>
          </a:p>
        </p:txBody>
      </p:sp>
    </p:spTree>
    <p:extLst>
      <p:ext uri="{BB962C8B-B14F-4D97-AF65-F5344CB8AC3E}">
        <p14:creationId xmlns:p14="http://schemas.microsoft.com/office/powerpoint/2010/main" val="115980631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5638799" cy="2179058"/>
          </a:xfrm>
        </p:spPr>
        <p:txBody>
          <a:bodyPr/>
          <a:lstStyle/>
          <a:p>
            <a:r>
              <a:rPr lang="en-US" dirty="0"/>
              <a:t>Introduction to Serverless</a:t>
            </a:r>
            <a:endParaRPr lang="en-US" sz="7200" dirty="0"/>
          </a:p>
        </p:txBody>
      </p:sp>
    </p:spTree>
    <p:extLst>
      <p:ext uri="{BB962C8B-B14F-4D97-AF65-F5344CB8AC3E}">
        <p14:creationId xmlns:p14="http://schemas.microsoft.com/office/powerpoint/2010/main" val="3524214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F4099-B6A7-4D4B-A813-35624F567087}"/>
              </a:ext>
            </a:extLst>
          </p:cNvPr>
          <p:cNvSpPr>
            <a:spLocks noGrp="1"/>
          </p:cNvSpPr>
          <p:nvPr>
            <p:ph type="title"/>
          </p:nvPr>
        </p:nvSpPr>
        <p:spPr>
          <a:xfrm>
            <a:off x="502444" y="2646948"/>
            <a:ext cx="4244835" cy="565027"/>
          </a:xfrm>
        </p:spPr>
        <p:txBody>
          <a:bodyPr/>
          <a:lstStyle/>
          <a:p>
            <a:r>
              <a:rPr lang="en-US" b="1" dirty="0"/>
              <a:t>Figuring out Azure Functions</a:t>
            </a:r>
          </a:p>
        </p:txBody>
      </p:sp>
      <p:sp>
        <p:nvSpPr>
          <p:cNvPr id="12" name="Text Placeholder 2">
            <a:extLst>
              <a:ext uri="{FF2B5EF4-FFF2-40B4-BE49-F238E27FC236}">
                <a16:creationId xmlns:a16="http://schemas.microsoft.com/office/drawing/2014/main" id="{79D5075E-16FF-4D75-98C9-E9D6EA03427B}"/>
              </a:ext>
            </a:extLst>
          </p:cNvPr>
          <p:cNvSpPr>
            <a:spLocks noGrp="1"/>
          </p:cNvSpPr>
          <p:nvPr>
            <p:ph type="body" sz="quarter" idx="10"/>
          </p:nvPr>
        </p:nvSpPr>
        <p:spPr>
          <a:xfrm>
            <a:off x="716463" y="3356260"/>
            <a:ext cx="4244834" cy="621580"/>
          </a:xfrm>
        </p:spPr>
        <p:txBody>
          <a:bodyPr vert="horz" wrap="square" lIns="0" tIns="0" rIns="0" bIns="0" rtlCol="0" anchor="t">
            <a:spAutoFit/>
          </a:bodyPr>
          <a:lstStyle/>
          <a:p>
            <a:pPr lvl="0"/>
            <a:r>
              <a:rPr lang="en-US" dirty="0"/>
              <a:t>Cool &amp; interactive learning exercises, videos, and practice.</a:t>
            </a:r>
          </a:p>
        </p:txBody>
      </p:sp>
      <p:sp>
        <p:nvSpPr>
          <p:cNvPr id="13" name="camera" title="Icon of a camera">
            <a:extLst>
              <a:ext uri="{FF2B5EF4-FFF2-40B4-BE49-F238E27FC236}">
                <a16:creationId xmlns:a16="http://schemas.microsoft.com/office/drawing/2014/main" id="{4DF9E009-4BB1-F245-8393-E094AC6365F2}"/>
              </a:ext>
            </a:extLst>
          </p:cNvPr>
          <p:cNvSpPr>
            <a:spLocks noChangeAspect="1" noEditPoints="1"/>
          </p:cNvSpPr>
          <p:nvPr/>
        </p:nvSpPr>
        <p:spPr bwMode="auto">
          <a:xfrm>
            <a:off x="11559143" y="247758"/>
            <a:ext cx="604441" cy="484587"/>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endParaRPr lang="en-US" sz="918">
              <a:gradFill>
                <a:gsLst>
                  <a:gs pos="0">
                    <a:srgbClr val="505050"/>
                  </a:gs>
                  <a:gs pos="100000">
                    <a:srgbClr val="505050"/>
                  </a:gs>
                </a:gsLst>
              </a:gradFill>
            </a:endParaRPr>
          </a:p>
        </p:txBody>
      </p:sp>
      <p:pic>
        <p:nvPicPr>
          <p:cNvPr id="5" name="Picture 4">
            <a:extLst>
              <a:ext uri="{FF2B5EF4-FFF2-40B4-BE49-F238E27FC236}">
                <a16:creationId xmlns:a16="http://schemas.microsoft.com/office/drawing/2014/main" id="{15601469-5D0D-4389-8677-57E6FFFAE0B9}"/>
              </a:ext>
            </a:extLst>
          </p:cNvPr>
          <p:cNvPicPr>
            <a:picLocks noChangeAspect="1"/>
          </p:cNvPicPr>
          <p:nvPr/>
        </p:nvPicPr>
        <p:blipFill>
          <a:blip r:embed="rId3"/>
          <a:stretch>
            <a:fillRect/>
          </a:stretch>
        </p:blipFill>
        <p:spPr>
          <a:xfrm>
            <a:off x="5175315" y="490051"/>
            <a:ext cx="5825232" cy="473606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CC30D114-7668-43B4-91B4-2DEFC126AF0F}"/>
              </a:ext>
            </a:extLst>
          </p:cNvPr>
          <p:cNvPicPr>
            <a:picLocks noChangeAspect="1"/>
          </p:cNvPicPr>
          <p:nvPr/>
        </p:nvPicPr>
        <p:blipFill>
          <a:blip r:embed="rId4"/>
          <a:stretch>
            <a:fillRect/>
          </a:stretch>
        </p:blipFill>
        <p:spPr>
          <a:xfrm>
            <a:off x="6597721" y="2097435"/>
            <a:ext cx="5242042" cy="4476659"/>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2956D58F-4C6F-4A36-AA2F-0F3DE33B30C7}"/>
              </a:ext>
            </a:extLst>
          </p:cNvPr>
          <p:cNvSpPr txBox="1"/>
          <p:nvPr/>
        </p:nvSpPr>
        <p:spPr>
          <a:xfrm>
            <a:off x="502444" y="5514680"/>
            <a:ext cx="5926636" cy="627864"/>
          </a:xfrm>
          <a:prstGeom prst="rect">
            <a:avLst/>
          </a:prstGeom>
          <a:noFill/>
        </p:spPr>
        <p:txBody>
          <a:bodyPr wrap="squar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hlinkClick r:id="rId5"/>
              </a:rPr>
              <a:t>https://c5m.ca/Figuring-Out-AzFunctions</a:t>
            </a:r>
            <a:endParaRPr lang="en-US" sz="2400" b="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0890405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Speech Bubble: Oval 14">
            <a:extLst>
              <a:ext uri="{FF2B5EF4-FFF2-40B4-BE49-F238E27FC236}">
                <a16:creationId xmlns:a16="http://schemas.microsoft.com/office/drawing/2014/main" id="{F003A115-2447-4864-B0A8-BF65D26DB4F0}"/>
              </a:ext>
            </a:extLst>
          </p:cNvPr>
          <p:cNvSpPr/>
          <p:nvPr/>
        </p:nvSpPr>
        <p:spPr bwMode="auto">
          <a:xfrm>
            <a:off x="245576" y="4637988"/>
            <a:ext cx="2516478" cy="1613868"/>
          </a:xfrm>
          <a:prstGeom prst="wedgeEllipseCallout">
            <a:avLst>
              <a:gd name="adj1" fmla="val -41061"/>
              <a:gd name="adj2" fmla="val 71846"/>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45576" y="992576"/>
            <a:ext cx="5638799" cy="1181862"/>
          </a:xfrm>
        </p:spPr>
        <p:txBody>
          <a:bodyPr/>
          <a:lstStyle/>
          <a:p>
            <a:r>
              <a:rPr lang="en-US" sz="7200" dirty="0"/>
              <a:t>Resources</a:t>
            </a:r>
          </a:p>
        </p:txBody>
      </p:sp>
      <p:sp>
        <p:nvSpPr>
          <p:cNvPr id="3" name="Text Placeholder 2">
            <a:extLst>
              <a:ext uri="{FF2B5EF4-FFF2-40B4-BE49-F238E27FC236}">
                <a16:creationId xmlns:a16="http://schemas.microsoft.com/office/drawing/2014/main" id="{87A0E983-6BEE-4A98-B60A-DE7E711E04A7}"/>
              </a:ext>
            </a:extLst>
          </p:cNvPr>
          <p:cNvSpPr txBox="1">
            <a:spLocks/>
          </p:cNvSpPr>
          <p:nvPr/>
        </p:nvSpPr>
        <p:spPr>
          <a:xfrm>
            <a:off x="871243" y="2641559"/>
            <a:ext cx="11018520" cy="430887"/>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buNone/>
            </a:pPr>
            <a:r>
              <a:rPr lang="en-US" dirty="0">
                <a:cs typeface="Segoe UI"/>
              </a:rPr>
              <a:t>Slides &amp; Code on GitHub</a:t>
            </a:r>
            <a:endParaRPr lang="en-US" dirty="0"/>
          </a:p>
        </p:txBody>
      </p:sp>
      <p:sp>
        <p:nvSpPr>
          <p:cNvPr id="4" name="browser_3" title="Icon of a browser window with an arrow pointing from the outside to the center">
            <a:extLst>
              <a:ext uri="{FF2B5EF4-FFF2-40B4-BE49-F238E27FC236}">
                <a16:creationId xmlns:a16="http://schemas.microsoft.com/office/drawing/2014/main" id="{0E9D6BA0-2680-40DD-BA7C-120185EA83F0}"/>
              </a:ext>
            </a:extLst>
          </p:cNvPr>
          <p:cNvSpPr>
            <a:spLocks noChangeAspect="1" noEditPoints="1"/>
          </p:cNvSpPr>
          <p:nvPr/>
        </p:nvSpPr>
        <p:spPr bwMode="auto">
          <a:xfrm>
            <a:off x="486711" y="2674639"/>
            <a:ext cx="384533" cy="365760"/>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 name="TextBox 4">
            <a:extLst>
              <a:ext uri="{FF2B5EF4-FFF2-40B4-BE49-F238E27FC236}">
                <a16:creationId xmlns:a16="http://schemas.microsoft.com/office/drawing/2014/main" id="{A2C3782A-A690-4946-BD58-F0A03B764260}"/>
              </a:ext>
            </a:extLst>
          </p:cNvPr>
          <p:cNvSpPr txBox="1"/>
          <p:nvPr/>
        </p:nvSpPr>
        <p:spPr>
          <a:xfrm>
            <a:off x="1159137" y="3189485"/>
            <a:ext cx="4082165" cy="369332"/>
          </a:xfrm>
          <a:prstGeom prst="rect">
            <a:avLst/>
          </a:prstGeom>
          <a:noFill/>
        </p:spPr>
        <p:txBody>
          <a:bodyPr wrap="square" lIns="0" tIns="0" rIns="0" bIns="0" rtlCol="0" anchor="t">
            <a:spAutoFit/>
          </a:bodyPr>
          <a:lstStyle/>
          <a:p>
            <a:pPr lvl="0">
              <a:defRPr/>
            </a:pPr>
            <a:r>
              <a:rPr lang="en-US" sz="2400" dirty="0">
                <a:solidFill>
                  <a:schemeClr val="accent2">
                    <a:lumMod val="40000"/>
                    <a:lumOff val="60000"/>
                  </a:schemeClr>
                </a:solidFill>
              </a:rPr>
              <a:t>c5m.ca/AzureServerlessRepo</a:t>
            </a:r>
          </a:p>
        </p:txBody>
      </p:sp>
      <p:sp>
        <p:nvSpPr>
          <p:cNvPr id="9" name="Text Placeholder 4">
            <a:extLst>
              <a:ext uri="{FF2B5EF4-FFF2-40B4-BE49-F238E27FC236}">
                <a16:creationId xmlns:a16="http://schemas.microsoft.com/office/drawing/2014/main" id="{35E709EB-6F4C-44DA-BB7F-83E8AF3D0A06}"/>
              </a:ext>
            </a:extLst>
          </p:cNvPr>
          <p:cNvSpPr txBox="1">
            <a:spLocks/>
          </p:cNvSpPr>
          <p:nvPr/>
        </p:nvSpPr>
        <p:spPr>
          <a:xfrm>
            <a:off x="593019" y="4919367"/>
            <a:ext cx="1940598" cy="512494"/>
          </a:xfrm>
          <a:prstGeom prst="rect">
            <a:avLst/>
          </a:prstGeom>
        </p:spPr>
        <p:txBody>
          <a:bodyPr vert="horz" wrap="square" lIns="164592" tIns="109728" rIns="164592" bIns="109728" rtlCol="0" anchor="t">
            <a:no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i="1" dirty="0">
                <a:solidFill>
                  <a:schemeClr val="bg1"/>
                </a:solidFill>
                <a:cs typeface="Segoe UI Semilight"/>
              </a:rPr>
              <a:t>@fboucheros</a:t>
            </a:r>
          </a:p>
        </p:txBody>
      </p:sp>
      <p:pic>
        <p:nvPicPr>
          <p:cNvPr id="10" name="Picture 9">
            <a:extLst>
              <a:ext uri="{FF2B5EF4-FFF2-40B4-BE49-F238E27FC236}">
                <a16:creationId xmlns:a16="http://schemas.microsoft.com/office/drawing/2014/main" id="{D19749BE-73C4-4532-8DCD-BF70CD62641D}"/>
              </a:ext>
            </a:extLst>
          </p:cNvPr>
          <p:cNvPicPr>
            <a:picLocks noChangeAspect="1"/>
          </p:cNvPicPr>
          <p:nvPr/>
        </p:nvPicPr>
        <p:blipFill>
          <a:blip r:embed="rId3"/>
          <a:stretch>
            <a:fillRect/>
          </a:stretch>
        </p:blipFill>
        <p:spPr>
          <a:xfrm>
            <a:off x="568629" y="5419110"/>
            <a:ext cx="305963" cy="305963"/>
          </a:xfrm>
          <a:prstGeom prst="rect">
            <a:avLst/>
          </a:prstGeom>
        </p:spPr>
      </p:pic>
      <p:pic>
        <p:nvPicPr>
          <p:cNvPr id="11" name="Picture 10">
            <a:extLst>
              <a:ext uri="{FF2B5EF4-FFF2-40B4-BE49-F238E27FC236}">
                <a16:creationId xmlns:a16="http://schemas.microsoft.com/office/drawing/2014/main" id="{5C082E38-431A-4C29-9B75-FE40F91E5E01}"/>
              </a:ext>
            </a:extLst>
          </p:cNvPr>
          <p:cNvPicPr>
            <a:picLocks noChangeAspect="1"/>
          </p:cNvPicPr>
          <p:nvPr/>
        </p:nvPicPr>
        <p:blipFill>
          <a:blip r:embed="rId4"/>
          <a:stretch>
            <a:fillRect/>
          </a:stretch>
        </p:blipFill>
        <p:spPr>
          <a:xfrm>
            <a:off x="1796729" y="5413186"/>
            <a:ext cx="307857" cy="307857"/>
          </a:xfrm>
          <a:prstGeom prst="rect">
            <a:avLst/>
          </a:prstGeom>
          <a:noFill/>
        </p:spPr>
      </p:pic>
      <p:pic>
        <p:nvPicPr>
          <p:cNvPr id="12" name="Picture 11">
            <a:extLst>
              <a:ext uri="{FF2B5EF4-FFF2-40B4-BE49-F238E27FC236}">
                <a16:creationId xmlns:a16="http://schemas.microsoft.com/office/drawing/2014/main" id="{458A4FF6-AF87-4E7D-9765-0652B31CD037}"/>
              </a:ext>
            </a:extLst>
          </p:cNvPr>
          <p:cNvPicPr>
            <a:picLocks noChangeAspect="1"/>
          </p:cNvPicPr>
          <p:nvPr/>
        </p:nvPicPr>
        <p:blipFill>
          <a:blip r:embed="rId5"/>
          <a:stretch>
            <a:fillRect/>
          </a:stretch>
        </p:blipFill>
        <p:spPr>
          <a:xfrm>
            <a:off x="1336034" y="5375163"/>
            <a:ext cx="383902" cy="383902"/>
          </a:xfrm>
          <a:prstGeom prst="rect">
            <a:avLst/>
          </a:prstGeom>
          <a:noFill/>
        </p:spPr>
      </p:pic>
      <p:pic>
        <p:nvPicPr>
          <p:cNvPr id="13" name="Picture 2">
            <a:extLst>
              <a:ext uri="{FF2B5EF4-FFF2-40B4-BE49-F238E27FC236}">
                <a16:creationId xmlns:a16="http://schemas.microsoft.com/office/drawing/2014/main" id="{A4253F4F-DE22-4384-AEEE-96407FA713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1384" y="5413186"/>
            <a:ext cx="307857" cy="30785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94E14E06-880C-4C45-A3B6-31112D946684}"/>
              </a:ext>
            </a:extLst>
          </p:cNvPr>
          <p:cNvPicPr>
            <a:picLocks noChangeAspect="1"/>
          </p:cNvPicPr>
          <p:nvPr/>
        </p:nvPicPr>
        <p:blipFill>
          <a:blip r:embed="rId7"/>
          <a:stretch>
            <a:fillRect/>
          </a:stretch>
        </p:blipFill>
        <p:spPr>
          <a:xfrm>
            <a:off x="2122496" y="5375163"/>
            <a:ext cx="392627" cy="392627"/>
          </a:xfrm>
          <a:prstGeom prst="rect">
            <a:avLst/>
          </a:prstGeom>
        </p:spPr>
      </p:pic>
    </p:spTree>
    <p:extLst>
      <p:ext uri="{BB962C8B-B14F-4D97-AF65-F5344CB8AC3E}">
        <p14:creationId xmlns:p14="http://schemas.microsoft.com/office/powerpoint/2010/main" val="25885350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435640-EB30-428E-A219-B4A8490507EE}"/>
              </a:ext>
            </a:extLst>
          </p:cNvPr>
          <p:cNvSpPr/>
          <p:nvPr/>
        </p:nvSpPr>
        <p:spPr bwMode="auto">
          <a:xfrm>
            <a:off x="5191109" y="3924086"/>
            <a:ext cx="1809791" cy="409343"/>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marL="0" marR="0" lvl="0" indent="0" algn="ctr" defTabSz="914102" rtl="0" eaLnBrk="1" fontAlgn="base" latinLnBrk="0" hangingPunct="1">
              <a:lnSpc>
                <a:spcPct val="95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0">
                      <a:srgbClr val="FFFFFF"/>
                    </a:gs>
                    <a:gs pos="10680">
                      <a:srgbClr val="FFFFFF"/>
                    </a:gs>
                  </a:gsLst>
                  <a:lin ang="5400000" scaled="0"/>
                </a:gradFill>
                <a:effectLst/>
                <a:uLnTx/>
                <a:uFillTx/>
                <a:latin typeface="Segoe UI Semibold"/>
                <a:ea typeface="+mn-ea"/>
                <a:cs typeface="Segoe UI" panose="020B0502040204020203" pitchFamily="34" charset="0"/>
              </a:rPr>
              <a:t>Thank</a:t>
            </a:r>
            <a:r>
              <a:rPr kumimoji="0" lang="en-US" sz="2800" b="0" i="0" u="none" strike="noStrike" kern="0" cap="none" spc="0" normalizeH="0" noProof="0" dirty="0">
                <a:ln>
                  <a:noFill/>
                </a:ln>
                <a:gradFill>
                  <a:gsLst>
                    <a:gs pos="0">
                      <a:srgbClr val="FFFFFF"/>
                    </a:gs>
                    <a:gs pos="10680">
                      <a:srgbClr val="FFFFFF"/>
                    </a:gs>
                  </a:gsLst>
                  <a:lin ang="5400000" scaled="0"/>
                </a:gradFill>
                <a:effectLst/>
                <a:uLnTx/>
                <a:uFillTx/>
                <a:latin typeface="Segoe UI Semibold"/>
                <a:ea typeface="+mn-ea"/>
                <a:cs typeface="Segoe UI" panose="020B0502040204020203" pitchFamily="34" charset="0"/>
              </a:rPr>
              <a:t> you!</a:t>
            </a:r>
            <a:endParaRPr kumimoji="0" lang="en-US" sz="2800" b="0" i="0" u="none" strike="noStrike" kern="0" cap="none" spc="0" normalizeH="0" baseline="0" noProof="0" dirty="0">
              <a:ln>
                <a:noFill/>
              </a:ln>
              <a:gradFill>
                <a:gsLst>
                  <a:gs pos="0">
                    <a:srgbClr val="FFFFFF"/>
                  </a:gs>
                  <a:gs pos="10680">
                    <a:srgbClr val="FFFFFF"/>
                  </a:gs>
                </a:gsLst>
                <a:lin ang="5400000" scaled="0"/>
              </a:gradFill>
              <a:effectLst/>
              <a:uLnTx/>
              <a:uFillTx/>
              <a:latin typeface="Segoe UI Semibold"/>
              <a:ea typeface="+mn-ea"/>
              <a:cs typeface="Segoe UI" panose="020B0502040204020203" pitchFamily="34" charset="0"/>
            </a:endParaRPr>
          </a:p>
        </p:txBody>
      </p:sp>
      <p:cxnSp>
        <p:nvCxnSpPr>
          <p:cNvPr id="3" name="Straight Connector 2">
            <a:extLst>
              <a:ext uri="{FF2B5EF4-FFF2-40B4-BE49-F238E27FC236}">
                <a16:creationId xmlns:a16="http://schemas.microsoft.com/office/drawing/2014/main" id="{58FD0F8B-5912-4F98-ACE1-780AB9053637}"/>
              </a:ext>
            </a:extLst>
          </p:cNvPr>
          <p:cNvCxnSpPr>
            <a:cxnSpLocks/>
          </p:cNvCxnSpPr>
          <p:nvPr/>
        </p:nvCxnSpPr>
        <p:spPr>
          <a:xfrm>
            <a:off x="3303142" y="3590039"/>
            <a:ext cx="555318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nvGrpSpPr>
          <p:cNvPr id="4" name="Group 4" descr="Microsoft Azure">
            <a:extLst>
              <a:ext uri="{FF2B5EF4-FFF2-40B4-BE49-F238E27FC236}">
                <a16:creationId xmlns:a16="http://schemas.microsoft.com/office/drawing/2014/main" id="{6349FCFC-119B-4C73-92ED-E2FDBF2EEFFF}"/>
              </a:ext>
            </a:extLst>
          </p:cNvPr>
          <p:cNvGrpSpPr>
            <a:grpSpLocks noChangeAspect="1"/>
          </p:cNvGrpSpPr>
          <p:nvPr/>
        </p:nvGrpSpPr>
        <p:grpSpPr bwMode="auto">
          <a:xfrm>
            <a:off x="3307668" y="2394175"/>
            <a:ext cx="5576660" cy="802940"/>
            <a:chOff x="2062" y="1904"/>
            <a:chExt cx="3556" cy="512"/>
          </a:xfrm>
        </p:grpSpPr>
        <p:sp>
          <p:nvSpPr>
            <p:cNvPr id="5" name="Freeform 5">
              <a:extLst>
                <a:ext uri="{FF2B5EF4-FFF2-40B4-BE49-F238E27FC236}">
                  <a16:creationId xmlns:a16="http://schemas.microsoft.com/office/drawing/2014/main" id="{39DA4FBB-12F7-44A6-B956-0C7F17398C79}"/>
                </a:ext>
              </a:extLst>
            </p:cNvPr>
            <p:cNvSpPr>
              <a:spLocks noEditPoints="1"/>
            </p:cNvSpPr>
            <p:nvPr/>
          </p:nvSpPr>
          <p:spPr bwMode="auto">
            <a:xfrm>
              <a:off x="4533" y="2007"/>
              <a:ext cx="289" cy="306"/>
            </a:xfrm>
            <a:custGeom>
              <a:avLst/>
              <a:gdLst>
                <a:gd name="T0" fmla="*/ 175 w 289"/>
                <a:gd name="T1" fmla="*/ 0 h 306"/>
                <a:gd name="T2" fmla="*/ 289 w 289"/>
                <a:gd name="T3" fmla="*/ 306 h 306"/>
                <a:gd name="T4" fmla="*/ 231 w 289"/>
                <a:gd name="T5" fmla="*/ 306 h 306"/>
                <a:gd name="T6" fmla="*/ 205 w 289"/>
                <a:gd name="T7" fmla="*/ 229 h 306"/>
                <a:gd name="T8" fmla="*/ 83 w 289"/>
                <a:gd name="T9" fmla="*/ 229 h 306"/>
                <a:gd name="T10" fmla="*/ 59 w 289"/>
                <a:gd name="T11" fmla="*/ 306 h 306"/>
                <a:gd name="T12" fmla="*/ 0 w 289"/>
                <a:gd name="T13" fmla="*/ 306 h 306"/>
                <a:gd name="T14" fmla="*/ 115 w 289"/>
                <a:gd name="T15" fmla="*/ 0 h 306"/>
                <a:gd name="T16" fmla="*/ 175 w 289"/>
                <a:gd name="T17" fmla="*/ 0 h 306"/>
                <a:gd name="T18" fmla="*/ 143 w 289"/>
                <a:gd name="T19" fmla="*/ 57 h 306"/>
                <a:gd name="T20" fmla="*/ 97 w 289"/>
                <a:gd name="T21" fmla="*/ 185 h 306"/>
                <a:gd name="T22" fmla="*/ 189 w 289"/>
                <a:gd name="T23" fmla="*/ 185 h 306"/>
                <a:gd name="T24" fmla="*/ 145 w 289"/>
                <a:gd name="T25" fmla="*/ 57 h 306"/>
                <a:gd name="T26" fmla="*/ 143 w 289"/>
                <a:gd name="T27" fmla="*/ 57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06">
                  <a:moveTo>
                    <a:pt x="175" y="0"/>
                  </a:moveTo>
                  <a:lnTo>
                    <a:pt x="289" y="306"/>
                  </a:lnTo>
                  <a:lnTo>
                    <a:pt x="231" y="306"/>
                  </a:lnTo>
                  <a:lnTo>
                    <a:pt x="205" y="229"/>
                  </a:lnTo>
                  <a:lnTo>
                    <a:pt x="83" y="229"/>
                  </a:lnTo>
                  <a:lnTo>
                    <a:pt x="59" y="306"/>
                  </a:lnTo>
                  <a:lnTo>
                    <a:pt x="0" y="306"/>
                  </a:lnTo>
                  <a:lnTo>
                    <a:pt x="115" y="0"/>
                  </a:lnTo>
                  <a:lnTo>
                    <a:pt x="175" y="0"/>
                  </a:lnTo>
                  <a:close/>
                  <a:moveTo>
                    <a:pt x="143" y="57"/>
                  </a:moveTo>
                  <a:lnTo>
                    <a:pt x="97" y="185"/>
                  </a:lnTo>
                  <a:lnTo>
                    <a:pt x="189" y="185"/>
                  </a:lnTo>
                  <a:lnTo>
                    <a:pt x="145" y="57"/>
                  </a:lnTo>
                  <a:lnTo>
                    <a:pt x="143" y="5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6" name="Freeform 6">
              <a:extLst>
                <a:ext uri="{FF2B5EF4-FFF2-40B4-BE49-F238E27FC236}">
                  <a16:creationId xmlns:a16="http://schemas.microsoft.com/office/drawing/2014/main" id="{EC39EFAA-497A-473B-AE44-AD28E7415925}"/>
                </a:ext>
              </a:extLst>
            </p:cNvPr>
            <p:cNvSpPr>
              <a:spLocks/>
            </p:cNvSpPr>
            <p:nvPr/>
          </p:nvSpPr>
          <p:spPr bwMode="auto">
            <a:xfrm>
              <a:off x="4840" y="2092"/>
              <a:ext cx="183" cy="221"/>
            </a:xfrm>
            <a:custGeom>
              <a:avLst/>
              <a:gdLst>
                <a:gd name="T0" fmla="*/ 7 w 183"/>
                <a:gd name="T1" fmla="*/ 0 h 221"/>
                <a:gd name="T2" fmla="*/ 181 w 183"/>
                <a:gd name="T3" fmla="*/ 0 h 221"/>
                <a:gd name="T4" fmla="*/ 181 w 183"/>
                <a:gd name="T5" fmla="*/ 22 h 221"/>
                <a:gd name="T6" fmla="*/ 67 w 183"/>
                <a:gd name="T7" fmla="*/ 180 h 221"/>
                <a:gd name="T8" fmla="*/ 183 w 183"/>
                <a:gd name="T9" fmla="*/ 180 h 221"/>
                <a:gd name="T10" fmla="*/ 183 w 183"/>
                <a:gd name="T11" fmla="*/ 221 h 221"/>
                <a:gd name="T12" fmla="*/ 0 w 183"/>
                <a:gd name="T13" fmla="*/ 221 h 221"/>
                <a:gd name="T14" fmla="*/ 0 w 183"/>
                <a:gd name="T15" fmla="*/ 198 h 221"/>
                <a:gd name="T16" fmla="*/ 112 w 183"/>
                <a:gd name="T17" fmla="*/ 43 h 221"/>
                <a:gd name="T18" fmla="*/ 7 w 183"/>
                <a:gd name="T19" fmla="*/ 43 h 221"/>
                <a:gd name="T20" fmla="*/ 7 w 183"/>
                <a:gd name="T2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21">
                  <a:moveTo>
                    <a:pt x="7" y="0"/>
                  </a:moveTo>
                  <a:lnTo>
                    <a:pt x="181" y="0"/>
                  </a:lnTo>
                  <a:lnTo>
                    <a:pt x="181" y="22"/>
                  </a:lnTo>
                  <a:lnTo>
                    <a:pt x="67" y="180"/>
                  </a:lnTo>
                  <a:lnTo>
                    <a:pt x="183" y="180"/>
                  </a:lnTo>
                  <a:lnTo>
                    <a:pt x="183" y="221"/>
                  </a:lnTo>
                  <a:lnTo>
                    <a:pt x="0" y="221"/>
                  </a:lnTo>
                  <a:lnTo>
                    <a:pt x="0" y="198"/>
                  </a:lnTo>
                  <a:lnTo>
                    <a:pt x="112" y="43"/>
                  </a:lnTo>
                  <a:lnTo>
                    <a:pt x="7" y="43"/>
                  </a:lnTo>
                  <a:lnTo>
                    <a:pt x="7"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7" name="Freeform 7">
              <a:extLst>
                <a:ext uri="{FF2B5EF4-FFF2-40B4-BE49-F238E27FC236}">
                  <a16:creationId xmlns:a16="http://schemas.microsoft.com/office/drawing/2014/main" id="{C79935A8-3DB5-4D4F-982C-00AD7763E2D3}"/>
                </a:ext>
              </a:extLst>
            </p:cNvPr>
            <p:cNvSpPr>
              <a:spLocks/>
            </p:cNvSpPr>
            <p:nvPr/>
          </p:nvSpPr>
          <p:spPr bwMode="auto">
            <a:xfrm>
              <a:off x="5046" y="2092"/>
              <a:ext cx="195" cy="224"/>
            </a:xfrm>
            <a:custGeom>
              <a:avLst/>
              <a:gdLst>
                <a:gd name="T0" fmla="*/ 111 w 111"/>
                <a:gd name="T1" fmla="*/ 0 h 126"/>
                <a:gd name="T2" fmla="*/ 111 w 111"/>
                <a:gd name="T3" fmla="*/ 124 h 126"/>
                <a:gd name="T4" fmla="*/ 81 w 111"/>
                <a:gd name="T5" fmla="*/ 124 h 126"/>
                <a:gd name="T6" fmla="*/ 81 w 111"/>
                <a:gd name="T7" fmla="*/ 108 h 126"/>
                <a:gd name="T8" fmla="*/ 81 w 111"/>
                <a:gd name="T9" fmla="*/ 108 h 126"/>
                <a:gd name="T10" fmla="*/ 66 w 111"/>
                <a:gd name="T11" fmla="*/ 121 h 126"/>
                <a:gd name="T12" fmla="*/ 44 w 111"/>
                <a:gd name="T13" fmla="*/ 126 h 126"/>
                <a:gd name="T14" fmla="*/ 11 w 111"/>
                <a:gd name="T15" fmla="*/ 114 h 126"/>
                <a:gd name="T16" fmla="*/ 0 w 111"/>
                <a:gd name="T17" fmla="*/ 76 h 126"/>
                <a:gd name="T18" fmla="*/ 0 w 111"/>
                <a:gd name="T19" fmla="*/ 0 h 126"/>
                <a:gd name="T20" fmla="*/ 29 w 111"/>
                <a:gd name="T21" fmla="*/ 0 h 126"/>
                <a:gd name="T22" fmla="*/ 29 w 111"/>
                <a:gd name="T23" fmla="*/ 72 h 126"/>
                <a:gd name="T24" fmla="*/ 35 w 111"/>
                <a:gd name="T25" fmla="*/ 96 h 126"/>
                <a:gd name="T26" fmla="*/ 54 w 111"/>
                <a:gd name="T27" fmla="*/ 104 h 126"/>
                <a:gd name="T28" fmla="*/ 74 w 111"/>
                <a:gd name="T29" fmla="*/ 95 h 126"/>
                <a:gd name="T30" fmla="*/ 81 w 111"/>
                <a:gd name="T31" fmla="*/ 72 h 126"/>
                <a:gd name="T32" fmla="*/ 81 w 111"/>
                <a:gd name="T33" fmla="*/ 0 h 126"/>
                <a:gd name="T34" fmla="*/ 111 w 111"/>
                <a:gd name="T35"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26">
                  <a:moveTo>
                    <a:pt x="111" y="0"/>
                  </a:moveTo>
                  <a:cubicBezTo>
                    <a:pt x="111" y="124"/>
                    <a:pt x="111" y="124"/>
                    <a:pt x="111" y="124"/>
                  </a:cubicBezTo>
                  <a:cubicBezTo>
                    <a:pt x="81" y="124"/>
                    <a:pt x="81" y="124"/>
                    <a:pt x="81" y="124"/>
                  </a:cubicBezTo>
                  <a:cubicBezTo>
                    <a:pt x="81" y="108"/>
                    <a:pt x="81" y="108"/>
                    <a:pt x="81" y="108"/>
                  </a:cubicBezTo>
                  <a:cubicBezTo>
                    <a:pt x="81" y="108"/>
                    <a:pt x="81" y="108"/>
                    <a:pt x="81" y="108"/>
                  </a:cubicBezTo>
                  <a:cubicBezTo>
                    <a:pt x="77" y="114"/>
                    <a:pt x="72" y="118"/>
                    <a:pt x="66" y="121"/>
                  </a:cubicBezTo>
                  <a:cubicBezTo>
                    <a:pt x="59" y="124"/>
                    <a:pt x="52" y="126"/>
                    <a:pt x="44" y="126"/>
                  </a:cubicBezTo>
                  <a:cubicBezTo>
                    <a:pt x="29" y="126"/>
                    <a:pt x="18" y="122"/>
                    <a:pt x="11" y="114"/>
                  </a:cubicBezTo>
                  <a:cubicBezTo>
                    <a:pt x="3" y="106"/>
                    <a:pt x="0" y="93"/>
                    <a:pt x="0" y="76"/>
                  </a:cubicBezTo>
                  <a:cubicBezTo>
                    <a:pt x="0" y="0"/>
                    <a:pt x="0" y="0"/>
                    <a:pt x="0" y="0"/>
                  </a:cubicBezTo>
                  <a:cubicBezTo>
                    <a:pt x="29" y="0"/>
                    <a:pt x="29" y="0"/>
                    <a:pt x="29" y="0"/>
                  </a:cubicBezTo>
                  <a:cubicBezTo>
                    <a:pt x="29" y="72"/>
                    <a:pt x="29" y="72"/>
                    <a:pt x="29" y="72"/>
                  </a:cubicBezTo>
                  <a:cubicBezTo>
                    <a:pt x="29" y="83"/>
                    <a:pt x="31" y="91"/>
                    <a:pt x="35" y="96"/>
                  </a:cubicBezTo>
                  <a:cubicBezTo>
                    <a:pt x="40" y="101"/>
                    <a:pt x="46" y="104"/>
                    <a:pt x="54" y="104"/>
                  </a:cubicBezTo>
                  <a:cubicBezTo>
                    <a:pt x="62" y="104"/>
                    <a:pt x="69" y="101"/>
                    <a:pt x="74" y="95"/>
                  </a:cubicBezTo>
                  <a:cubicBezTo>
                    <a:pt x="79" y="89"/>
                    <a:pt x="81" y="82"/>
                    <a:pt x="81" y="72"/>
                  </a:cubicBezTo>
                  <a:cubicBezTo>
                    <a:pt x="81" y="0"/>
                    <a:pt x="81" y="0"/>
                    <a:pt x="81" y="0"/>
                  </a:cubicBezTo>
                  <a:lnTo>
                    <a:pt x="111"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8" name="Freeform 8">
              <a:extLst>
                <a:ext uri="{FF2B5EF4-FFF2-40B4-BE49-F238E27FC236}">
                  <a16:creationId xmlns:a16="http://schemas.microsoft.com/office/drawing/2014/main" id="{E46BB14F-291C-4FAA-9819-0D06AC5B9005}"/>
                </a:ext>
              </a:extLst>
            </p:cNvPr>
            <p:cNvSpPr>
              <a:spLocks/>
            </p:cNvSpPr>
            <p:nvPr/>
          </p:nvSpPr>
          <p:spPr bwMode="auto">
            <a:xfrm>
              <a:off x="5289" y="2089"/>
              <a:ext cx="126" cy="224"/>
            </a:xfrm>
            <a:custGeom>
              <a:avLst/>
              <a:gdLst>
                <a:gd name="T0" fmla="*/ 61 w 72"/>
                <a:gd name="T1" fmla="*/ 0 h 126"/>
                <a:gd name="T2" fmla="*/ 67 w 72"/>
                <a:gd name="T3" fmla="*/ 1 h 126"/>
                <a:gd name="T4" fmla="*/ 72 w 72"/>
                <a:gd name="T5" fmla="*/ 2 h 126"/>
                <a:gd name="T6" fmla="*/ 72 w 72"/>
                <a:gd name="T7" fmla="*/ 32 h 126"/>
                <a:gd name="T8" fmla="*/ 65 w 72"/>
                <a:gd name="T9" fmla="*/ 28 h 126"/>
                <a:gd name="T10" fmla="*/ 54 w 72"/>
                <a:gd name="T11" fmla="*/ 27 h 126"/>
                <a:gd name="T12" fmla="*/ 36 w 72"/>
                <a:gd name="T13" fmla="*/ 36 h 126"/>
                <a:gd name="T14" fmla="*/ 29 w 72"/>
                <a:gd name="T15" fmla="*/ 64 h 126"/>
                <a:gd name="T16" fmla="*/ 29 w 72"/>
                <a:gd name="T17" fmla="*/ 126 h 126"/>
                <a:gd name="T18" fmla="*/ 0 w 72"/>
                <a:gd name="T19" fmla="*/ 126 h 126"/>
                <a:gd name="T20" fmla="*/ 0 w 72"/>
                <a:gd name="T21" fmla="*/ 2 h 126"/>
                <a:gd name="T22" fmla="*/ 29 w 72"/>
                <a:gd name="T23" fmla="*/ 2 h 126"/>
                <a:gd name="T24" fmla="*/ 29 w 72"/>
                <a:gd name="T25" fmla="*/ 22 h 126"/>
                <a:gd name="T26" fmla="*/ 29 w 72"/>
                <a:gd name="T27" fmla="*/ 22 h 126"/>
                <a:gd name="T28" fmla="*/ 41 w 72"/>
                <a:gd name="T29" fmla="*/ 6 h 126"/>
                <a:gd name="T30" fmla="*/ 61 w 72"/>
                <a:gd name="T31"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126">
                  <a:moveTo>
                    <a:pt x="61" y="0"/>
                  </a:moveTo>
                  <a:cubicBezTo>
                    <a:pt x="63" y="0"/>
                    <a:pt x="65" y="1"/>
                    <a:pt x="67" y="1"/>
                  </a:cubicBezTo>
                  <a:cubicBezTo>
                    <a:pt x="69" y="1"/>
                    <a:pt x="70" y="2"/>
                    <a:pt x="72" y="2"/>
                  </a:cubicBezTo>
                  <a:cubicBezTo>
                    <a:pt x="72" y="32"/>
                    <a:pt x="72" y="32"/>
                    <a:pt x="72" y="32"/>
                  </a:cubicBezTo>
                  <a:cubicBezTo>
                    <a:pt x="70" y="31"/>
                    <a:pt x="68" y="29"/>
                    <a:pt x="65" y="28"/>
                  </a:cubicBezTo>
                  <a:cubicBezTo>
                    <a:pt x="62" y="27"/>
                    <a:pt x="58" y="27"/>
                    <a:pt x="54" y="27"/>
                  </a:cubicBezTo>
                  <a:cubicBezTo>
                    <a:pt x="47" y="27"/>
                    <a:pt x="41" y="30"/>
                    <a:pt x="36" y="36"/>
                  </a:cubicBezTo>
                  <a:cubicBezTo>
                    <a:pt x="31" y="42"/>
                    <a:pt x="29" y="51"/>
                    <a:pt x="29" y="64"/>
                  </a:cubicBezTo>
                  <a:cubicBezTo>
                    <a:pt x="29" y="126"/>
                    <a:pt x="29" y="126"/>
                    <a:pt x="29" y="126"/>
                  </a:cubicBezTo>
                  <a:cubicBezTo>
                    <a:pt x="0" y="126"/>
                    <a:pt x="0" y="126"/>
                    <a:pt x="0" y="126"/>
                  </a:cubicBezTo>
                  <a:cubicBezTo>
                    <a:pt x="0" y="2"/>
                    <a:pt x="0" y="2"/>
                    <a:pt x="0" y="2"/>
                  </a:cubicBezTo>
                  <a:cubicBezTo>
                    <a:pt x="29" y="2"/>
                    <a:pt x="29" y="2"/>
                    <a:pt x="29" y="2"/>
                  </a:cubicBezTo>
                  <a:cubicBezTo>
                    <a:pt x="29" y="22"/>
                    <a:pt x="29" y="22"/>
                    <a:pt x="29" y="22"/>
                  </a:cubicBezTo>
                  <a:cubicBezTo>
                    <a:pt x="29" y="22"/>
                    <a:pt x="29" y="22"/>
                    <a:pt x="29" y="22"/>
                  </a:cubicBezTo>
                  <a:cubicBezTo>
                    <a:pt x="32" y="15"/>
                    <a:pt x="36" y="10"/>
                    <a:pt x="41" y="6"/>
                  </a:cubicBezTo>
                  <a:cubicBezTo>
                    <a:pt x="47" y="2"/>
                    <a:pt x="53" y="0"/>
                    <a:pt x="61"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 name="Freeform 9">
              <a:extLst>
                <a:ext uri="{FF2B5EF4-FFF2-40B4-BE49-F238E27FC236}">
                  <a16:creationId xmlns:a16="http://schemas.microsoft.com/office/drawing/2014/main" id="{7C399A58-1537-4B3E-9208-28C48577A5E9}"/>
                </a:ext>
              </a:extLst>
            </p:cNvPr>
            <p:cNvSpPr>
              <a:spLocks noEditPoints="1"/>
            </p:cNvSpPr>
            <p:nvPr/>
          </p:nvSpPr>
          <p:spPr bwMode="auto">
            <a:xfrm>
              <a:off x="5417" y="2089"/>
              <a:ext cx="201" cy="229"/>
            </a:xfrm>
            <a:custGeom>
              <a:avLst/>
              <a:gdLst>
                <a:gd name="T0" fmla="*/ 104 w 114"/>
                <a:gd name="T1" fmla="*/ 95 h 129"/>
                <a:gd name="T2" fmla="*/ 104 w 114"/>
                <a:gd name="T3" fmla="*/ 119 h 129"/>
                <a:gd name="T4" fmla="*/ 85 w 114"/>
                <a:gd name="T5" fmla="*/ 127 h 129"/>
                <a:gd name="T6" fmla="*/ 60 w 114"/>
                <a:gd name="T7" fmla="*/ 129 h 129"/>
                <a:gd name="T8" fmla="*/ 16 w 114"/>
                <a:gd name="T9" fmla="*/ 113 h 129"/>
                <a:gd name="T10" fmla="*/ 0 w 114"/>
                <a:gd name="T11" fmla="*/ 66 h 129"/>
                <a:gd name="T12" fmla="*/ 17 w 114"/>
                <a:gd name="T13" fmla="*/ 19 h 129"/>
                <a:gd name="T14" fmla="*/ 59 w 114"/>
                <a:gd name="T15" fmla="*/ 0 h 129"/>
                <a:gd name="T16" fmla="*/ 99 w 114"/>
                <a:gd name="T17" fmla="*/ 16 h 129"/>
                <a:gd name="T18" fmla="*/ 114 w 114"/>
                <a:gd name="T19" fmla="*/ 59 h 129"/>
                <a:gd name="T20" fmla="*/ 114 w 114"/>
                <a:gd name="T21" fmla="*/ 73 h 129"/>
                <a:gd name="T22" fmla="*/ 29 w 114"/>
                <a:gd name="T23" fmla="*/ 73 h 129"/>
                <a:gd name="T24" fmla="*/ 41 w 114"/>
                <a:gd name="T25" fmla="*/ 99 h 129"/>
                <a:gd name="T26" fmla="*/ 67 w 114"/>
                <a:gd name="T27" fmla="*/ 107 h 129"/>
                <a:gd name="T28" fmla="*/ 87 w 114"/>
                <a:gd name="T29" fmla="*/ 104 h 129"/>
                <a:gd name="T30" fmla="*/ 104 w 114"/>
                <a:gd name="T31" fmla="*/ 95 h 129"/>
                <a:gd name="T32" fmla="*/ 85 w 114"/>
                <a:gd name="T33" fmla="*/ 52 h 129"/>
                <a:gd name="T34" fmla="*/ 78 w 114"/>
                <a:gd name="T35" fmla="*/ 30 h 129"/>
                <a:gd name="T36" fmla="*/ 59 w 114"/>
                <a:gd name="T37" fmla="*/ 22 h 129"/>
                <a:gd name="T38" fmla="*/ 41 w 114"/>
                <a:gd name="T39" fmla="*/ 30 h 129"/>
                <a:gd name="T40" fmla="*/ 30 w 114"/>
                <a:gd name="T41" fmla="*/ 52 h 129"/>
                <a:gd name="T42" fmla="*/ 85 w 114"/>
                <a:gd name="T43" fmla="*/ 5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29">
                  <a:moveTo>
                    <a:pt x="104" y="95"/>
                  </a:moveTo>
                  <a:cubicBezTo>
                    <a:pt x="104" y="119"/>
                    <a:pt x="104" y="119"/>
                    <a:pt x="104" y="119"/>
                  </a:cubicBezTo>
                  <a:cubicBezTo>
                    <a:pt x="99" y="122"/>
                    <a:pt x="92" y="125"/>
                    <a:pt x="85" y="127"/>
                  </a:cubicBezTo>
                  <a:cubicBezTo>
                    <a:pt x="77" y="128"/>
                    <a:pt x="69" y="129"/>
                    <a:pt x="60" y="129"/>
                  </a:cubicBezTo>
                  <a:cubicBezTo>
                    <a:pt x="41" y="129"/>
                    <a:pt x="26" y="124"/>
                    <a:pt x="16" y="113"/>
                  </a:cubicBezTo>
                  <a:cubicBezTo>
                    <a:pt x="5" y="101"/>
                    <a:pt x="0" y="86"/>
                    <a:pt x="0" y="66"/>
                  </a:cubicBezTo>
                  <a:cubicBezTo>
                    <a:pt x="0" y="47"/>
                    <a:pt x="6" y="31"/>
                    <a:pt x="17" y="19"/>
                  </a:cubicBezTo>
                  <a:cubicBezTo>
                    <a:pt x="28" y="6"/>
                    <a:pt x="42" y="0"/>
                    <a:pt x="59" y="0"/>
                  </a:cubicBezTo>
                  <a:cubicBezTo>
                    <a:pt x="76" y="0"/>
                    <a:pt x="90" y="5"/>
                    <a:pt x="99" y="16"/>
                  </a:cubicBezTo>
                  <a:cubicBezTo>
                    <a:pt x="109" y="26"/>
                    <a:pt x="114" y="41"/>
                    <a:pt x="114" y="59"/>
                  </a:cubicBezTo>
                  <a:cubicBezTo>
                    <a:pt x="114" y="73"/>
                    <a:pt x="114" y="73"/>
                    <a:pt x="114" y="73"/>
                  </a:cubicBezTo>
                  <a:cubicBezTo>
                    <a:pt x="29" y="73"/>
                    <a:pt x="29" y="73"/>
                    <a:pt x="29" y="73"/>
                  </a:cubicBezTo>
                  <a:cubicBezTo>
                    <a:pt x="30" y="86"/>
                    <a:pt x="34" y="94"/>
                    <a:pt x="41" y="99"/>
                  </a:cubicBezTo>
                  <a:cubicBezTo>
                    <a:pt x="47" y="104"/>
                    <a:pt x="56" y="107"/>
                    <a:pt x="67" y="107"/>
                  </a:cubicBezTo>
                  <a:cubicBezTo>
                    <a:pt x="74" y="107"/>
                    <a:pt x="80" y="106"/>
                    <a:pt x="87" y="104"/>
                  </a:cubicBezTo>
                  <a:cubicBezTo>
                    <a:pt x="93" y="101"/>
                    <a:pt x="99" y="99"/>
                    <a:pt x="104" y="95"/>
                  </a:cubicBezTo>
                  <a:close/>
                  <a:moveTo>
                    <a:pt x="85" y="52"/>
                  </a:moveTo>
                  <a:cubicBezTo>
                    <a:pt x="85" y="42"/>
                    <a:pt x="83" y="35"/>
                    <a:pt x="78" y="30"/>
                  </a:cubicBezTo>
                  <a:cubicBezTo>
                    <a:pt x="74" y="25"/>
                    <a:pt x="68" y="22"/>
                    <a:pt x="59" y="22"/>
                  </a:cubicBezTo>
                  <a:cubicBezTo>
                    <a:pt x="52" y="22"/>
                    <a:pt x="46" y="25"/>
                    <a:pt x="41" y="30"/>
                  </a:cubicBezTo>
                  <a:cubicBezTo>
                    <a:pt x="35" y="35"/>
                    <a:pt x="31" y="42"/>
                    <a:pt x="30" y="52"/>
                  </a:cubicBezTo>
                  <a:lnTo>
                    <a:pt x="85" y="5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 name="Freeform 10">
              <a:extLst>
                <a:ext uri="{FF2B5EF4-FFF2-40B4-BE49-F238E27FC236}">
                  <a16:creationId xmlns:a16="http://schemas.microsoft.com/office/drawing/2014/main" id="{4E012FB7-4BE3-4E01-B1C3-1DADE13ADCB2}"/>
                </a:ext>
              </a:extLst>
            </p:cNvPr>
            <p:cNvSpPr>
              <a:spLocks noEditPoints="1"/>
            </p:cNvSpPr>
            <p:nvPr/>
          </p:nvSpPr>
          <p:spPr bwMode="auto">
            <a:xfrm>
              <a:off x="2720" y="1984"/>
              <a:ext cx="1720" cy="334"/>
            </a:xfrm>
            <a:custGeom>
              <a:avLst/>
              <a:gdLst>
                <a:gd name="T0" fmla="*/ 157 w 977"/>
                <a:gd name="T1" fmla="*/ 185 h 188"/>
                <a:gd name="T2" fmla="*/ 103 w 977"/>
                <a:gd name="T3" fmla="*/ 185 h 188"/>
                <a:gd name="T4" fmla="*/ 28 w 977"/>
                <a:gd name="T5" fmla="*/ 50 h 188"/>
                <a:gd name="T6" fmla="*/ 0 w 977"/>
                <a:gd name="T7" fmla="*/ 13 h 188"/>
                <a:gd name="T8" fmla="*/ 94 w 977"/>
                <a:gd name="T9" fmla="*/ 141 h 188"/>
                <a:gd name="T10" fmla="*/ 212 w 977"/>
                <a:gd name="T11" fmla="*/ 26 h 188"/>
                <a:gd name="T12" fmla="*/ 243 w 977"/>
                <a:gd name="T13" fmla="*/ 14 h 188"/>
                <a:gd name="T14" fmla="*/ 230 w 977"/>
                <a:gd name="T15" fmla="*/ 42 h 188"/>
                <a:gd name="T16" fmla="*/ 245 w 977"/>
                <a:gd name="T17" fmla="*/ 61 h 188"/>
                <a:gd name="T18" fmla="*/ 215 w 977"/>
                <a:gd name="T19" fmla="*/ 61 h 188"/>
                <a:gd name="T20" fmla="*/ 347 w 977"/>
                <a:gd name="T21" fmla="*/ 161 h 188"/>
                <a:gd name="T22" fmla="*/ 346 w 977"/>
                <a:gd name="T23" fmla="*/ 186 h 188"/>
                <a:gd name="T24" fmla="*/ 265 w 977"/>
                <a:gd name="T25" fmla="*/ 127 h 188"/>
                <a:gd name="T26" fmla="*/ 349 w 977"/>
                <a:gd name="T27" fmla="*/ 60 h 188"/>
                <a:gd name="T28" fmla="*/ 348 w 977"/>
                <a:gd name="T29" fmla="*/ 86 h 188"/>
                <a:gd name="T30" fmla="*/ 295 w 977"/>
                <a:gd name="T31" fmla="*/ 124 h 188"/>
                <a:gd name="T32" fmla="*/ 445 w 977"/>
                <a:gd name="T33" fmla="*/ 59 h 188"/>
                <a:gd name="T34" fmla="*/ 456 w 977"/>
                <a:gd name="T35" fmla="*/ 91 h 188"/>
                <a:gd name="T36" fmla="*/ 420 w 977"/>
                <a:gd name="T37" fmla="*/ 95 h 188"/>
                <a:gd name="T38" fmla="*/ 384 w 977"/>
                <a:gd name="T39" fmla="*/ 185 h 188"/>
                <a:gd name="T40" fmla="*/ 413 w 977"/>
                <a:gd name="T41" fmla="*/ 81 h 188"/>
                <a:gd name="T42" fmla="*/ 445 w 977"/>
                <a:gd name="T43" fmla="*/ 59 h 188"/>
                <a:gd name="T44" fmla="*/ 523 w 977"/>
                <a:gd name="T45" fmla="*/ 59 h 188"/>
                <a:gd name="T46" fmla="*/ 567 w 977"/>
                <a:gd name="T47" fmla="*/ 171 h 188"/>
                <a:gd name="T48" fmla="*/ 457 w 977"/>
                <a:gd name="T49" fmla="*/ 125 h 188"/>
                <a:gd name="T50" fmla="*/ 522 w 977"/>
                <a:gd name="T51" fmla="*/ 164 h 188"/>
                <a:gd name="T52" fmla="*/ 546 w 977"/>
                <a:gd name="T53" fmla="*/ 93 h 188"/>
                <a:gd name="T54" fmla="*/ 488 w 977"/>
                <a:gd name="T55" fmla="*/ 124 h 188"/>
                <a:gd name="T56" fmla="*/ 650 w 977"/>
                <a:gd name="T57" fmla="*/ 113 h 188"/>
                <a:gd name="T58" fmla="*/ 668 w 977"/>
                <a:gd name="T59" fmla="*/ 178 h 188"/>
                <a:gd name="T60" fmla="*/ 599 w 977"/>
                <a:gd name="T61" fmla="*/ 182 h 188"/>
                <a:gd name="T62" fmla="*/ 632 w 977"/>
                <a:gd name="T63" fmla="*/ 165 h 188"/>
                <a:gd name="T64" fmla="*/ 647 w 977"/>
                <a:gd name="T65" fmla="*/ 143 h 188"/>
                <a:gd name="T66" fmla="*/ 599 w 977"/>
                <a:gd name="T67" fmla="*/ 97 h 188"/>
                <a:gd name="T68" fmla="*/ 661 w 977"/>
                <a:gd name="T69" fmla="*/ 60 h 188"/>
                <a:gd name="T70" fmla="*/ 661 w 977"/>
                <a:gd name="T71" fmla="*/ 85 h 188"/>
                <a:gd name="T72" fmla="*/ 628 w 977"/>
                <a:gd name="T73" fmla="*/ 94 h 188"/>
                <a:gd name="T74" fmla="*/ 759 w 977"/>
                <a:gd name="T75" fmla="*/ 59 h 188"/>
                <a:gd name="T76" fmla="*/ 804 w 977"/>
                <a:gd name="T77" fmla="*/ 171 h 188"/>
                <a:gd name="T78" fmla="*/ 694 w 977"/>
                <a:gd name="T79" fmla="*/ 125 h 188"/>
                <a:gd name="T80" fmla="*/ 758 w 977"/>
                <a:gd name="T81" fmla="*/ 164 h 188"/>
                <a:gd name="T82" fmla="*/ 782 w 977"/>
                <a:gd name="T83" fmla="*/ 93 h 188"/>
                <a:gd name="T84" fmla="*/ 724 w 977"/>
                <a:gd name="T85" fmla="*/ 124 h 188"/>
                <a:gd name="T86" fmla="*/ 874 w 977"/>
                <a:gd name="T87" fmla="*/ 185 h 188"/>
                <a:gd name="T88" fmla="*/ 824 w 977"/>
                <a:gd name="T89" fmla="*/ 85 h 188"/>
                <a:gd name="T90" fmla="*/ 845 w 977"/>
                <a:gd name="T91" fmla="*/ 44 h 188"/>
                <a:gd name="T92" fmla="*/ 900 w 977"/>
                <a:gd name="T93" fmla="*/ 0 h 188"/>
                <a:gd name="T94" fmla="*/ 902 w 977"/>
                <a:gd name="T95" fmla="*/ 25 h 188"/>
                <a:gd name="T96" fmla="*/ 874 w 977"/>
                <a:gd name="T97" fmla="*/ 47 h 188"/>
                <a:gd name="T98" fmla="*/ 918 w 977"/>
                <a:gd name="T99" fmla="*/ 34 h 188"/>
                <a:gd name="T100" fmla="*/ 977 w 977"/>
                <a:gd name="T101" fmla="*/ 61 h 188"/>
                <a:gd name="T102" fmla="*/ 947 w 977"/>
                <a:gd name="T103" fmla="*/ 143 h 188"/>
                <a:gd name="T104" fmla="*/ 970 w 977"/>
                <a:gd name="T105" fmla="*/ 163 h 188"/>
                <a:gd name="T106" fmla="*/ 967 w 977"/>
                <a:gd name="T107" fmla="*/ 187 h 188"/>
                <a:gd name="T108" fmla="*/ 918 w 977"/>
                <a:gd name="T109" fmla="*/ 14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7" h="188">
                  <a:moveTo>
                    <a:pt x="187" y="13"/>
                  </a:moveTo>
                  <a:cubicBezTo>
                    <a:pt x="187" y="185"/>
                    <a:pt x="187" y="185"/>
                    <a:pt x="187" y="185"/>
                  </a:cubicBezTo>
                  <a:cubicBezTo>
                    <a:pt x="157" y="185"/>
                    <a:pt x="157" y="185"/>
                    <a:pt x="157" y="185"/>
                  </a:cubicBezTo>
                  <a:cubicBezTo>
                    <a:pt x="157" y="50"/>
                    <a:pt x="157" y="50"/>
                    <a:pt x="157" y="50"/>
                  </a:cubicBezTo>
                  <a:cubicBezTo>
                    <a:pt x="157" y="50"/>
                    <a:pt x="157" y="50"/>
                    <a:pt x="157" y="50"/>
                  </a:cubicBezTo>
                  <a:cubicBezTo>
                    <a:pt x="103" y="185"/>
                    <a:pt x="103" y="185"/>
                    <a:pt x="103" y="185"/>
                  </a:cubicBezTo>
                  <a:cubicBezTo>
                    <a:pt x="83" y="185"/>
                    <a:pt x="83" y="185"/>
                    <a:pt x="83" y="185"/>
                  </a:cubicBezTo>
                  <a:cubicBezTo>
                    <a:pt x="28" y="50"/>
                    <a:pt x="28" y="50"/>
                    <a:pt x="28" y="50"/>
                  </a:cubicBezTo>
                  <a:cubicBezTo>
                    <a:pt x="28" y="50"/>
                    <a:pt x="28" y="50"/>
                    <a:pt x="28" y="50"/>
                  </a:cubicBezTo>
                  <a:cubicBezTo>
                    <a:pt x="28" y="185"/>
                    <a:pt x="28" y="185"/>
                    <a:pt x="28" y="185"/>
                  </a:cubicBezTo>
                  <a:cubicBezTo>
                    <a:pt x="0" y="185"/>
                    <a:pt x="0" y="185"/>
                    <a:pt x="0" y="185"/>
                  </a:cubicBezTo>
                  <a:cubicBezTo>
                    <a:pt x="0" y="13"/>
                    <a:pt x="0" y="13"/>
                    <a:pt x="0" y="13"/>
                  </a:cubicBezTo>
                  <a:cubicBezTo>
                    <a:pt x="43" y="13"/>
                    <a:pt x="43" y="13"/>
                    <a:pt x="43" y="13"/>
                  </a:cubicBezTo>
                  <a:cubicBezTo>
                    <a:pt x="93" y="141"/>
                    <a:pt x="93" y="141"/>
                    <a:pt x="93" y="141"/>
                  </a:cubicBezTo>
                  <a:cubicBezTo>
                    <a:pt x="94" y="141"/>
                    <a:pt x="94" y="141"/>
                    <a:pt x="94" y="141"/>
                  </a:cubicBezTo>
                  <a:cubicBezTo>
                    <a:pt x="146" y="13"/>
                    <a:pt x="146" y="13"/>
                    <a:pt x="146" y="13"/>
                  </a:cubicBezTo>
                  <a:lnTo>
                    <a:pt x="187" y="13"/>
                  </a:lnTo>
                  <a:close/>
                  <a:moveTo>
                    <a:pt x="212" y="26"/>
                  </a:moveTo>
                  <a:cubicBezTo>
                    <a:pt x="212" y="21"/>
                    <a:pt x="214" y="17"/>
                    <a:pt x="218" y="14"/>
                  </a:cubicBezTo>
                  <a:cubicBezTo>
                    <a:pt x="221" y="10"/>
                    <a:pt x="225" y="9"/>
                    <a:pt x="230" y="9"/>
                  </a:cubicBezTo>
                  <a:cubicBezTo>
                    <a:pt x="235" y="9"/>
                    <a:pt x="240" y="10"/>
                    <a:pt x="243" y="14"/>
                  </a:cubicBezTo>
                  <a:cubicBezTo>
                    <a:pt x="246" y="17"/>
                    <a:pt x="248" y="21"/>
                    <a:pt x="248" y="26"/>
                  </a:cubicBezTo>
                  <a:cubicBezTo>
                    <a:pt x="248" y="30"/>
                    <a:pt x="246" y="34"/>
                    <a:pt x="243" y="38"/>
                  </a:cubicBezTo>
                  <a:cubicBezTo>
                    <a:pt x="239" y="41"/>
                    <a:pt x="235" y="42"/>
                    <a:pt x="230" y="42"/>
                  </a:cubicBezTo>
                  <a:cubicBezTo>
                    <a:pt x="225" y="42"/>
                    <a:pt x="221" y="41"/>
                    <a:pt x="218" y="38"/>
                  </a:cubicBezTo>
                  <a:cubicBezTo>
                    <a:pt x="214" y="34"/>
                    <a:pt x="212" y="30"/>
                    <a:pt x="212" y="26"/>
                  </a:cubicBezTo>
                  <a:close/>
                  <a:moveTo>
                    <a:pt x="245" y="61"/>
                  </a:moveTo>
                  <a:cubicBezTo>
                    <a:pt x="245" y="185"/>
                    <a:pt x="245" y="185"/>
                    <a:pt x="245" y="185"/>
                  </a:cubicBezTo>
                  <a:cubicBezTo>
                    <a:pt x="215" y="185"/>
                    <a:pt x="215" y="185"/>
                    <a:pt x="215" y="185"/>
                  </a:cubicBezTo>
                  <a:cubicBezTo>
                    <a:pt x="215" y="61"/>
                    <a:pt x="215" y="61"/>
                    <a:pt x="215" y="61"/>
                  </a:cubicBezTo>
                  <a:lnTo>
                    <a:pt x="245" y="61"/>
                  </a:lnTo>
                  <a:close/>
                  <a:moveTo>
                    <a:pt x="333" y="164"/>
                  </a:moveTo>
                  <a:cubicBezTo>
                    <a:pt x="337" y="164"/>
                    <a:pt x="342" y="163"/>
                    <a:pt x="347" y="161"/>
                  </a:cubicBezTo>
                  <a:cubicBezTo>
                    <a:pt x="353" y="159"/>
                    <a:pt x="357" y="156"/>
                    <a:pt x="362" y="153"/>
                  </a:cubicBezTo>
                  <a:cubicBezTo>
                    <a:pt x="362" y="180"/>
                    <a:pt x="362" y="180"/>
                    <a:pt x="362" y="180"/>
                  </a:cubicBezTo>
                  <a:cubicBezTo>
                    <a:pt x="357" y="183"/>
                    <a:pt x="352" y="185"/>
                    <a:pt x="346" y="186"/>
                  </a:cubicBezTo>
                  <a:cubicBezTo>
                    <a:pt x="340" y="188"/>
                    <a:pt x="334" y="188"/>
                    <a:pt x="327" y="188"/>
                  </a:cubicBezTo>
                  <a:cubicBezTo>
                    <a:pt x="308" y="188"/>
                    <a:pt x="294" y="183"/>
                    <a:pt x="282" y="171"/>
                  </a:cubicBezTo>
                  <a:cubicBezTo>
                    <a:pt x="271" y="160"/>
                    <a:pt x="265" y="145"/>
                    <a:pt x="265" y="127"/>
                  </a:cubicBezTo>
                  <a:cubicBezTo>
                    <a:pt x="265" y="107"/>
                    <a:pt x="271" y="91"/>
                    <a:pt x="282" y="78"/>
                  </a:cubicBezTo>
                  <a:cubicBezTo>
                    <a:pt x="294" y="65"/>
                    <a:pt x="311" y="58"/>
                    <a:pt x="332" y="58"/>
                  </a:cubicBezTo>
                  <a:cubicBezTo>
                    <a:pt x="337" y="58"/>
                    <a:pt x="343" y="59"/>
                    <a:pt x="349" y="60"/>
                  </a:cubicBezTo>
                  <a:cubicBezTo>
                    <a:pt x="354" y="62"/>
                    <a:pt x="359" y="64"/>
                    <a:pt x="362" y="65"/>
                  </a:cubicBezTo>
                  <a:cubicBezTo>
                    <a:pt x="362" y="93"/>
                    <a:pt x="362" y="93"/>
                    <a:pt x="362" y="93"/>
                  </a:cubicBezTo>
                  <a:cubicBezTo>
                    <a:pt x="357" y="90"/>
                    <a:pt x="353" y="87"/>
                    <a:pt x="348" y="86"/>
                  </a:cubicBezTo>
                  <a:cubicBezTo>
                    <a:pt x="343" y="84"/>
                    <a:pt x="339" y="83"/>
                    <a:pt x="334" y="83"/>
                  </a:cubicBezTo>
                  <a:cubicBezTo>
                    <a:pt x="322" y="83"/>
                    <a:pt x="313" y="87"/>
                    <a:pt x="306" y="94"/>
                  </a:cubicBezTo>
                  <a:cubicBezTo>
                    <a:pt x="299" y="102"/>
                    <a:pt x="295" y="112"/>
                    <a:pt x="295" y="124"/>
                  </a:cubicBezTo>
                  <a:cubicBezTo>
                    <a:pt x="295" y="137"/>
                    <a:pt x="299" y="147"/>
                    <a:pt x="305" y="154"/>
                  </a:cubicBezTo>
                  <a:cubicBezTo>
                    <a:pt x="312" y="161"/>
                    <a:pt x="321" y="164"/>
                    <a:pt x="333" y="164"/>
                  </a:cubicBezTo>
                  <a:close/>
                  <a:moveTo>
                    <a:pt x="445" y="59"/>
                  </a:moveTo>
                  <a:cubicBezTo>
                    <a:pt x="447" y="59"/>
                    <a:pt x="449" y="60"/>
                    <a:pt x="451" y="60"/>
                  </a:cubicBezTo>
                  <a:cubicBezTo>
                    <a:pt x="453" y="60"/>
                    <a:pt x="455" y="61"/>
                    <a:pt x="456" y="61"/>
                  </a:cubicBezTo>
                  <a:cubicBezTo>
                    <a:pt x="456" y="91"/>
                    <a:pt x="456" y="91"/>
                    <a:pt x="456" y="91"/>
                  </a:cubicBezTo>
                  <a:cubicBezTo>
                    <a:pt x="454" y="90"/>
                    <a:pt x="452" y="88"/>
                    <a:pt x="449" y="87"/>
                  </a:cubicBezTo>
                  <a:cubicBezTo>
                    <a:pt x="446" y="86"/>
                    <a:pt x="443" y="86"/>
                    <a:pt x="439" y="86"/>
                  </a:cubicBezTo>
                  <a:cubicBezTo>
                    <a:pt x="431" y="86"/>
                    <a:pt x="425" y="89"/>
                    <a:pt x="420" y="95"/>
                  </a:cubicBezTo>
                  <a:cubicBezTo>
                    <a:pt x="415" y="101"/>
                    <a:pt x="413" y="110"/>
                    <a:pt x="413" y="123"/>
                  </a:cubicBezTo>
                  <a:cubicBezTo>
                    <a:pt x="413" y="185"/>
                    <a:pt x="413" y="185"/>
                    <a:pt x="413" y="185"/>
                  </a:cubicBezTo>
                  <a:cubicBezTo>
                    <a:pt x="384" y="185"/>
                    <a:pt x="384" y="185"/>
                    <a:pt x="384" y="185"/>
                  </a:cubicBezTo>
                  <a:cubicBezTo>
                    <a:pt x="384" y="61"/>
                    <a:pt x="384" y="61"/>
                    <a:pt x="384" y="61"/>
                  </a:cubicBezTo>
                  <a:cubicBezTo>
                    <a:pt x="413" y="61"/>
                    <a:pt x="413" y="61"/>
                    <a:pt x="413" y="61"/>
                  </a:cubicBezTo>
                  <a:cubicBezTo>
                    <a:pt x="413" y="81"/>
                    <a:pt x="413" y="81"/>
                    <a:pt x="413" y="81"/>
                  </a:cubicBezTo>
                  <a:cubicBezTo>
                    <a:pt x="413" y="81"/>
                    <a:pt x="413" y="81"/>
                    <a:pt x="413" y="81"/>
                  </a:cubicBezTo>
                  <a:cubicBezTo>
                    <a:pt x="416" y="74"/>
                    <a:pt x="420" y="69"/>
                    <a:pt x="426" y="65"/>
                  </a:cubicBezTo>
                  <a:cubicBezTo>
                    <a:pt x="431" y="61"/>
                    <a:pt x="437" y="59"/>
                    <a:pt x="445" y="59"/>
                  </a:cubicBezTo>
                  <a:close/>
                  <a:moveTo>
                    <a:pt x="457" y="125"/>
                  </a:moveTo>
                  <a:cubicBezTo>
                    <a:pt x="457" y="105"/>
                    <a:pt x="463" y="89"/>
                    <a:pt x="475" y="77"/>
                  </a:cubicBezTo>
                  <a:cubicBezTo>
                    <a:pt x="486" y="65"/>
                    <a:pt x="502" y="59"/>
                    <a:pt x="523" y="59"/>
                  </a:cubicBezTo>
                  <a:cubicBezTo>
                    <a:pt x="542" y="59"/>
                    <a:pt x="558" y="64"/>
                    <a:pt x="568" y="76"/>
                  </a:cubicBezTo>
                  <a:cubicBezTo>
                    <a:pt x="579" y="87"/>
                    <a:pt x="585" y="103"/>
                    <a:pt x="585" y="123"/>
                  </a:cubicBezTo>
                  <a:cubicBezTo>
                    <a:pt x="585" y="143"/>
                    <a:pt x="579" y="159"/>
                    <a:pt x="567" y="171"/>
                  </a:cubicBezTo>
                  <a:cubicBezTo>
                    <a:pt x="556" y="182"/>
                    <a:pt x="540" y="188"/>
                    <a:pt x="520" y="188"/>
                  </a:cubicBezTo>
                  <a:cubicBezTo>
                    <a:pt x="501" y="188"/>
                    <a:pt x="486" y="183"/>
                    <a:pt x="474" y="171"/>
                  </a:cubicBezTo>
                  <a:cubicBezTo>
                    <a:pt x="463" y="160"/>
                    <a:pt x="457" y="145"/>
                    <a:pt x="457" y="125"/>
                  </a:cubicBezTo>
                  <a:close/>
                  <a:moveTo>
                    <a:pt x="488" y="124"/>
                  </a:moveTo>
                  <a:cubicBezTo>
                    <a:pt x="488" y="137"/>
                    <a:pt x="491" y="147"/>
                    <a:pt x="497" y="154"/>
                  </a:cubicBezTo>
                  <a:cubicBezTo>
                    <a:pt x="503" y="161"/>
                    <a:pt x="511" y="164"/>
                    <a:pt x="522" y="164"/>
                  </a:cubicBezTo>
                  <a:cubicBezTo>
                    <a:pt x="532" y="164"/>
                    <a:pt x="541" y="161"/>
                    <a:pt x="546" y="154"/>
                  </a:cubicBezTo>
                  <a:cubicBezTo>
                    <a:pt x="552" y="147"/>
                    <a:pt x="554" y="137"/>
                    <a:pt x="554" y="124"/>
                  </a:cubicBezTo>
                  <a:cubicBezTo>
                    <a:pt x="554" y="110"/>
                    <a:pt x="551" y="100"/>
                    <a:pt x="546" y="93"/>
                  </a:cubicBezTo>
                  <a:cubicBezTo>
                    <a:pt x="540" y="87"/>
                    <a:pt x="532" y="83"/>
                    <a:pt x="522" y="83"/>
                  </a:cubicBezTo>
                  <a:cubicBezTo>
                    <a:pt x="511" y="83"/>
                    <a:pt x="503" y="87"/>
                    <a:pt x="497" y="94"/>
                  </a:cubicBezTo>
                  <a:cubicBezTo>
                    <a:pt x="491" y="101"/>
                    <a:pt x="488" y="111"/>
                    <a:pt x="488" y="124"/>
                  </a:cubicBezTo>
                  <a:close/>
                  <a:moveTo>
                    <a:pt x="628" y="94"/>
                  </a:moveTo>
                  <a:cubicBezTo>
                    <a:pt x="628" y="98"/>
                    <a:pt x="629" y="101"/>
                    <a:pt x="632" y="104"/>
                  </a:cubicBezTo>
                  <a:cubicBezTo>
                    <a:pt x="635" y="106"/>
                    <a:pt x="641" y="109"/>
                    <a:pt x="650" y="113"/>
                  </a:cubicBezTo>
                  <a:cubicBezTo>
                    <a:pt x="661" y="117"/>
                    <a:pt x="669" y="123"/>
                    <a:pt x="674" y="129"/>
                  </a:cubicBezTo>
                  <a:cubicBezTo>
                    <a:pt x="679" y="134"/>
                    <a:pt x="681" y="141"/>
                    <a:pt x="681" y="150"/>
                  </a:cubicBezTo>
                  <a:cubicBezTo>
                    <a:pt x="681" y="161"/>
                    <a:pt x="677" y="171"/>
                    <a:pt x="668" y="178"/>
                  </a:cubicBezTo>
                  <a:cubicBezTo>
                    <a:pt x="659" y="185"/>
                    <a:pt x="647" y="188"/>
                    <a:pt x="631" y="188"/>
                  </a:cubicBezTo>
                  <a:cubicBezTo>
                    <a:pt x="626" y="188"/>
                    <a:pt x="621" y="188"/>
                    <a:pt x="614" y="187"/>
                  </a:cubicBezTo>
                  <a:cubicBezTo>
                    <a:pt x="608" y="185"/>
                    <a:pt x="603" y="184"/>
                    <a:pt x="599" y="182"/>
                  </a:cubicBezTo>
                  <a:cubicBezTo>
                    <a:pt x="599" y="153"/>
                    <a:pt x="599" y="153"/>
                    <a:pt x="599" y="153"/>
                  </a:cubicBezTo>
                  <a:cubicBezTo>
                    <a:pt x="604" y="157"/>
                    <a:pt x="610" y="160"/>
                    <a:pt x="616" y="162"/>
                  </a:cubicBezTo>
                  <a:cubicBezTo>
                    <a:pt x="622" y="164"/>
                    <a:pt x="627" y="165"/>
                    <a:pt x="632" y="165"/>
                  </a:cubicBezTo>
                  <a:cubicBezTo>
                    <a:pt x="639" y="165"/>
                    <a:pt x="644" y="164"/>
                    <a:pt x="647" y="162"/>
                  </a:cubicBezTo>
                  <a:cubicBezTo>
                    <a:pt x="650" y="161"/>
                    <a:pt x="652" y="157"/>
                    <a:pt x="652" y="153"/>
                  </a:cubicBezTo>
                  <a:cubicBezTo>
                    <a:pt x="652" y="149"/>
                    <a:pt x="650" y="146"/>
                    <a:pt x="647" y="143"/>
                  </a:cubicBezTo>
                  <a:cubicBezTo>
                    <a:pt x="643" y="140"/>
                    <a:pt x="637" y="137"/>
                    <a:pt x="628" y="133"/>
                  </a:cubicBezTo>
                  <a:cubicBezTo>
                    <a:pt x="617" y="129"/>
                    <a:pt x="610" y="124"/>
                    <a:pt x="605" y="118"/>
                  </a:cubicBezTo>
                  <a:cubicBezTo>
                    <a:pt x="601" y="113"/>
                    <a:pt x="599" y="105"/>
                    <a:pt x="599" y="97"/>
                  </a:cubicBezTo>
                  <a:cubicBezTo>
                    <a:pt x="599" y="86"/>
                    <a:pt x="603" y="76"/>
                    <a:pt x="612" y="69"/>
                  </a:cubicBezTo>
                  <a:cubicBezTo>
                    <a:pt x="621" y="62"/>
                    <a:pt x="632" y="58"/>
                    <a:pt x="646" y="58"/>
                  </a:cubicBezTo>
                  <a:cubicBezTo>
                    <a:pt x="651" y="58"/>
                    <a:pt x="656" y="59"/>
                    <a:pt x="661" y="60"/>
                  </a:cubicBezTo>
                  <a:cubicBezTo>
                    <a:pt x="666" y="61"/>
                    <a:pt x="671" y="62"/>
                    <a:pt x="674" y="64"/>
                  </a:cubicBezTo>
                  <a:cubicBezTo>
                    <a:pt x="674" y="91"/>
                    <a:pt x="674" y="91"/>
                    <a:pt x="674" y="91"/>
                  </a:cubicBezTo>
                  <a:cubicBezTo>
                    <a:pt x="671" y="89"/>
                    <a:pt x="666" y="86"/>
                    <a:pt x="661" y="85"/>
                  </a:cubicBezTo>
                  <a:cubicBezTo>
                    <a:pt x="656" y="83"/>
                    <a:pt x="651" y="82"/>
                    <a:pt x="646" y="82"/>
                  </a:cubicBezTo>
                  <a:cubicBezTo>
                    <a:pt x="640" y="82"/>
                    <a:pt x="636" y="83"/>
                    <a:pt x="633" y="85"/>
                  </a:cubicBezTo>
                  <a:cubicBezTo>
                    <a:pt x="630" y="87"/>
                    <a:pt x="628" y="90"/>
                    <a:pt x="628" y="94"/>
                  </a:cubicBezTo>
                  <a:close/>
                  <a:moveTo>
                    <a:pt x="694" y="125"/>
                  </a:moveTo>
                  <a:cubicBezTo>
                    <a:pt x="694" y="105"/>
                    <a:pt x="700" y="89"/>
                    <a:pt x="711" y="77"/>
                  </a:cubicBezTo>
                  <a:cubicBezTo>
                    <a:pt x="723" y="65"/>
                    <a:pt x="739" y="59"/>
                    <a:pt x="759" y="59"/>
                  </a:cubicBezTo>
                  <a:cubicBezTo>
                    <a:pt x="779" y="59"/>
                    <a:pt x="794" y="64"/>
                    <a:pt x="805" y="76"/>
                  </a:cubicBezTo>
                  <a:cubicBezTo>
                    <a:pt x="816" y="87"/>
                    <a:pt x="821" y="103"/>
                    <a:pt x="821" y="123"/>
                  </a:cubicBezTo>
                  <a:cubicBezTo>
                    <a:pt x="821" y="143"/>
                    <a:pt x="815" y="159"/>
                    <a:pt x="804" y="171"/>
                  </a:cubicBezTo>
                  <a:cubicBezTo>
                    <a:pt x="792" y="182"/>
                    <a:pt x="776" y="188"/>
                    <a:pt x="756" y="188"/>
                  </a:cubicBezTo>
                  <a:cubicBezTo>
                    <a:pt x="737" y="188"/>
                    <a:pt x="722" y="183"/>
                    <a:pt x="711" y="171"/>
                  </a:cubicBezTo>
                  <a:cubicBezTo>
                    <a:pt x="699" y="160"/>
                    <a:pt x="694" y="145"/>
                    <a:pt x="694" y="125"/>
                  </a:cubicBezTo>
                  <a:close/>
                  <a:moveTo>
                    <a:pt x="724" y="124"/>
                  </a:moveTo>
                  <a:cubicBezTo>
                    <a:pt x="724" y="137"/>
                    <a:pt x="727" y="147"/>
                    <a:pt x="733" y="154"/>
                  </a:cubicBezTo>
                  <a:cubicBezTo>
                    <a:pt x="739" y="161"/>
                    <a:pt x="747" y="164"/>
                    <a:pt x="758" y="164"/>
                  </a:cubicBezTo>
                  <a:cubicBezTo>
                    <a:pt x="769" y="164"/>
                    <a:pt x="777" y="161"/>
                    <a:pt x="782" y="154"/>
                  </a:cubicBezTo>
                  <a:cubicBezTo>
                    <a:pt x="788" y="147"/>
                    <a:pt x="791" y="137"/>
                    <a:pt x="791" y="124"/>
                  </a:cubicBezTo>
                  <a:cubicBezTo>
                    <a:pt x="791" y="110"/>
                    <a:pt x="788" y="100"/>
                    <a:pt x="782" y="93"/>
                  </a:cubicBezTo>
                  <a:cubicBezTo>
                    <a:pt x="776" y="87"/>
                    <a:pt x="768" y="83"/>
                    <a:pt x="758" y="83"/>
                  </a:cubicBezTo>
                  <a:cubicBezTo>
                    <a:pt x="747" y="83"/>
                    <a:pt x="739" y="87"/>
                    <a:pt x="733" y="94"/>
                  </a:cubicBezTo>
                  <a:cubicBezTo>
                    <a:pt x="727" y="101"/>
                    <a:pt x="724" y="111"/>
                    <a:pt x="724" y="124"/>
                  </a:cubicBezTo>
                  <a:close/>
                  <a:moveTo>
                    <a:pt x="918" y="85"/>
                  </a:moveTo>
                  <a:cubicBezTo>
                    <a:pt x="874" y="85"/>
                    <a:pt x="874" y="85"/>
                    <a:pt x="874" y="85"/>
                  </a:cubicBezTo>
                  <a:cubicBezTo>
                    <a:pt x="874" y="185"/>
                    <a:pt x="874" y="185"/>
                    <a:pt x="874" y="185"/>
                  </a:cubicBezTo>
                  <a:cubicBezTo>
                    <a:pt x="845" y="185"/>
                    <a:pt x="845" y="185"/>
                    <a:pt x="845" y="185"/>
                  </a:cubicBezTo>
                  <a:cubicBezTo>
                    <a:pt x="845" y="85"/>
                    <a:pt x="845" y="85"/>
                    <a:pt x="845" y="85"/>
                  </a:cubicBezTo>
                  <a:cubicBezTo>
                    <a:pt x="824" y="85"/>
                    <a:pt x="824" y="85"/>
                    <a:pt x="824" y="85"/>
                  </a:cubicBezTo>
                  <a:cubicBezTo>
                    <a:pt x="824" y="61"/>
                    <a:pt x="824" y="61"/>
                    <a:pt x="824" y="61"/>
                  </a:cubicBezTo>
                  <a:cubicBezTo>
                    <a:pt x="845" y="61"/>
                    <a:pt x="845" y="61"/>
                    <a:pt x="845" y="61"/>
                  </a:cubicBezTo>
                  <a:cubicBezTo>
                    <a:pt x="845" y="44"/>
                    <a:pt x="845" y="44"/>
                    <a:pt x="845" y="44"/>
                  </a:cubicBezTo>
                  <a:cubicBezTo>
                    <a:pt x="845" y="31"/>
                    <a:pt x="849" y="21"/>
                    <a:pt x="858" y="12"/>
                  </a:cubicBezTo>
                  <a:cubicBezTo>
                    <a:pt x="866" y="4"/>
                    <a:pt x="877" y="0"/>
                    <a:pt x="890" y="0"/>
                  </a:cubicBezTo>
                  <a:cubicBezTo>
                    <a:pt x="894" y="0"/>
                    <a:pt x="897" y="0"/>
                    <a:pt x="900" y="0"/>
                  </a:cubicBezTo>
                  <a:cubicBezTo>
                    <a:pt x="902" y="1"/>
                    <a:pt x="905" y="1"/>
                    <a:pt x="907" y="2"/>
                  </a:cubicBezTo>
                  <a:cubicBezTo>
                    <a:pt x="907" y="27"/>
                    <a:pt x="907" y="27"/>
                    <a:pt x="907" y="27"/>
                  </a:cubicBezTo>
                  <a:cubicBezTo>
                    <a:pt x="906" y="27"/>
                    <a:pt x="904" y="26"/>
                    <a:pt x="902" y="25"/>
                  </a:cubicBezTo>
                  <a:cubicBezTo>
                    <a:pt x="899" y="24"/>
                    <a:pt x="897" y="24"/>
                    <a:pt x="893" y="24"/>
                  </a:cubicBezTo>
                  <a:cubicBezTo>
                    <a:pt x="887" y="24"/>
                    <a:pt x="883" y="26"/>
                    <a:pt x="879" y="30"/>
                  </a:cubicBezTo>
                  <a:cubicBezTo>
                    <a:pt x="876" y="33"/>
                    <a:pt x="874" y="39"/>
                    <a:pt x="874" y="47"/>
                  </a:cubicBezTo>
                  <a:cubicBezTo>
                    <a:pt x="874" y="61"/>
                    <a:pt x="874" y="61"/>
                    <a:pt x="874" y="61"/>
                  </a:cubicBezTo>
                  <a:cubicBezTo>
                    <a:pt x="918" y="61"/>
                    <a:pt x="918" y="61"/>
                    <a:pt x="918" y="61"/>
                  </a:cubicBezTo>
                  <a:cubicBezTo>
                    <a:pt x="918" y="34"/>
                    <a:pt x="918" y="34"/>
                    <a:pt x="918" y="34"/>
                  </a:cubicBezTo>
                  <a:cubicBezTo>
                    <a:pt x="947" y="25"/>
                    <a:pt x="947" y="25"/>
                    <a:pt x="947" y="25"/>
                  </a:cubicBezTo>
                  <a:cubicBezTo>
                    <a:pt x="947" y="61"/>
                    <a:pt x="947" y="61"/>
                    <a:pt x="947" y="61"/>
                  </a:cubicBezTo>
                  <a:cubicBezTo>
                    <a:pt x="977" y="61"/>
                    <a:pt x="977" y="61"/>
                    <a:pt x="977" y="61"/>
                  </a:cubicBezTo>
                  <a:cubicBezTo>
                    <a:pt x="977" y="85"/>
                    <a:pt x="977" y="85"/>
                    <a:pt x="977" y="85"/>
                  </a:cubicBezTo>
                  <a:cubicBezTo>
                    <a:pt x="947" y="85"/>
                    <a:pt x="947" y="85"/>
                    <a:pt x="947" y="85"/>
                  </a:cubicBezTo>
                  <a:cubicBezTo>
                    <a:pt x="947" y="143"/>
                    <a:pt x="947" y="143"/>
                    <a:pt x="947" y="143"/>
                  </a:cubicBezTo>
                  <a:cubicBezTo>
                    <a:pt x="947" y="151"/>
                    <a:pt x="948" y="156"/>
                    <a:pt x="951" y="159"/>
                  </a:cubicBezTo>
                  <a:cubicBezTo>
                    <a:pt x="954" y="163"/>
                    <a:pt x="958" y="164"/>
                    <a:pt x="964" y="164"/>
                  </a:cubicBezTo>
                  <a:cubicBezTo>
                    <a:pt x="966" y="164"/>
                    <a:pt x="968" y="164"/>
                    <a:pt x="970" y="163"/>
                  </a:cubicBezTo>
                  <a:cubicBezTo>
                    <a:pt x="973" y="162"/>
                    <a:pt x="975" y="161"/>
                    <a:pt x="977" y="160"/>
                  </a:cubicBezTo>
                  <a:cubicBezTo>
                    <a:pt x="977" y="184"/>
                    <a:pt x="977" y="184"/>
                    <a:pt x="977" y="184"/>
                  </a:cubicBezTo>
                  <a:cubicBezTo>
                    <a:pt x="975" y="185"/>
                    <a:pt x="972" y="186"/>
                    <a:pt x="967" y="187"/>
                  </a:cubicBezTo>
                  <a:cubicBezTo>
                    <a:pt x="963" y="188"/>
                    <a:pt x="959" y="188"/>
                    <a:pt x="955" y="188"/>
                  </a:cubicBezTo>
                  <a:cubicBezTo>
                    <a:pt x="942" y="188"/>
                    <a:pt x="933" y="185"/>
                    <a:pt x="927" y="179"/>
                  </a:cubicBezTo>
                  <a:cubicBezTo>
                    <a:pt x="921" y="172"/>
                    <a:pt x="918" y="162"/>
                    <a:pt x="918" y="149"/>
                  </a:cubicBezTo>
                  <a:lnTo>
                    <a:pt x="918" y="8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 name="Rectangle 11">
              <a:extLst>
                <a:ext uri="{FF2B5EF4-FFF2-40B4-BE49-F238E27FC236}">
                  <a16:creationId xmlns:a16="http://schemas.microsoft.com/office/drawing/2014/main" id="{42C86D52-A25F-4259-B7BF-17FCAAA7EC1C}"/>
                </a:ext>
              </a:extLst>
            </p:cNvPr>
            <p:cNvSpPr>
              <a:spLocks noChangeArrowheads="1"/>
            </p:cNvSpPr>
            <p:nvPr/>
          </p:nvSpPr>
          <p:spPr bwMode="auto">
            <a:xfrm>
              <a:off x="2062" y="1904"/>
              <a:ext cx="241" cy="244"/>
            </a:xfrm>
            <a:prstGeom prst="rect">
              <a:avLst/>
            </a:prstGeom>
            <a:solidFill>
              <a:srgbClr val="F265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 name="Rectangle 12">
              <a:extLst>
                <a:ext uri="{FF2B5EF4-FFF2-40B4-BE49-F238E27FC236}">
                  <a16:creationId xmlns:a16="http://schemas.microsoft.com/office/drawing/2014/main" id="{11395DC6-9114-4145-B736-0CC66C2BFE2E}"/>
                </a:ext>
              </a:extLst>
            </p:cNvPr>
            <p:cNvSpPr>
              <a:spLocks noChangeArrowheads="1"/>
            </p:cNvSpPr>
            <p:nvPr/>
          </p:nvSpPr>
          <p:spPr bwMode="auto">
            <a:xfrm>
              <a:off x="2328" y="1904"/>
              <a:ext cx="241" cy="244"/>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3" name="Rectangle 13">
              <a:extLst>
                <a:ext uri="{FF2B5EF4-FFF2-40B4-BE49-F238E27FC236}">
                  <a16:creationId xmlns:a16="http://schemas.microsoft.com/office/drawing/2014/main" id="{EB789862-E326-4352-84AF-5A2843E1AACC}"/>
                </a:ext>
              </a:extLst>
            </p:cNvPr>
            <p:cNvSpPr>
              <a:spLocks noChangeArrowheads="1"/>
            </p:cNvSpPr>
            <p:nvPr/>
          </p:nvSpPr>
          <p:spPr bwMode="auto">
            <a:xfrm>
              <a:off x="2062" y="2172"/>
              <a:ext cx="241" cy="244"/>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4" name="Rectangle 14">
              <a:extLst>
                <a:ext uri="{FF2B5EF4-FFF2-40B4-BE49-F238E27FC236}">
                  <a16:creationId xmlns:a16="http://schemas.microsoft.com/office/drawing/2014/main" id="{A2993B42-3C97-4206-A867-2213E45410C2}"/>
                </a:ext>
              </a:extLst>
            </p:cNvPr>
            <p:cNvSpPr>
              <a:spLocks noChangeArrowheads="1"/>
            </p:cNvSpPr>
            <p:nvPr/>
          </p:nvSpPr>
          <p:spPr bwMode="auto">
            <a:xfrm>
              <a:off x="2328" y="2172"/>
              <a:ext cx="241" cy="244"/>
            </a:xfrm>
            <a:prstGeom prst="rect">
              <a:avLst/>
            </a:prstGeom>
            <a:solidFill>
              <a:srgbClr val="FFC20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Tree>
    <p:extLst>
      <p:ext uri="{BB962C8B-B14F-4D97-AF65-F5344CB8AC3E}">
        <p14:creationId xmlns:p14="http://schemas.microsoft.com/office/powerpoint/2010/main" val="325038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accel="50000" decel="50000" fill="hold" nodeType="withEffect">
                                  <p:stCondLst>
                                    <p:cond delay="0"/>
                                  </p:stCondLst>
                                  <p:childTnLst>
                                    <p:animMotion origin="layout" path="M 2.08333E-7 -4.07407E-6 L 2.08333E-7 0.03403 " pathEditMode="relative" rAng="0" ptsTypes="AA">
                                      <p:cBhvr>
                                        <p:cTn id="9" dur="750" spd="-100000" fill="hold"/>
                                        <p:tgtEl>
                                          <p:spTgt spid="4"/>
                                        </p:tgtEl>
                                        <p:attrNameLst>
                                          <p:attrName>ppt_x</p:attrName>
                                          <p:attrName>ppt_y</p:attrName>
                                        </p:attrNameLst>
                                      </p:cBhvr>
                                      <p:rCtr x="0" y="1690"/>
                                    </p:animMotion>
                                  </p:childTnLst>
                                </p:cTn>
                              </p:par>
                              <p:par>
                                <p:cTn id="10" presetID="22" presetClass="entr" presetSubtype="8"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42" presetClass="path" presetSubtype="0" accel="50000" decel="50000" fill="hold" grpId="1" nodeType="withEffect">
                                  <p:stCondLst>
                                    <p:cond delay="0"/>
                                  </p:stCondLst>
                                  <p:childTnLst>
                                    <p:animMotion origin="layout" path="M 2.08333E-7 -4.07407E-6 L 2.08333E-7 0.03403 " pathEditMode="relative" rAng="0" ptsTypes="AA">
                                      <p:cBhvr>
                                        <p:cTn id="17" dur="750" spd="-100000" fill="hold"/>
                                        <p:tgtEl>
                                          <p:spTgt spid="2"/>
                                        </p:tgtEl>
                                        <p:attrNameLst>
                                          <p:attrName>ppt_x</p:attrName>
                                          <p:attrName>ppt_y</p:attrName>
                                        </p:attrNameLst>
                                      </p:cBhvr>
                                      <p:rCtr x="0" y="169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C303D3-2FCD-436C-9CD8-27ECF444AD1E}"/>
              </a:ext>
            </a:extLst>
          </p:cNvPr>
          <p:cNvSpPr>
            <a:spLocks noGrp="1"/>
          </p:cNvSpPr>
          <p:nvPr>
            <p:ph type="title"/>
          </p:nvPr>
        </p:nvSpPr>
        <p:spPr>
          <a:xfrm>
            <a:off x="2581134" y="2284123"/>
            <a:ext cx="4617996" cy="1656823"/>
          </a:xfrm>
        </p:spPr>
        <p:txBody>
          <a:bodyPr/>
          <a:lstStyle/>
          <a:p>
            <a:r>
              <a:rPr lang="en-US" sz="11729" b="1" dirty="0">
                <a:cs typeface="Segoe UI"/>
              </a:rPr>
              <a:t>Server</a:t>
            </a:r>
          </a:p>
        </p:txBody>
      </p:sp>
      <p:sp>
        <p:nvSpPr>
          <p:cNvPr id="5" name="Title 2">
            <a:extLst>
              <a:ext uri="{FF2B5EF4-FFF2-40B4-BE49-F238E27FC236}">
                <a16:creationId xmlns:a16="http://schemas.microsoft.com/office/drawing/2014/main" id="{D42E7AEC-5932-42E6-9DE9-DA3A52667763}"/>
              </a:ext>
            </a:extLst>
          </p:cNvPr>
          <p:cNvSpPr txBox="1">
            <a:spLocks/>
          </p:cNvSpPr>
          <p:nvPr/>
        </p:nvSpPr>
        <p:spPr>
          <a:xfrm>
            <a:off x="7030115" y="2100034"/>
            <a:ext cx="4617996" cy="1840913"/>
          </a:xfrm>
          <a:prstGeom prst="rect">
            <a:avLst/>
          </a:prstGeom>
          <a:noFill/>
        </p:spPr>
        <p:txBody>
          <a:bodyPr wrap="square" lIns="0" tIns="0" rIns="0" bIns="0" anchor="b" anchorCtr="0">
            <a:spAutoFit/>
          </a:bodyPr>
          <a:lstStyle>
            <a:lvl1pPr algn="l" defTabSz="932742" rtl="0" eaLnBrk="1" latinLnBrk="0" hangingPunct="1">
              <a:lnSpc>
                <a:spcPct val="100000"/>
              </a:lnSpc>
              <a:spcBef>
                <a:spcPct val="0"/>
              </a:spcBef>
              <a:buNone/>
              <a:defRPr lang="en-US" sz="4400" b="0" kern="1200" cap="none" spc="-50" baseline="0">
                <a:ln w="3175">
                  <a:noFill/>
                </a:ln>
                <a:solidFill>
                  <a:schemeClr val="bg1"/>
                </a:solidFill>
                <a:effectLst/>
                <a:latin typeface="+mj-lt"/>
                <a:ea typeface="+mn-ea"/>
                <a:cs typeface="Segoe UI" panose="020B0502040204020203" pitchFamily="34" charset="0"/>
              </a:defRPr>
            </a:lvl1pPr>
          </a:lstStyle>
          <a:p>
            <a:r>
              <a:rPr lang="en-US" sz="11729" b="1" dirty="0"/>
              <a:t>less</a:t>
            </a:r>
          </a:p>
        </p:txBody>
      </p:sp>
    </p:spTree>
    <p:extLst>
      <p:ext uri="{BB962C8B-B14F-4D97-AF65-F5344CB8AC3E}">
        <p14:creationId xmlns:p14="http://schemas.microsoft.com/office/powerpoint/2010/main" val="3372375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grpId="0" nodeType="clickEffect">
                                  <p:stCondLst>
                                    <p:cond delay="0"/>
                                  </p:stCondLst>
                                  <p:childTnLst>
                                    <p:animMotion origin="layout" path="M -1.45833E-6 -0.0007 L -0.11328 0.03981 C -0.13685 0.04884 -0.17226 0.05393 -0.20937 0.05393 C -0.25156 0.05393 -0.28542 0.04884 -0.30898 0.03981 L -0.42213 -0.0007 " pathEditMode="relative" rAng="0" ptsTypes="AAAAA">
                                      <p:cBhvr>
                                        <p:cTn id="6" dur="2000" fill="hold"/>
                                        <p:tgtEl>
                                          <p:spTgt spid="5"/>
                                        </p:tgtEl>
                                        <p:attrNameLst>
                                          <p:attrName>ppt_x</p:attrName>
                                          <p:attrName>ppt_y</p:attrName>
                                        </p:attrNameLst>
                                      </p:cBhvr>
                                      <p:rCtr x="-21107" y="2731"/>
                                    </p:animMotion>
                                  </p:childTnLst>
                                </p:cTn>
                              </p:par>
                              <p:par>
                                <p:cTn id="7" presetID="37" presetClass="path" presetSubtype="0" accel="50000" decel="50000" fill="hold" grpId="0" nodeType="withEffect">
                                  <p:stCondLst>
                                    <p:cond delay="0"/>
                                  </p:stCondLst>
                                  <p:childTnLst>
                                    <p:animMotion origin="layout" path="M 0 0 L 0.067 0.04 C 0.081 0.049 0.102 0.054 0.124 0.054 C 0.149 0.054 0.169 0.049 0.183 0.04 L 0.25 0 E" pathEditMode="relative" ptsTypes="">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76231" y="6014032"/>
            <a:ext cx="2785524"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On-premises</a:t>
            </a:r>
          </a:p>
        </p:txBody>
      </p:sp>
      <p:cxnSp>
        <p:nvCxnSpPr>
          <p:cNvPr id="11" name="Straight Arrow Connector 10"/>
          <p:cNvCxnSpPr>
            <a:cxnSpLocks/>
          </p:cNvCxnSpPr>
          <p:nvPr/>
        </p:nvCxnSpPr>
        <p:spPr>
          <a:xfrm>
            <a:off x="-10794" y="6027722"/>
            <a:ext cx="2811725"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939839"/>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472" name="TextBox 471">
            <a:extLst>
              <a:ext uri="{FF2B5EF4-FFF2-40B4-BE49-F238E27FC236}">
                <a16:creationId xmlns:a16="http://schemas.microsoft.com/office/drawing/2014/main" id="{08AC357A-CE29-4061-B66B-61B9106B951F}"/>
              </a:ext>
            </a:extLst>
          </p:cNvPr>
          <p:cNvSpPr txBox="1"/>
          <p:nvPr/>
        </p:nvSpPr>
        <p:spPr>
          <a:xfrm rot="20877579">
            <a:off x="592339" y="4733410"/>
            <a:ext cx="186903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many </a:t>
            </a:r>
            <a:r>
              <a:rPr lang="en-US" sz="1497" b="1" kern="0">
                <a:gradFill>
                  <a:gsLst>
                    <a:gs pos="89381">
                      <a:schemeClr val="tx2"/>
                    </a:gs>
                    <a:gs pos="47000">
                      <a:schemeClr val="tx2"/>
                    </a:gs>
                  </a:gsLst>
                  <a:lin ang="5400000" scaled="1"/>
                </a:gradFill>
                <a:latin typeface="Segoe UI"/>
              </a:rPr>
              <a:t>servers </a:t>
            </a:r>
          </a:p>
          <a:p>
            <a:pPr defTabSz="913768">
              <a:lnSpc>
                <a:spcPct val="90000"/>
              </a:lnSpc>
              <a:defRPr/>
            </a:pPr>
            <a:r>
              <a:rPr lang="en-US" sz="1497" kern="0">
                <a:gradFill>
                  <a:gsLst>
                    <a:gs pos="89381">
                      <a:schemeClr val="tx2"/>
                    </a:gs>
                    <a:gs pos="47000">
                      <a:schemeClr val="tx2"/>
                    </a:gs>
                  </a:gsLst>
                  <a:lin ang="5400000" scaled="1"/>
                </a:gradFill>
                <a:latin typeface="Segoe UI"/>
              </a:rPr>
              <a:t>do I need?</a:t>
            </a:r>
          </a:p>
        </p:txBody>
      </p:sp>
      <p:sp>
        <p:nvSpPr>
          <p:cNvPr id="473" name="TextBox 472">
            <a:extLst>
              <a:ext uri="{FF2B5EF4-FFF2-40B4-BE49-F238E27FC236}">
                <a16:creationId xmlns:a16="http://schemas.microsoft.com/office/drawing/2014/main" id="{22C7F164-D5DC-4773-A6B6-0FA281150922}"/>
              </a:ext>
            </a:extLst>
          </p:cNvPr>
          <p:cNvSpPr txBox="1"/>
          <p:nvPr/>
        </p:nvSpPr>
        <p:spPr>
          <a:xfrm rot="21066084">
            <a:off x="7016003" y="3142006"/>
            <a:ext cx="1318068"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Which OS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should I use?</a:t>
            </a:r>
          </a:p>
        </p:txBody>
      </p:sp>
      <p:sp>
        <p:nvSpPr>
          <p:cNvPr id="474" name="TextBox 473">
            <a:extLst>
              <a:ext uri="{FF2B5EF4-FFF2-40B4-BE49-F238E27FC236}">
                <a16:creationId xmlns:a16="http://schemas.microsoft.com/office/drawing/2014/main" id="{B419743A-E54D-4F29-A536-BE914D6DD763}"/>
              </a:ext>
            </a:extLst>
          </p:cNvPr>
          <p:cNvSpPr txBox="1"/>
          <p:nvPr/>
        </p:nvSpPr>
        <p:spPr>
          <a:xfrm>
            <a:off x="7569797" y="4951326"/>
            <a:ext cx="1916448"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often should </a:t>
            </a:r>
          </a:p>
          <a:p>
            <a:pPr defTabSz="913768">
              <a:lnSpc>
                <a:spcPct val="90000"/>
              </a:lnSpc>
              <a:defRPr/>
            </a:pPr>
            <a:r>
              <a:rPr lang="en-US" sz="1497" kern="0">
                <a:gradFill>
                  <a:gsLst>
                    <a:gs pos="89381">
                      <a:schemeClr val="tx2"/>
                    </a:gs>
                    <a:gs pos="47000">
                      <a:schemeClr val="tx2"/>
                    </a:gs>
                  </a:gsLst>
                  <a:lin ang="5400000" scaled="1"/>
                </a:gradFill>
                <a:latin typeface="Segoe UI"/>
              </a:rPr>
              <a:t>I </a:t>
            </a:r>
            <a:r>
              <a:rPr lang="en-US" sz="1497" b="1" kern="0">
                <a:gradFill>
                  <a:gsLst>
                    <a:gs pos="89381">
                      <a:schemeClr val="tx2"/>
                    </a:gs>
                    <a:gs pos="47000">
                      <a:schemeClr val="tx2"/>
                    </a:gs>
                  </a:gsLst>
                  <a:lin ang="5400000" scaled="1"/>
                </a:gradFill>
                <a:latin typeface="Segoe UI"/>
              </a:rPr>
              <a:t>patch</a:t>
            </a:r>
            <a:r>
              <a:rPr lang="en-US" sz="1497" kern="0">
                <a:gradFill>
                  <a:gsLst>
                    <a:gs pos="89381">
                      <a:schemeClr val="tx2"/>
                    </a:gs>
                    <a:gs pos="47000">
                      <a:schemeClr val="tx2"/>
                    </a:gs>
                  </a:gsLst>
                  <a:lin ang="5400000" scaled="1"/>
                </a:gradFill>
                <a:latin typeface="Segoe UI"/>
              </a:rPr>
              <a:t> 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75" name="TextBox 474">
            <a:extLst>
              <a:ext uri="{FF2B5EF4-FFF2-40B4-BE49-F238E27FC236}">
                <a16:creationId xmlns:a16="http://schemas.microsoft.com/office/drawing/2014/main" id="{4FFEFDA6-DC12-4102-B56A-92DABB0AA1A9}"/>
              </a:ext>
            </a:extLst>
          </p:cNvPr>
          <p:cNvSpPr txBox="1"/>
          <p:nvPr/>
        </p:nvSpPr>
        <p:spPr>
          <a:xfrm rot="20700000">
            <a:off x="1081577" y="1277052"/>
            <a:ext cx="201127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size of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should I </a:t>
            </a:r>
            <a:r>
              <a:rPr lang="en-US" sz="1497" b="1" kern="0">
                <a:gradFill>
                  <a:gsLst>
                    <a:gs pos="89381">
                      <a:schemeClr val="tx2"/>
                    </a:gs>
                    <a:gs pos="47000">
                      <a:schemeClr val="tx2"/>
                    </a:gs>
                  </a:gsLst>
                  <a:lin ang="5400000" scaled="1"/>
                </a:gradFill>
                <a:latin typeface="Segoe UI"/>
              </a:rPr>
              <a:t>buy</a:t>
            </a:r>
            <a:r>
              <a:rPr lang="en-US" sz="1497" kern="0">
                <a:gradFill>
                  <a:gsLst>
                    <a:gs pos="89381">
                      <a:schemeClr val="tx2"/>
                    </a:gs>
                    <a:gs pos="47000">
                      <a:schemeClr val="tx2"/>
                    </a:gs>
                  </a:gsLst>
                  <a:lin ang="5400000" scaled="1"/>
                </a:gradFill>
                <a:latin typeface="Segoe UI"/>
              </a:rPr>
              <a:t>?</a:t>
            </a:r>
          </a:p>
        </p:txBody>
      </p:sp>
      <p:sp>
        <p:nvSpPr>
          <p:cNvPr id="476" name="TextBox 475">
            <a:extLst>
              <a:ext uri="{FF2B5EF4-FFF2-40B4-BE49-F238E27FC236}">
                <a16:creationId xmlns:a16="http://schemas.microsoft.com/office/drawing/2014/main" id="{0FAC1726-28A7-4960-BA0C-BB764E2E31A2}"/>
              </a:ext>
            </a:extLst>
          </p:cNvPr>
          <p:cNvSpPr txBox="1"/>
          <p:nvPr/>
        </p:nvSpPr>
        <p:spPr>
          <a:xfrm rot="1233718">
            <a:off x="10208205" y="1398373"/>
            <a:ext cx="189192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often should I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backup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77" name="TextBox 476">
            <a:extLst>
              <a:ext uri="{FF2B5EF4-FFF2-40B4-BE49-F238E27FC236}">
                <a16:creationId xmlns:a16="http://schemas.microsoft.com/office/drawing/2014/main" id="{3379046E-538C-4A49-B064-DABE32C84478}"/>
              </a:ext>
            </a:extLst>
          </p:cNvPr>
          <p:cNvSpPr txBox="1"/>
          <p:nvPr/>
        </p:nvSpPr>
        <p:spPr>
          <a:xfrm>
            <a:off x="10188253" y="2257787"/>
            <a:ext cx="1859225"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increase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utilization?</a:t>
            </a:r>
          </a:p>
        </p:txBody>
      </p:sp>
      <p:sp>
        <p:nvSpPr>
          <p:cNvPr id="478" name="TextBox 477">
            <a:extLst>
              <a:ext uri="{FF2B5EF4-FFF2-40B4-BE49-F238E27FC236}">
                <a16:creationId xmlns:a16="http://schemas.microsoft.com/office/drawing/2014/main" id="{074C5B96-3B22-4E4B-A609-C17613CB2BEA}"/>
              </a:ext>
            </a:extLst>
          </p:cNvPr>
          <p:cNvSpPr txBox="1"/>
          <p:nvPr/>
        </p:nvSpPr>
        <p:spPr>
          <a:xfrm>
            <a:off x="6842459" y="185600"/>
            <a:ext cx="212081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do I </a:t>
            </a:r>
            <a:r>
              <a:rPr lang="en-US" sz="1497" b="1" kern="0">
                <a:gradFill>
                  <a:gsLst>
                    <a:gs pos="89381">
                      <a:schemeClr val="tx2"/>
                    </a:gs>
                    <a:gs pos="47000">
                      <a:schemeClr val="tx2"/>
                    </a:gs>
                  </a:gsLst>
                  <a:lin ang="5400000" scaled="1"/>
                </a:gradFill>
                <a:latin typeface="Segoe UI"/>
              </a:rPr>
              <a:t>deploy</a:t>
            </a:r>
            <a:r>
              <a:rPr lang="en-US" sz="1497" kern="0">
                <a:gradFill>
                  <a:gsLst>
                    <a:gs pos="89381">
                      <a:schemeClr val="tx2"/>
                    </a:gs>
                    <a:gs pos="47000">
                      <a:schemeClr val="tx2"/>
                    </a:gs>
                  </a:gsLst>
                  <a:lin ang="5400000" scaled="1"/>
                </a:gradFill>
                <a:latin typeface="Segoe UI"/>
              </a:rPr>
              <a:t> new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code</a:t>
            </a:r>
            <a:r>
              <a:rPr lang="en-US" sz="1497" kern="0">
                <a:gradFill>
                  <a:gsLst>
                    <a:gs pos="89381">
                      <a:schemeClr val="tx2"/>
                    </a:gs>
                    <a:gs pos="47000">
                      <a:schemeClr val="tx2"/>
                    </a:gs>
                  </a:gsLst>
                  <a:lin ang="5400000" scaled="1"/>
                </a:gradFill>
                <a:latin typeface="Segoe UI"/>
              </a:rPr>
              <a:t> to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79" name="TextBox 478">
            <a:extLst>
              <a:ext uri="{FF2B5EF4-FFF2-40B4-BE49-F238E27FC236}">
                <a16:creationId xmlns:a16="http://schemas.microsoft.com/office/drawing/2014/main" id="{A2EB86EB-157E-4144-905B-F13291770571}"/>
              </a:ext>
            </a:extLst>
          </p:cNvPr>
          <p:cNvSpPr txBox="1"/>
          <p:nvPr/>
        </p:nvSpPr>
        <p:spPr>
          <a:xfrm>
            <a:off x="4748291" y="895849"/>
            <a:ext cx="22270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Which packages should</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be on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80" name="TextBox 479">
            <a:extLst>
              <a:ext uri="{FF2B5EF4-FFF2-40B4-BE49-F238E27FC236}">
                <a16:creationId xmlns:a16="http://schemas.microsoft.com/office/drawing/2014/main" id="{75527077-AE97-47AA-BD97-F755BDFD8D79}"/>
              </a:ext>
            </a:extLst>
          </p:cNvPr>
          <p:cNvSpPr txBox="1"/>
          <p:nvPr/>
        </p:nvSpPr>
        <p:spPr>
          <a:xfrm>
            <a:off x="2589277" y="4911603"/>
            <a:ext cx="231700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It takes how long to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provision</a:t>
            </a:r>
            <a:r>
              <a:rPr lang="en-US" sz="1497" kern="0">
                <a:gradFill>
                  <a:gsLst>
                    <a:gs pos="89381">
                      <a:schemeClr val="tx2"/>
                    </a:gs>
                    <a:gs pos="47000">
                      <a:schemeClr val="tx2"/>
                    </a:gs>
                  </a:gsLst>
                  <a:lin ang="5400000" scaled="1"/>
                </a:gradFill>
                <a:latin typeface="Segoe UI"/>
              </a:rPr>
              <a:t> a new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a:t>
            </a:r>
          </a:p>
        </p:txBody>
      </p:sp>
      <p:sp>
        <p:nvSpPr>
          <p:cNvPr id="481" name="TextBox 480">
            <a:extLst>
              <a:ext uri="{FF2B5EF4-FFF2-40B4-BE49-F238E27FC236}">
                <a16:creationId xmlns:a16="http://schemas.microsoft.com/office/drawing/2014/main" id="{5F48CB9B-1183-4C06-A7C5-90F0F4BC485D}"/>
              </a:ext>
            </a:extLst>
          </p:cNvPr>
          <p:cNvSpPr txBox="1"/>
          <p:nvPr/>
        </p:nvSpPr>
        <p:spPr>
          <a:xfrm rot="2037234">
            <a:off x="9860979" y="3492594"/>
            <a:ext cx="1839606"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Are my </a:t>
            </a: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in a </a:t>
            </a:r>
          </a:p>
          <a:p>
            <a:pPr defTabSz="913768">
              <a:lnSpc>
                <a:spcPct val="90000"/>
              </a:lnSpc>
              <a:defRPr/>
            </a:pPr>
            <a:r>
              <a:rPr lang="en-US" sz="1497" kern="0">
                <a:gradFill>
                  <a:gsLst>
                    <a:gs pos="89381">
                      <a:schemeClr val="tx2"/>
                    </a:gs>
                    <a:gs pos="47000">
                      <a:schemeClr val="tx2"/>
                    </a:gs>
                  </a:gsLst>
                  <a:lin ang="5400000" scaled="1"/>
                </a:gradFill>
                <a:latin typeface="Segoe UI"/>
              </a:rPr>
              <a:t>secure location?</a:t>
            </a:r>
          </a:p>
        </p:txBody>
      </p:sp>
      <p:sp>
        <p:nvSpPr>
          <p:cNvPr id="482" name="TextBox 481">
            <a:extLst>
              <a:ext uri="{FF2B5EF4-FFF2-40B4-BE49-F238E27FC236}">
                <a16:creationId xmlns:a16="http://schemas.microsoft.com/office/drawing/2014/main" id="{449688C2-16E4-4EE7-8F0A-4FCEF65B818F}"/>
              </a:ext>
            </a:extLst>
          </p:cNvPr>
          <p:cNvSpPr txBox="1"/>
          <p:nvPr/>
        </p:nvSpPr>
        <p:spPr>
          <a:xfrm rot="20116499">
            <a:off x="7281306" y="3768890"/>
            <a:ext cx="199165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happens if the </a:t>
            </a:r>
          </a:p>
          <a:p>
            <a:pPr defTabSz="913768">
              <a:lnSpc>
                <a:spcPct val="90000"/>
              </a:lnSpc>
              <a:defRPr/>
            </a:pPr>
            <a:r>
              <a:rPr lang="en-US" sz="1497" kern="0">
                <a:gradFill>
                  <a:gsLst>
                    <a:gs pos="89381">
                      <a:schemeClr val="tx2"/>
                    </a:gs>
                    <a:gs pos="47000">
                      <a:schemeClr val="tx2"/>
                    </a:gs>
                  </a:gsLst>
                  <a:lin ang="5400000" scaled="1"/>
                </a:gradFill>
                <a:latin typeface="Segoe UI"/>
              </a:rPr>
              <a:t>power goes out?</a:t>
            </a:r>
          </a:p>
        </p:txBody>
      </p:sp>
      <p:sp>
        <p:nvSpPr>
          <p:cNvPr id="483" name="TextBox 482">
            <a:extLst>
              <a:ext uri="{FF2B5EF4-FFF2-40B4-BE49-F238E27FC236}">
                <a16:creationId xmlns:a16="http://schemas.microsoft.com/office/drawing/2014/main" id="{CDD9048F-D154-4AE8-8943-AF540591AEC4}"/>
              </a:ext>
            </a:extLst>
          </p:cNvPr>
          <p:cNvSpPr txBox="1"/>
          <p:nvPr/>
        </p:nvSpPr>
        <p:spPr>
          <a:xfrm rot="19484879">
            <a:off x="464247" y="3506934"/>
            <a:ext cx="199492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Do I need secondary</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network connection?</a:t>
            </a:r>
          </a:p>
        </p:txBody>
      </p:sp>
      <p:sp>
        <p:nvSpPr>
          <p:cNvPr id="484" name="TextBox 483">
            <a:extLst>
              <a:ext uri="{FF2B5EF4-FFF2-40B4-BE49-F238E27FC236}">
                <a16:creationId xmlns:a16="http://schemas.microsoft.com/office/drawing/2014/main" id="{400E6DC3-6FE4-4B92-A837-44D524EE6889}"/>
              </a:ext>
            </a:extLst>
          </p:cNvPr>
          <p:cNvSpPr txBox="1"/>
          <p:nvPr/>
        </p:nvSpPr>
        <p:spPr>
          <a:xfrm rot="21388068">
            <a:off x="2945623" y="155030"/>
            <a:ext cx="290230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is the right </a:t>
            </a:r>
            <a:r>
              <a:rPr lang="en-US" sz="1497" b="1" kern="0">
                <a:gradFill>
                  <a:gsLst>
                    <a:gs pos="89381">
                      <a:schemeClr val="tx2"/>
                    </a:gs>
                    <a:gs pos="47000">
                      <a:schemeClr val="tx2"/>
                    </a:gs>
                  </a:gsLst>
                  <a:lin ang="5400000" scaled="1"/>
                </a:gradFill>
                <a:latin typeface="Segoe UI"/>
              </a:rPr>
              <a:t>size</a:t>
            </a:r>
            <a:r>
              <a:rPr lang="en-US" sz="1497" kern="0">
                <a:gradFill>
                  <a:gsLst>
                    <a:gs pos="89381">
                      <a:schemeClr val="tx2"/>
                    </a:gs>
                    <a:gs pos="47000">
                      <a:schemeClr val="tx2"/>
                    </a:gs>
                  </a:gsLst>
                  <a:lin ang="5400000" scaled="1"/>
                </a:gradFill>
                <a:latin typeface="Segoe UI"/>
              </a:rPr>
              <a:t> of </a:t>
            </a:r>
          </a:p>
          <a:p>
            <a:pPr defTabSz="913768">
              <a:lnSpc>
                <a:spcPct val="90000"/>
              </a:lnSpc>
              <a:defRPr/>
            </a:pPr>
            <a:r>
              <a:rPr lang="en-US" sz="1497" b="1" kern="0">
                <a:gradFill>
                  <a:gsLst>
                    <a:gs pos="89381">
                      <a:schemeClr val="tx2"/>
                    </a:gs>
                    <a:gs pos="47000">
                      <a:schemeClr val="tx2"/>
                    </a:gs>
                  </a:gsLst>
                  <a:lin ang="5400000" scaled="1"/>
                </a:gradFill>
                <a:latin typeface="Segoe UI"/>
              </a:rPr>
              <a:t>servers </a:t>
            </a:r>
            <a:r>
              <a:rPr lang="en-US" sz="1497" kern="0">
                <a:gradFill>
                  <a:gsLst>
                    <a:gs pos="89381">
                      <a:schemeClr val="tx2"/>
                    </a:gs>
                    <a:gs pos="47000">
                      <a:schemeClr val="tx2"/>
                    </a:gs>
                  </a:gsLst>
                  <a:lin ang="5400000" scaled="1"/>
                </a:gradFill>
                <a:latin typeface="Segoe UI"/>
              </a:rPr>
              <a:t>for my business needs?</a:t>
            </a:r>
          </a:p>
        </p:txBody>
      </p:sp>
      <p:sp>
        <p:nvSpPr>
          <p:cNvPr id="485" name="TextBox 484">
            <a:extLst>
              <a:ext uri="{FF2B5EF4-FFF2-40B4-BE49-F238E27FC236}">
                <a16:creationId xmlns:a16="http://schemas.microsoft.com/office/drawing/2014/main" id="{18DA3D07-DFDE-4BAE-A823-A35FDB08F22E}"/>
              </a:ext>
            </a:extLst>
          </p:cNvPr>
          <p:cNvSpPr txBox="1"/>
          <p:nvPr/>
        </p:nvSpPr>
        <p:spPr>
          <a:xfrm rot="20700000">
            <a:off x="3675124" y="3133932"/>
            <a:ext cx="2081573"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has </a:t>
            </a:r>
            <a:r>
              <a:rPr lang="en-US" sz="1497" b="1" kern="0">
                <a:gradFill>
                  <a:gsLst>
                    <a:gs pos="89381">
                      <a:schemeClr val="tx2"/>
                    </a:gs>
                    <a:gs pos="47000">
                      <a:schemeClr val="tx2"/>
                    </a:gs>
                  </a:gsLst>
                  <a:lin ang="5400000" scaled="1"/>
                </a:gradFill>
                <a:latin typeface="Segoe UI"/>
              </a:rPr>
              <a:t>physical</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access to 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86" name="TextBox 485">
            <a:extLst>
              <a:ext uri="{FF2B5EF4-FFF2-40B4-BE49-F238E27FC236}">
                <a16:creationId xmlns:a16="http://schemas.microsoft.com/office/drawing/2014/main" id="{72BB1518-288E-4A04-A584-D069A31E1589}"/>
              </a:ext>
            </a:extLst>
          </p:cNvPr>
          <p:cNvSpPr txBox="1"/>
          <p:nvPr/>
        </p:nvSpPr>
        <p:spPr>
          <a:xfrm rot="19699786">
            <a:off x="4349483" y="3957994"/>
            <a:ext cx="1087546"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Do I need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a UPS?</a:t>
            </a:r>
          </a:p>
        </p:txBody>
      </p:sp>
      <p:sp>
        <p:nvSpPr>
          <p:cNvPr id="487" name="TextBox 486">
            <a:extLst>
              <a:ext uri="{FF2B5EF4-FFF2-40B4-BE49-F238E27FC236}">
                <a16:creationId xmlns:a16="http://schemas.microsoft.com/office/drawing/2014/main" id="{CBE850DA-80E5-46EA-8144-F9570F419EB8}"/>
              </a:ext>
            </a:extLst>
          </p:cNvPr>
          <p:cNvSpPr txBox="1"/>
          <p:nvPr/>
        </p:nvSpPr>
        <p:spPr>
          <a:xfrm rot="20103308">
            <a:off x="539569" y="402641"/>
            <a:ext cx="2035795"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media should I </a:t>
            </a:r>
          </a:p>
          <a:p>
            <a:pPr defTabSz="913768">
              <a:lnSpc>
                <a:spcPct val="90000"/>
              </a:lnSpc>
              <a:defRPr/>
            </a:pPr>
            <a:r>
              <a:rPr lang="en-US" sz="1497" kern="0">
                <a:gradFill>
                  <a:gsLst>
                    <a:gs pos="89381">
                      <a:schemeClr val="tx2"/>
                    </a:gs>
                    <a:gs pos="47000">
                      <a:schemeClr val="tx2"/>
                    </a:gs>
                  </a:gsLst>
                  <a:lin ang="5400000" scaled="1"/>
                </a:gradFill>
                <a:latin typeface="Segoe UI"/>
              </a:rPr>
              <a:t>use to keep backup?</a:t>
            </a:r>
          </a:p>
        </p:txBody>
      </p:sp>
      <p:sp>
        <p:nvSpPr>
          <p:cNvPr id="488" name="TextBox 487">
            <a:extLst>
              <a:ext uri="{FF2B5EF4-FFF2-40B4-BE49-F238E27FC236}">
                <a16:creationId xmlns:a16="http://schemas.microsoft.com/office/drawing/2014/main" id="{24AD7F0D-29D6-4E2C-A0F7-4537B2290E71}"/>
              </a:ext>
            </a:extLst>
          </p:cNvPr>
          <p:cNvSpPr txBox="1"/>
          <p:nvPr/>
        </p:nvSpPr>
        <p:spPr>
          <a:xfrm rot="469746">
            <a:off x="9128003" y="4041322"/>
            <a:ext cx="2262138" cy="517156"/>
          </a:xfrm>
          <a:prstGeom prst="rect">
            <a:avLst/>
          </a:prstGeom>
          <a:noFill/>
        </p:spPr>
        <p:txBody>
          <a:bodyPr wrap="squar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storage I </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need to use?</a:t>
            </a:r>
          </a:p>
        </p:txBody>
      </p:sp>
      <p:sp>
        <p:nvSpPr>
          <p:cNvPr id="489" name="TextBox 488">
            <a:extLst>
              <a:ext uri="{FF2B5EF4-FFF2-40B4-BE49-F238E27FC236}">
                <a16:creationId xmlns:a16="http://schemas.microsoft.com/office/drawing/2014/main" id="{A5E9F7C7-2085-4410-96F4-81B73EC1BA4C}"/>
              </a:ext>
            </a:extLst>
          </p:cNvPr>
          <p:cNvSpPr txBox="1"/>
          <p:nvPr/>
        </p:nvSpPr>
        <p:spPr>
          <a:xfrm rot="736380">
            <a:off x="687898" y="2371305"/>
            <a:ext cx="142270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a:t>
            </a:r>
            <a:br>
              <a:rPr lang="en-US" sz="1497" kern="0">
                <a:gradFill>
                  <a:gsLst>
                    <a:gs pos="89381">
                      <a:schemeClr val="tx2"/>
                    </a:gs>
                    <a:gs pos="47000">
                      <a:schemeClr val="tx2"/>
                    </a:gs>
                  </a:gsLst>
                  <a:lin ang="5400000" scaled="1"/>
                </a:gradFill>
                <a:latin typeface="Segoe UI"/>
              </a:rPr>
            </a:br>
            <a:r>
              <a:rPr lang="en-US" sz="1497" b="1" kern="0">
                <a:gradFill>
                  <a:gsLst>
                    <a:gs pos="89381">
                      <a:schemeClr val="tx2"/>
                    </a:gs>
                    <a:gs pos="47000">
                      <a:schemeClr val="tx2"/>
                    </a:gs>
                  </a:gsLst>
                  <a:lin ang="5400000" scaled="1"/>
                </a:gradFill>
                <a:latin typeface="Segoe UI"/>
              </a:rPr>
              <a:t>scale</a:t>
            </a:r>
            <a:r>
              <a:rPr lang="en-US" sz="1497" kern="0">
                <a:gradFill>
                  <a:gsLst>
                    <a:gs pos="89381">
                      <a:schemeClr val="tx2"/>
                    </a:gs>
                    <a:gs pos="47000">
                      <a:schemeClr val="tx2"/>
                    </a:gs>
                  </a:gsLst>
                  <a:lin ang="5400000" scaled="1"/>
                </a:gradFill>
                <a:latin typeface="Segoe UI"/>
              </a:rPr>
              <a:t> my app?</a:t>
            </a:r>
          </a:p>
        </p:txBody>
      </p:sp>
      <p:sp>
        <p:nvSpPr>
          <p:cNvPr id="490" name="TextBox 489">
            <a:extLst>
              <a:ext uri="{FF2B5EF4-FFF2-40B4-BE49-F238E27FC236}">
                <a16:creationId xmlns:a16="http://schemas.microsoft.com/office/drawing/2014/main" id="{80A1BCD9-3DD2-4F6C-B01F-7F702194436E}"/>
              </a:ext>
            </a:extLst>
          </p:cNvPr>
          <p:cNvSpPr txBox="1"/>
          <p:nvPr/>
        </p:nvSpPr>
        <p:spPr>
          <a:xfrm rot="20700000">
            <a:off x="9298584" y="337430"/>
            <a:ext cx="2351334"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What happens in case of</a:t>
            </a:r>
          </a:p>
          <a:p>
            <a:pPr defTabSz="913768">
              <a:lnSpc>
                <a:spcPct val="90000"/>
              </a:lnSpc>
              <a:defRPr/>
            </a:pPr>
            <a:r>
              <a:rPr lang="en-US" sz="1497" b="1" kern="0">
                <a:gradFill>
                  <a:gsLst>
                    <a:gs pos="89381">
                      <a:schemeClr val="tx2"/>
                    </a:gs>
                    <a:gs pos="47000">
                      <a:schemeClr val="tx2"/>
                    </a:gs>
                  </a:gsLst>
                  <a:lin ang="5400000" scaled="1"/>
                </a:gradFill>
                <a:latin typeface="Segoe UI"/>
              </a:rPr>
              <a:t>server</a:t>
            </a:r>
            <a:r>
              <a:rPr lang="en-US" sz="1497" kern="0">
                <a:gradFill>
                  <a:gsLst>
                    <a:gs pos="89381">
                      <a:schemeClr val="tx2"/>
                    </a:gs>
                    <a:gs pos="47000">
                      <a:schemeClr val="tx2"/>
                    </a:gs>
                  </a:gsLst>
                  <a:lin ang="5400000" scaled="1"/>
                </a:gradFill>
                <a:latin typeface="Segoe UI"/>
              </a:rPr>
              <a:t> </a:t>
            </a:r>
            <a:r>
              <a:rPr lang="en-US" sz="1497" b="1" kern="0">
                <a:gradFill>
                  <a:gsLst>
                    <a:gs pos="89381">
                      <a:schemeClr val="tx2"/>
                    </a:gs>
                    <a:gs pos="47000">
                      <a:schemeClr val="tx2"/>
                    </a:gs>
                  </a:gsLst>
                  <a:lin ang="5400000" scaled="1"/>
                </a:gradFill>
                <a:latin typeface="Segoe UI"/>
              </a:rPr>
              <a:t>hardware</a:t>
            </a:r>
            <a:r>
              <a:rPr lang="en-US" sz="1497" kern="0">
                <a:gradFill>
                  <a:gsLst>
                    <a:gs pos="89381">
                      <a:schemeClr val="tx2"/>
                    </a:gs>
                    <a:gs pos="47000">
                      <a:schemeClr val="tx2"/>
                    </a:gs>
                  </a:gsLst>
                  <a:lin ang="5400000" scaled="1"/>
                </a:gradFill>
                <a:latin typeface="Segoe UI"/>
              </a:rPr>
              <a:t> failure?</a:t>
            </a:r>
          </a:p>
        </p:txBody>
      </p:sp>
      <p:sp>
        <p:nvSpPr>
          <p:cNvPr id="491" name="TextBox 490">
            <a:extLst>
              <a:ext uri="{FF2B5EF4-FFF2-40B4-BE49-F238E27FC236}">
                <a16:creationId xmlns:a16="http://schemas.microsoft.com/office/drawing/2014/main" id="{FB72B630-EEEA-4E45-B90C-AC753A4B7240}"/>
              </a:ext>
            </a:extLst>
          </p:cNvPr>
          <p:cNvSpPr txBox="1"/>
          <p:nvPr/>
        </p:nvSpPr>
        <p:spPr>
          <a:xfrm rot="164117">
            <a:off x="9920394" y="4787492"/>
            <a:ext cx="2115907"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How can I dynamically</a:t>
            </a:r>
            <a:br>
              <a:rPr lang="en-US" sz="1497" kern="0">
                <a:gradFill>
                  <a:gsLst>
                    <a:gs pos="89381">
                      <a:schemeClr val="tx2"/>
                    </a:gs>
                    <a:gs pos="47000">
                      <a:schemeClr val="tx2"/>
                    </a:gs>
                  </a:gsLst>
                  <a:lin ang="5400000" scaled="1"/>
                </a:gradFill>
                <a:latin typeface="Segoe UI"/>
              </a:rPr>
            </a:br>
            <a:r>
              <a:rPr lang="en-US" sz="1497" kern="0">
                <a:gradFill>
                  <a:gsLst>
                    <a:gs pos="89381">
                      <a:schemeClr val="tx2"/>
                    </a:gs>
                    <a:gs pos="47000">
                      <a:schemeClr val="tx2"/>
                    </a:gs>
                  </a:gsLst>
                  <a:lin ang="5400000" scaled="1"/>
                </a:gradFill>
                <a:latin typeface="Segoe UI"/>
              </a:rPr>
              <a:t>configure my app?</a:t>
            </a:r>
          </a:p>
        </p:txBody>
      </p:sp>
      <p:sp>
        <p:nvSpPr>
          <p:cNvPr id="492" name="TextBox 491">
            <a:extLst>
              <a:ext uri="{FF2B5EF4-FFF2-40B4-BE49-F238E27FC236}">
                <a16:creationId xmlns:a16="http://schemas.microsoft.com/office/drawing/2014/main" id="{D053BDE4-E7ED-4FE9-854E-748588B368DD}"/>
              </a:ext>
            </a:extLst>
          </p:cNvPr>
          <p:cNvSpPr txBox="1"/>
          <p:nvPr/>
        </p:nvSpPr>
        <p:spPr>
          <a:xfrm rot="1660797">
            <a:off x="2327367" y="3942939"/>
            <a:ext cx="15387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a:t>
            </a:r>
            <a:r>
              <a:rPr lang="en-US" sz="1497" b="1" kern="0">
                <a:gradFill>
                  <a:gsLst>
                    <a:gs pos="89381">
                      <a:schemeClr val="tx2"/>
                    </a:gs>
                    <a:gs pos="47000">
                      <a:schemeClr val="tx2"/>
                    </a:gs>
                  </a:gsLst>
                  <a:lin ang="5400000" scaled="1"/>
                </a:gradFill>
                <a:latin typeface="Segoe UI"/>
              </a:rPr>
              <a:t>monitors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my </a:t>
            </a:r>
            <a:r>
              <a:rPr lang="en-US" sz="1497" b="1" kern="0">
                <a:gradFill>
                  <a:gsLst>
                    <a:gs pos="89381">
                      <a:schemeClr val="tx2"/>
                    </a:gs>
                    <a:gs pos="47000">
                      <a:schemeClr val="tx2"/>
                    </a:gs>
                  </a:gsLst>
                  <a:lin ang="5400000" scaled="1"/>
                </a:gradFill>
                <a:latin typeface="Segoe UI"/>
              </a:rPr>
              <a:t>Servers</a:t>
            </a:r>
            <a:r>
              <a:rPr lang="en-US" sz="1497" kern="0">
                <a:gradFill>
                  <a:gsLst>
                    <a:gs pos="89381">
                      <a:schemeClr val="tx2"/>
                    </a:gs>
                    <a:gs pos="47000">
                      <a:schemeClr val="tx2"/>
                    </a:gs>
                  </a:gsLst>
                  <a:lin ang="5400000" scaled="1"/>
                </a:gradFill>
                <a:latin typeface="Segoe UI"/>
              </a:rPr>
              <a:t>?</a:t>
            </a:r>
          </a:p>
        </p:txBody>
      </p:sp>
      <p:sp>
        <p:nvSpPr>
          <p:cNvPr id="493" name="TextBox 492">
            <a:extLst>
              <a:ext uri="{FF2B5EF4-FFF2-40B4-BE49-F238E27FC236}">
                <a16:creationId xmlns:a16="http://schemas.microsoft.com/office/drawing/2014/main" id="{4D438378-49C5-4372-A33E-8179C3CE13B9}"/>
              </a:ext>
            </a:extLst>
          </p:cNvPr>
          <p:cNvSpPr txBox="1"/>
          <p:nvPr/>
        </p:nvSpPr>
        <p:spPr>
          <a:xfrm rot="20084240">
            <a:off x="7236233" y="1166535"/>
            <a:ext cx="1538781" cy="517156"/>
          </a:xfrm>
          <a:prstGeom prst="rect">
            <a:avLst/>
          </a:prstGeom>
          <a:noFill/>
        </p:spPr>
        <p:txBody>
          <a:bodyPr wrap="none" rtlCol="0">
            <a:spAutoFit/>
          </a:bodyPr>
          <a:lstStyle/>
          <a:p>
            <a:pPr defTabSz="913768">
              <a:lnSpc>
                <a:spcPct val="90000"/>
              </a:lnSpc>
              <a:defRPr/>
            </a:pPr>
            <a:r>
              <a:rPr lang="en-US" sz="1497" kern="0">
                <a:gradFill>
                  <a:gsLst>
                    <a:gs pos="89381">
                      <a:schemeClr val="tx2"/>
                    </a:gs>
                    <a:gs pos="47000">
                      <a:schemeClr val="tx2"/>
                    </a:gs>
                  </a:gsLst>
                  <a:lin ang="5400000" scaled="1"/>
                </a:gradFill>
                <a:latin typeface="Segoe UI"/>
              </a:rPr>
              <a:t>Who </a:t>
            </a:r>
            <a:r>
              <a:rPr lang="en-US" sz="1497" b="1" kern="0">
                <a:gradFill>
                  <a:gsLst>
                    <a:gs pos="89381">
                      <a:schemeClr val="tx2"/>
                    </a:gs>
                    <a:gs pos="47000">
                      <a:schemeClr val="tx2"/>
                    </a:gs>
                  </a:gsLst>
                  <a:lin ang="5400000" scaled="1"/>
                </a:gradFill>
                <a:latin typeface="Segoe UI"/>
              </a:rPr>
              <a:t>monitors</a:t>
            </a:r>
            <a:r>
              <a:rPr lang="en-US" sz="1497" kern="0">
                <a:gradFill>
                  <a:gsLst>
                    <a:gs pos="89381">
                      <a:schemeClr val="tx2"/>
                    </a:gs>
                    <a:gs pos="47000">
                      <a:schemeClr val="tx2"/>
                    </a:gs>
                  </a:gsLst>
                  <a:lin ang="5400000" scaled="1"/>
                </a:gradFill>
                <a:latin typeface="Segoe UI"/>
              </a:rPr>
              <a:t> </a:t>
            </a:r>
          </a:p>
          <a:p>
            <a:pPr defTabSz="913768">
              <a:lnSpc>
                <a:spcPct val="90000"/>
              </a:lnSpc>
              <a:defRPr/>
            </a:pPr>
            <a:r>
              <a:rPr lang="en-US" sz="1497" kern="0">
                <a:gradFill>
                  <a:gsLst>
                    <a:gs pos="89381">
                      <a:schemeClr val="tx2"/>
                    </a:gs>
                    <a:gs pos="47000">
                      <a:schemeClr val="tx2"/>
                    </a:gs>
                  </a:gsLst>
                  <a:lin ang="5400000" scaled="1"/>
                </a:gradFill>
                <a:latin typeface="Segoe UI"/>
              </a:rPr>
              <a:t>my </a:t>
            </a:r>
            <a:r>
              <a:rPr lang="en-US" sz="1497" b="1" kern="0">
                <a:gradFill>
                  <a:gsLst>
                    <a:gs pos="89381">
                      <a:schemeClr val="tx2"/>
                    </a:gs>
                    <a:gs pos="47000">
                      <a:schemeClr val="tx2"/>
                    </a:gs>
                  </a:gsLst>
                  <a:lin ang="5400000" scaled="1"/>
                </a:gradFill>
                <a:latin typeface="Segoe UI"/>
              </a:rPr>
              <a:t>app</a:t>
            </a:r>
            <a:r>
              <a:rPr lang="en-US" sz="1497" kern="0">
                <a:gradFill>
                  <a:gsLst>
                    <a:gs pos="89381">
                      <a:schemeClr val="tx2"/>
                    </a:gs>
                    <a:gs pos="47000">
                      <a:schemeClr val="tx2"/>
                    </a:gs>
                  </a:gsLst>
                  <a:lin ang="5400000" scaled="1"/>
                </a:gradFill>
                <a:latin typeface="Segoe UI"/>
              </a:rPr>
              <a:t>?</a:t>
            </a:r>
          </a:p>
        </p:txBody>
      </p:sp>
      <p:grpSp>
        <p:nvGrpSpPr>
          <p:cNvPr id="494" name="Group 493">
            <a:extLst>
              <a:ext uri="{FF2B5EF4-FFF2-40B4-BE49-F238E27FC236}">
                <a16:creationId xmlns:a16="http://schemas.microsoft.com/office/drawing/2014/main" id="{C7248088-4FC8-469C-A0A6-5A4EB7560C4F}"/>
              </a:ext>
            </a:extLst>
          </p:cNvPr>
          <p:cNvGrpSpPr/>
          <p:nvPr/>
        </p:nvGrpSpPr>
        <p:grpSpPr>
          <a:xfrm>
            <a:off x="5548188" y="4203272"/>
            <a:ext cx="1340102" cy="1340102"/>
            <a:chOff x="5547902" y="4202399"/>
            <a:chExt cx="1340672" cy="1340672"/>
          </a:xfrm>
        </p:grpSpPr>
        <p:sp>
          <p:nvSpPr>
            <p:cNvPr id="495" name="Oval 494">
              <a:extLst>
                <a:ext uri="{FF2B5EF4-FFF2-40B4-BE49-F238E27FC236}">
                  <a16:creationId xmlns:a16="http://schemas.microsoft.com/office/drawing/2014/main" id="{6755518F-1332-4581-9621-61C43CC711ED}"/>
                </a:ext>
              </a:extLst>
            </p:cNvPr>
            <p:cNvSpPr/>
            <p:nvPr/>
          </p:nvSpPr>
          <p:spPr bwMode="auto">
            <a:xfrm>
              <a:off x="5547902" y="4202399"/>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grpSp>
          <p:nvGrpSpPr>
            <p:cNvPr id="496" name="Group 495">
              <a:extLst>
                <a:ext uri="{FF2B5EF4-FFF2-40B4-BE49-F238E27FC236}">
                  <a16:creationId xmlns:a16="http://schemas.microsoft.com/office/drawing/2014/main" id="{A2D496DD-C6EA-4BFF-BA41-68E7019CF029}"/>
                </a:ext>
              </a:extLst>
            </p:cNvPr>
            <p:cNvGrpSpPr/>
            <p:nvPr/>
          </p:nvGrpSpPr>
          <p:grpSpPr>
            <a:xfrm>
              <a:off x="5882043" y="4461171"/>
              <a:ext cx="744667" cy="794664"/>
              <a:chOff x="2084593" y="2157479"/>
              <a:chExt cx="958326" cy="1022668"/>
            </a:xfrm>
          </p:grpSpPr>
          <p:grpSp>
            <p:nvGrpSpPr>
              <p:cNvPr id="497" name="Group 4">
                <a:extLst>
                  <a:ext uri="{FF2B5EF4-FFF2-40B4-BE49-F238E27FC236}">
                    <a16:creationId xmlns:a16="http://schemas.microsoft.com/office/drawing/2014/main" id="{DB37634A-166C-4754-9F49-03E7D8207C58}"/>
                  </a:ext>
                </a:extLst>
              </p:cNvPr>
              <p:cNvGrpSpPr>
                <a:grpSpLocks noChangeAspect="1"/>
              </p:cNvGrpSpPr>
              <p:nvPr/>
            </p:nvGrpSpPr>
            <p:grpSpPr bwMode="auto">
              <a:xfrm>
                <a:off x="2084593" y="2157479"/>
                <a:ext cx="475727" cy="1022668"/>
                <a:chOff x="7" y="12"/>
                <a:chExt cx="167" cy="359"/>
              </a:xfrm>
            </p:grpSpPr>
            <p:sp>
              <p:nvSpPr>
                <p:cNvPr id="505" name="Rectangle 5">
                  <a:extLst>
                    <a:ext uri="{FF2B5EF4-FFF2-40B4-BE49-F238E27FC236}">
                      <a16:creationId xmlns:a16="http://schemas.microsoft.com/office/drawing/2014/main" id="{0705E0AF-7F2B-4C8C-AAD9-19630E779725}"/>
                    </a:ext>
                  </a:extLst>
                </p:cNvPr>
                <p:cNvSpPr>
                  <a:spLocks noChangeArrowheads="1"/>
                </p:cNvSpPr>
                <p:nvPr/>
              </p:nvSpPr>
              <p:spPr bwMode="auto">
                <a:xfrm>
                  <a:off x="7" y="45"/>
                  <a:ext cx="167" cy="32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6" name="Freeform 6">
                  <a:extLst>
                    <a:ext uri="{FF2B5EF4-FFF2-40B4-BE49-F238E27FC236}">
                      <a16:creationId xmlns:a16="http://schemas.microsoft.com/office/drawing/2014/main" id="{37BC0BC6-0C65-4CFB-B333-43BB4C140FEF}"/>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7" name="Rectangle 7">
                  <a:extLst>
                    <a:ext uri="{FF2B5EF4-FFF2-40B4-BE49-F238E27FC236}">
                      <a16:creationId xmlns:a16="http://schemas.microsoft.com/office/drawing/2014/main" id="{07710CB3-5D29-45C8-A1E8-0E4C5C6CB867}"/>
                    </a:ext>
                  </a:extLst>
                </p:cNvPr>
                <p:cNvSpPr>
                  <a:spLocks noChangeArrowheads="1"/>
                </p:cNvSpPr>
                <p:nvPr/>
              </p:nvSpPr>
              <p:spPr bwMode="auto">
                <a:xfrm>
                  <a:off x="42" y="232"/>
                  <a:ext cx="25"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8" name="Rectangle 8">
                  <a:extLst>
                    <a:ext uri="{FF2B5EF4-FFF2-40B4-BE49-F238E27FC236}">
                      <a16:creationId xmlns:a16="http://schemas.microsoft.com/office/drawing/2014/main" id="{CE7F3212-77CE-4133-8C7C-33E0487829C6}"/>
                    </a:ext>
                  </a:extLst>
                </p:cNvPr>
                <p:cNvSpPr>
                  <a:spLocks noChangeArrowheads="1"/>
                </p:cNvSpPr>
                <p:nvPr/>
              </p:nvSpPr>
              <p:spPr bwMode="auto">
                <a:xfrm>
                  <a:off x="114" y="232"/>
                  <a:ext cx="26"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9" name="Rectangle 9">
                  <a:extLst>
                    <a:ext uri="{FF2B5EF4-FFF2-40B4-BE49-F238E27FC236}">
                      <a16:creationId xmlns:a16="http://schemas.microsoft.com/office/drawing/2014/main" id="{938177DE-9762-4054-A951-1138B211F8B2}"/>
                    </a:ext>
                  </a:extLst>
                </p:cNvPr>
                <p:cNvSpPr>
                  <a:spLocks noChangeArrowheads="1"/>
                </p:cNvSpPr>
                <p:nvPr/>
              </p:nvSpPr>
              <p:spPr bwMode="auto">
                <a:xfrm>
                  <a:off x="42" y="164"/>
                  <a:ext cx="25"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0" name="Rectangle 10">
                  <a:extLst>
                    <a:ext uri="{FF2B5EF4-FFF2-40B4-BE49-F238E27FC236}">
                      <a16:creationId xmlns:a16="http://schemas.microsoft.com/office/drawing/2014/main" id="{89A86235-957F-403E-9D9E-9B5CB6487192}"/>
                    </a:ext>
                  </a:extLst>
                </p:cNvPr>
                <p:cNvSpPr>
                  <a:spLocks noChangeArrowheads="1"/>
                </p:cNvSpPr>
                <p:nvPr/>
              </p:nvSpPr>
              <p:spPr bwMode="auto">
                <a:xfrm>
                  <a:off x="114" y="164"/>
                  <a:ext cx="26" cy="2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1" name="Rectangle 11">
                  <a:extLst>
                    <a:ext uri="{FF2B5EF4-FFF2-40B4-BE49-F238E27FC236}">
                      <a16:creationId xmlns:a16="http://schemas.microsoft.com/office/drawing/2014/main" id="{A68CA5FC-1D23-464E-9A7B-B0E75C1A11C7}"/>
                    </a:ext>
                  </a:extLst>
                </p:cNvPr>
                <p:cNvSpPr>
                  <a:spLocks noChangeArrowheads="1"/>
                </p:cNvSpPr>
                <p:nvPr/>
              </p:nvSpPr>
              <p:spPr bwMode="auto">
                <a:xfrm>
                  <a:off x="42" y="98"/>
                  <a:ext cx="25" cy="24"/>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2" name="Rectangle 12">
                  <a:extLst>
                    <a:ext uri="{FF2B5EF4-FFF2-40B4-BE49-F238E27FC236}">
                      <a16:creationId xmlns:a16="http://schemas.microsoft.com/office/drawing/2014/main" id="{D67ADD76-14AE-4C4E-B77C-EEEF51B788E2}"/>
                    </a:ext>
                  </a:extLst>
                </p:cNvPr>
                <p:cNvSpPr>
                  <a:spLocks noChangeArrowheads="1"/>
                </p:cNvSpPr>
                <p:nvPr/>
              </p:nvSpPr>
              <p:spPr bwMode="auto">
                <a:xfrm>
                  <a:off x="114" y="98"/>
                  <a:ext cx="26" cy="24"/>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13" name="Rectangle 13">
                  <a:extLst>
                    <a:ext uri="{FF2B5EF4-FFF2-40B4-BE49-F238E27FC236}">
                      <a16:creationId xmlns:a16="http://schemas.microsoft.com/office/drawing/2014/main" id="{68BDCE7E-9662-4DBC-81CF-EF2D9224EB0F}"/>
                    </a:ext>
                  </a:extLst>
                </p:cNvPr>
                <p:cNvSpPr>
                  <a:spLocks noChangeArrowheads="1"/>
                </p:cNvSpPr>
                <p:nvPr/>
              </p:nvSpPr>
              <p:spPr bwMode="auto">
                <a:xfrm>
                  <a:off x="31" y="12"/>
                  <a:ext cx="47" cy="33"/>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498" name="Group 497">
                <a:extLst>
                  <a:ext uri="{FF2B5EF4-FFF2-40B4-BE49-F238E27FC236}">
                    <a16:creationId xmlns:a16="http://schemas.microsoft.com/office/drawing/2014/main" id="{08E9E1A6-24A5-4201-85F8-42C05D0D866D}"/>
                  </a:ext>
                </a:extLst>
              </p:cNvPr>
              <p:cNvGrpSpPr/>
              <p:nvPr/>
            </p:nvGrpSpPr>
            <p:grpSpPr>
              <a:xfrm>
                <a:off x="2561534" y="2758439"/>
                <a:ext cx="475727" cy="421466"/>
                <a:chOff x="2779974" y="2727959"/>
                <a:chExt cx="475727" cy="421466"/>
              </a:xfrm>
            </p:grpSpPr>
            <p:sp>
              <p:nvSpPr>
                <p:cNvPr id="500" name="Rectangle 5">
                  <a:extLst>
                    <a:ext uri="{FF2B5EF4-FFF2-40B4-BE49-F238E27FC236}">
                      <a16:creationId xmlns:a16="http://schemas.microsoft.com/office/drawing/2014/main" id="{BB58F740-7CDB-4F56-92D6-14E27F4BB058}"/>
                    </a:ext>
                  </a:extLst>
                </p:cNvPr>
                <p:cNvSpPr>
                  <a:spLocks noChangeArrowheads="1"/>
                </p:cNvSpPr>
                <p:nvPr/>
              </p:nvSpPr>
              <p:spPr bwMode="auto">
                <a:xfrm>
                  <a:off x="2779974" y="2727959"/>
                  <a:ext cx="475727" cy="421465"/>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1" name="Freeform 6">
                  <a:extLst>
                    <a:ext uri="{FF2B5EF4-FFF2-40B4-BE49-F238E27FC236}">
                      <a16:creationId xmlns:a16="http://schemas.microsoft.com/office/drawing/2014/main" id="{0F11372C-6001-4F01-8407-E6520D0F9368}"/>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2" name="Rectangle 7">
                  <a:extLst>
                    <a:ext uri="{FF2B5EF4-FFF2-40B4-BE49-F238E27FC236}">
                      <a16:creationId xmlns:a16="http://schemas.microsoft.com/office/drawing/2014/main" id="{E2BE5618-CBDD-4FB6-9226-32DEBF6A2493}"/>
                    </a:ext>
                  </a:extLst>
                </p:cNvPr>
                <p:cNvSpPr>
                  <a:spLocks noChangeArrowheads="1"/>
                </p:cNvSpPr>
                <p:nvPr/>
              </p:nvSpPr>
              <p:spPr bwMode="auto">
                <a:xfrm>
                  <a:off x="2879677" y="2829662"/>
                  <a:ext cx="71217"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3" name="Rectangle 8">
                  <a:extLst>
                    <a:ext uri="{FF2B5EF4-FFF2-40B4-BE49-F238E27FC236}">
                      <a16:creationId xmlns:a16="http://schemas.microsoft.com/office/drawing/2014/main" id="{2BF4E629-CDC1-44BB-AF62-6D4B700DB1A6}"/>
                    </a:ext>
                  </a:extLst>
                </p:cNvPr>
                <p:cNvSpPr>
                  <a:spLocks noChangeArrowheads="1"/>
                </p:cNvSpPr>
                <p:nvPr/>
              </p:nvSpPr>
              <p:spPr bwMode="auto">
                <a:xfrm>
                  <a:off x="3084781" y="2829662"/>
                  <a:ext cx="74065"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04" name="Rectangle 9">
                  <a:extLst>
                    <a:ext uri="{FF2B5EF4-FFF2-40B4-BE49-F238E27FC236}">
                      <a16:creationId xmlns:a16="http://schemas.microsoft.com/office/drawing/2014/main" id="{C29C09C2-C8D6-414C-861A-969125645B61}"/>
                    </a:ext>
                  </a:extLst>
                </p:cNvPr>
                <p:cNvSpPr>
                  <a:spLocks noChangeArrowheads="1"/>
                </p:cNvSpPr>
                <p:nvPr/>
              </p:nvSpPr>
              <p:spPr bwMode="auto">
                <a:xfrm>
                  <a:off x="2879677" y="3004253"/>
                  <a:ext cx="71217" cy="71216"/>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499" name="Isosceles Triangle 498">
                <a:extLst>
                  <a:ext uri="{FF2B5EF4-FFF2-40B4-BE49-F238E27FC236}">
                    <a16:creationId xmlns:a16="http://schemas.microsoft.com/office/drawing/2014/main" id="{724AC76B-2EF3-4F15-83E3-0DBC08AE5C8B}"/>
                  </a:ext>
                </a:extLst>
              </p:cNvPr>
              <p:cNvSpPr/>
              <p:nvPr/>
            </p:nvSpPr>
            <p:spPr bwMode="auto">
              <a:xfrm>
                <a:off x="2560320" y="2537142"/>
                <a:ext cx="482599" cy="221297"/>
              </a:xfrm>
              <a:prstGeom prst="triangle">
                <a:avLst>
                  <a:gd name="adj" fmla="val 0"/>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err="1">
                  <a:solidFill>
                    <a:srgbClr val="0D0D0D"/>
                  </a:solidFill>
                  <a:latin typeface="Segoe UI Semilight"/>
                </a:endParaRPr>
              </a:p>
            </p:txBody>
          </p:sp>
        </p:grpSp>
      </p:grpSp>
      <p:grpSp>
        <p:nvGrpSpPr>
          <p:cNvPr id="514" name="Group 513">
            <a:extLst>
              <a:ext uri="{FF2B5EF4-FFF2-40B4-BE49-F238E27FC236}">
                <a16:creationId xmlns:a16="http://schemas.microsoft.com/office/drawing/2014/main" id="{04703DEA-9C90-443E-893E-DF200A2BD659}"/>
              </a:ext>
            </a:extLst>
          </p:cNvPr>
          <p:cNvGrpSpPr/>
          <p:nvPr/>
        </p:nvGrpSpPr>
        <p:grpSpPr>
          <a:xfrm>
            <a:off x="5548188" y="1723375"/>
            <a:ext cx="1340102" cy="1340102"/>
            <a:chOff x="5547902" y="2127586"/>
            <a:chExt cx="1340672" cy="1340672"/>
          </a:xfrm>
        </p:grpSpPr>
        <p:sp>
          <p:nvSpPr>
            <p:cNvPr id="515" name="Oval 514">
              <a:extLst>
                <a:ext uri="{FF2B5EF4-FFF2-40B4-BE49-F238E27FC236}">
                  <a16:creationId xmlns:a16="http://schemas.microsoft.com/office/drawing/2014/main" id="{05A0A71C-A96A-40E3-A038-D5CD153D0CAD}"/>
                </a:ext>
              </a:extLst>
            </p:cNvPr>
            <p:cNvSpPr/>
            <p:nvPr/>
          </p:nvSpPr>
          <p:spPr bwMode="auto">
            <a:xfrm>
              <a:off x="554790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a:solidFill>
                  <a:srgbClr val="0D0D0D"/>
                </a:solidFill>
                <a:latin typeface="Segoe UI Semilight"/>
                <a:ea typeface="Segoe UI" pitchFamily="34" charset="0"/>
                <a:cs typeface="Segoe UI" pitchFamily="34" charset="0"/>
              </a:endParaRPr>
            </a:p>
          </p:txBody>
        </p:sp>
        <p:grpSp>
          <p:nvGrpSpPr>
            <p:cNvPr id="516" name="Group 16">
              <a:extLst>
                <a:ext uri="{FF2B5EF4-FFF2-40B4-BE49-F238E27FC236}">
                  <a16:creationId xmlns:a16="http://schemas.microsoft.com/office/drawing/2014/main" id="{9451A24D-1EDA-430A-934A-8014299FA217}"/>
                </a:ext>
              </a:extLst>
            </p:cNvPr>
            <p:cNvGrpSpPr>
              <a:grpSpLocks noChangeAspect="1"/>
            </p:cNvGrpSpPr>
            <p:nvPr/>
          </p:nvGrpSpPr>
          <p:grpSpPr bwMode="auto">
            <a:xfrm>
              <a:off x="5824049" y="2333627"/>
              <a:ext cx="770389" cy="891106"/>
              <a:chOff x="13" y="7"/>
              <a:chExt cx="351" cy="406"/>
            </a:xfrm>
          </p:grpSpPr>
          <p:sp>
            <p:nvSpPr>
              <p:cNvPr id="517" name="Freeform 17">
                <a:extLst>
                  <a:ext uri="{FF2B5EF4-FFF2-40B4-BE49-F238E27FC236}">
                    <a16:creationId xmlns:a16="http://schemas.microsoft.com/office/drawing/2014/main" id="{9800920D-A144-4F0C-9501-4F02788AACB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18" name="Freeform 18">
                <a:extLst>
                  <a:ext uri="{FF2B5EF4-FFF2-40B4-BE49-F238E27FC236}">
                    <a16:creationId xmlns:a16="http://schemas.microsoft.com/office/drawing/2014/main" id="{7D620620-4656-4353-A03C-C8E1E8DE2AB9}"/>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19" name="Line 19">
                <a:extLst>
                  <a:ext uri="{FF2B5EF4-FFF2-40B4-BE49-F238E27FC236}">
                    <a16:creationId xmlns:a16="http://schemas.microsoft.com/office/drawing/2014/main" id="{D5426AE5-E555-4EAB-B53D-1AE41F0A645F}"/>
                  </a:ext>
                </a:extLst>
              </p:cNvPr>
              <p:cNvSpPr>
                <a:spLocks noChangeShapeType="1"/>
              </p:cNvSpPr>
              <p:nvPr/>
            </p:nvSpPr>
            <p:spPr bwMode="auto">
              <a:xfrm>
                <a:off x="288"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0" name="Freeform 20">
                <a:extLst>
                  <a:ext uri="{FF2B5EF4-FFF2-40B4-BE49-F238E27FC236}">
                    <a16:creationId xmlns:a16="http://schemas.microsoft.com/office/drawing/2014/main" id="{E2364337-AA43-4732-9972-8440843AB661}"/>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1" name="Freeform 21">
                <a:extLst>
                  <a:ext uri="{FF2B5EF4-FFF2-40B4-BE49-F238E27FC236}">
                    <a16:creationId xmlns:a16="http://schemas.microsoft.com/office/drawing/2014/main" id="{5164D626-7A59-4491-852D-1ED981C68724}"/>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2" name="Line 22">
                <a:extLst>
                  <a:ext uri="{FF2B5EF4-FFF2-40B4-BE49-F238E27FC236}">
                    <a16:creationId xmlns:a16="http://schemas.microsoft.com/office/drawing/2014/main" id="{880977D3-945C-41F8-91F0-AA3182F68367}"/>
                  </a:ext>
                </a:extLst>
              </p:cNvPr>
              <p:cNvSpPr>
                <a:spLocks noChangeShapeType="1"/>
              </p:cNvSpPr>
              <p:nvPr/>
            </p:nvSpPr>
            <p:spPr bwMode="auto">
              <a:xfrm>
                <a:off x="89"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3" name="Freeform 23">
                <a:extLst>
                  <a:ext uri="{FF2B5EF4-FFF2-40B4-BE49-F238E27FC236}">
                    <a16:creationId xmlns:a16="http://schemas.microsoft.com/office/drawing/2014/main" id="{82B04A9D-661C-4C4C-8191-B48424B3053C}"/>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4" name="Freeform 24">
                <a:extLst>
                  <a:ext uri="{FF2B5EF4-FFF2-40B4-BE49-F238E27FC236}">
                    <a16:creationId xmlns:a16="http://schemas.microsoft.com/office/drawing/2014/main" id="{2316E637-8CE9-4371-A78E-96C693520D74}"/>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5" name="Freeform 25">
                <a:extLst>
                  <a:ext uri="{FF2B5EF4-FFF2-40B4-BE49-F238E27FC236}">
                    <a16:creationId xmlns:a16="http://schemas.microsoft.com/office/drawing/2014/main" id="{6D242E18-3D57-4367-A2C5-99CC9D641833}"/>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6" name="Line 26">
                <a:extLst>
                  <a:ext uri="{FF2B5EF4-FFF2-40B4-BE49-F238E27FC236}">
                    <a16:creationId xmlns:a16="http://schemas.microsoft.com/office/drawing/2014/main" id="{AD4DDCC5-23E1-4BF0-B86C-5477FA27B4D8}"/>
                  </a:ext>
                </a:extLst>
              </p:cNvPr>
              <p:cNvSpPr>
                <a:spLocks noChangeShapeType="1"/>
              </p:cNvSpPr>
              <p:nvPr/>
            </p:nvSpPr>
            <p:spPr bwMode="auto">
              <a:xfrm>
                <a:off x="189" y="96"/>
                <a:ext cx="0" cy="87"/>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7" name="Freeform 27">
                <a:extLst>
                  <a:ext uri="{FF2B5EF4-FFF2-40B4-BE49-F238E27FC236}">
                    <a16:creationId xmlns:a16="http://schemas.microsoft.com/office/drawing/2014/main" id="{DD15874A-F6A7-47D3-81D8-CC6503675289}"/>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528" name="Freeform 28">
                <a:extLst>
                  <a:ext uri="{FF2B5EF4-FFF2-40B4-BE49-F238E27FC236}">
                    <a16:creationId xmlns:a16="http://schemas.microsoft.com/office/drawing/2014/main" id="{CE678D07-7CB7-4F05-83F0-EA35E820D665}"/>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529" name="Group 528">
            <a:extLst>
              <a:ext uri="{FF2B5EF4-FFF2-40B4-BE49-F238E27FC236}">
                <a16:creationId xmlns:a16="http://schemas.microsoft.com/office/drawing/2014/main" id="{1D988519-8146-451D-8F25-3B533B4ECA97}"/>
              </a:ext>
            </a:extLst>
          </p:cNvPr>
          <p:cNvGrpSpPr/>
          <p:nvPr/>
        </p:nvGrpSpPr>
        <p:grpSpPr>
          <a:xfrm>
            <a:off x="2776617" y="1723375"/>
            <a:ext cx="1340102" cy="1340102"/>
            <a:chOff x="2775150" y="2127586"/>
            <a:chExt cx="1340672" cy="1340672"/>
          </a:xfrm>
        </p:grpSpPr>
        <p:sp>
          <p:nvSpPr>
            <p:cNvPr id="530" name="Oval 529">
              <a:extLst>
                <a:ext uri="{FF2B5EF4-FFF2-40B4-BE49-F238E27FC236}">
                  <a16:creationId xmlns:a16="http://schemas.microsoft.com/office/drawing/2014/main" id="{E35854F8-56A6-4C22-9AFB-B702C1B85B3D}"/>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sp>
          <p:nvSpPr>
            <p:cNvPr id="531" name="Freeform 5">
              <a:extLst>
                <a:ext uri="{FF2B5EF4-FFF2-40B4-BE49-F238E27FC236}">
                  <a16:creationId xmlns:a16="http://schemas.microsoft.com/office/drawing/2014/main" id="{E2D2AE4D-36E1-4C34-8A33-B6FADBDBC8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chemeClr val="tx1"/>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532" name="Group 531">
            <a:extLst>
              <a:ext uri="{FF2B5EF4-FFF2-40B4-BE49-F238E27FC236}">
                <a16:creationId xmlns:a16="http://schemas.microsoft.com/office/drawing/2014/main" id="{6789EF9E-3FCA-48E2-B5EA-1CF973C60096}"/>
              </a:ext>
            </a:extLst>
          </p:cNvPr>
          <p:cNvGrpSpPr/>
          <p:nvPr/>
        </p:nvGrpSpPr>
        <p:grpSpPr>
          <a:xfrm>
            <a:off x="8319761" y="1723375"/>
            <a:ext cx="1340102" cy="1340102"/>
            <a:chOff x="8320652" y="2127586"/>
            <a:chExt cx="1340672" cy="1340672"/>
          </a:xfrm>
        </p:grpSpPr>
        <p:sp>
          <p:nvSpPr>
            <p:cNvPr id="533" name="Oval 532">
              <a:extLst>
                <a:ext uri="{FF2B5EF4-FFF2-40B4-BE49-F238E27FC236}">
                  <a16:creationId xmlns:a16="http://schemas.microsoft.com/office/drawing/2014/main" id="{840BAEE5-92E3-4E0D-8264-413E6FC5E3E3}"/>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pPr>
              <a:endParaRPr lang="en-US" sz="2400" kern="0" err="1">
                <a:solidFill>
                  <a:srgbClr val="0D0D0D"/>
                </a:solidFill>
                <a:latin typeface="Segoe UI Semilight"/>
                <a:cs typeface="Segoe UI" pitchFamily="34" charset="0"/>
              </a:endParaRPr>
            </a:p>
          </p:txBody>
        </p:sp>
        <p:grpSp>
          <p:nvGrpSpPr>
            <p:cNvPr id="534" name="Group 8">
              <a:extLst>
                <a:ext uri="{FF2B5EF4-FFF2-40B4-BE49-F238E27FC236}">
                  <a16:creationId xmlns:a16="http://schemas.microsoft.com/office/drawing/2014/main" id="{5D59A34B-3CF5-4141-B98D-9DC351DDF459}"/>
                </a:ext>
              </a:extLst>
            </p:cNvPr>
            <p:cNvGrpSpPr>
              <a:grpSpLocks noChangeAspect="1"/>
            </p:cNvGrpSpPr>
            <p:nvPr/>
          </p:nvGrpSpPr>
          <p:grpSpPr bwMode="auto">
            <a:xfrm>
              <a:off x="8561965" y="2577338"/>
              <a:ext cx="897974" cy="451613"/>
              <a:chOff x="7" y="12"/>
              <a:chExt cx="342" cy="172"/>
            </a:xfrm>
          </p:grpSpPr>
          <p:sp>
            <p:nvSpPr>
              <p:cNvPr id="535" name="Rectangle 9">
                <a:extLst>
                  <a:ext uri="{FF2B5EF4-FFF2-40B4-BE49-F238E27FC236}">
                    <a16:creationId xmlns:a16="http://schemas.microsoft.com/office/drawing/2014/main" id="{F6D23592-8E61-461E-842C-40ECE1817676}"/>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6" name="Rectangle 10">
                <a:extLst>
                  <a:ext uri="{FF2B5EF4-FFF2-40B4-BE49-F238E27FC236}">
                    <a16:creationId xmlns:a16="http://schemas.microsoft.com/office/drawing/2014/main" id="{E836CEFA-DB45-4E39-A58B-BEB260157F68}"/>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7" name="Line 11">
                <a:extLst>
                  <a:ext uri="{FF2B5EF4-FFF2-40B4-BE49-F238E27FC236}">
                    <a16:creationId xmlns:a16="http://schemas.microsoft.com/office/drawing/2014/main" id="{AC8B0C4D-25B9-4EFC-A139-4CC2251A0832}"/>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8" name="Freeform 12">
                <a:extLst>
                  <a:ext uri="{FF2B5EF4-FFF2-40B4-BE49-F238E27FC236}">
                    <a16:creationId xmlns:a16="http://schemas.microsoft.com/office/drawing/2014/main" id="{B40FBF82-3572-4D8D-AEE8-56AD60F021CA}"/>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539" name="Freeform 13">
                <a:extLst>
                  <a:ext uri="{FF2B5EF4-FFF2-40B4-BE49-F238E27FC236}">
                    <a16:creationId xmlns:a16="http://schemas.microsoft.com/office/drawing/2014/main" id="{6CDD0301-554E-4256-B1A2-3E5A6C5C7F65}"/>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540" name="Straight Arrow Connector 539">
            <a:extLst>
              <a:ext uri="{FF2B5EF4-FFF2-40B4-BE49-F238E27FC236}">
                <a16:creationId xmlns:a16="http://schemas.microsoft.com/office/drawing/2014/main" id="{2DE70EA6-AE62-4AC8-897E-B85BCA169BA6}"/>
              </a:ext>
            </a:extLst>
          </p:cNvPr>
          <p:cNvCxnSpPr>
            <a:cxnSpLocks/>
          </p:cNvCxnSpPr>
          <p:nvPr/>
        </p:nvCxnSpPr>
        <p:spPr>
          <a:xfrm>
            <a:off x="4228937" y="2368441"/>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541" name="Straight Arrow Connector 540">
            <a:extLst>
              <a:ext uri="{FF2B5EF4-FFF2-40B4-BE49-F238E27FC236}">
                <a16:creationId xmlns:a16="http://schemas.microsoft.com/office/drawing/2014/main" id="{78FAE31C-4A75-4906-96C9-0877C02C6748}"/>
              </a:ext>
            </a:extLst>
          </p:cNvPr>
          <p:cNvCxnSpPr>
            <a:cxnSpLocks/>
          </p:cNvCxnSpPr>
          <p:nvPr/>
        </p:nvCxnSpPr>
        <p:spPr>
          <a:xfrm flipH="1">
            <a:off x="7000508" y="2368441"/>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542" name="Straight Arrow Connector 541">
            <a:extLst>
              <a:ext uri="{FF2B5EF4-FFF2-40B4-BE49-F238E27FC236}">
                <a16:creationId xmlns:a16="http://schemas.microsoft.com/office/drawing/2014/main" id="{3CDBC16B-7507-4E84-9DFE-DB998FF247E2}"/>
              </a:ext>
            </a:extLst>
          </p:cNvPr>
          <p:cNvCxnSpPr>
            <a:cxnSpLocks/>
          </p:cNvCxnSpPr>
          <p:nvPr/>
        </p:nvCxnSpPr>
        <p:spPr>
          <a:xfrm>
            <a:off x="6213408" y="3160777"/>
            <a:ext cx="0" cy="940686"/>
          </a:xfrm>
          <a:prstGeom prst="straightConnector1">
            <a:avLst/>
          </a:prstGeom>
          <a:noFill/>
          <a:ln w="25400" cap="flat" cmpd="sng" algn="ctr">
            <a:solidFill>
              <a:schemeClr val="accent1"/>
            </a:solidFill>
            <a:prstDash val="solid"/>
            <a:headEnd type="none"/>
            <a:tailEnd type="triangle" w="lg" len="med"/>
          </a:ln>
          <a:effectLst/>
        </p:spPr>
      </p:cxnSp>
      <p:sp>
        <p:nvSpPr>
          <p:cNvPr id="543" name="Oval 542">
            <a:extLst>
              <a:ext uri="{FF2B5EF4-FFF2-40B4-BE49-F238E27FC236}">
                <a16:creationId xmlns:a16="http://schemas.microsoft.com/office/drawing/2014/main" id="{3A4CD934-1ED8-4465-B865-4AFB8FE1CA84}"/>
              </a:ext>
            </a:extLst>
          </p:cNvPr>
          <p:cNvSpPr/>
          <p:nvPr/>
        </p:nvSpPr>
        <p:spPr bwMode="auto">
          <a:xfrm>
            <a:off x="2280679" y="372568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4" name="Oval 543">
            <a:extLst>
              <a:ext uri="{FF2B5EF4-FFF2-40B4-BE49-F238E27FC236}">
                <a16:creationId xmlns:a16="http://schemas.microsoft.com/office/drawing/2014/main" id="{2C6D1179-D909-40BE-9FD3-5D4470C13B42}"/>
              </a:ext>
            </a:extLst>
          </p:cNvPr>
          <p:cNvSpPr/>
          <p:nvPr/>
        </p:nvSpPr>
        <p:spPr bwMode="auto">
          <a:xfrm>
            <a:off x="471780" y="104363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5" name="Oval 544">
            <a:extLst>
              <a:ext uri="{FF2B5EF4-FFF2-40B4-BE49-F238E27FC236}">
                <a16:creationId xmlns:a16="http://schemas.microsoft.com/office/drawing/2014/main" id="{6D1EE5E1-50F5-4300-A682-D31260CD8509}"/>
              </a:ext>
            </a:extLst>
          </p:cNvPr>
          <p:cNvSpPr/>
          <p:nvPr/>
        </p:nvSpPr>
        <p:spPr bwMode="auto">
          <a:xfrm>
            <a:off x="991726" y="1764680"/>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6" name="Oval 545">
            <a:extLst>
              <a:ext uri="{FF2B5EF4-FFF2-40B4-BE49-F238E27FC236}">
                <a16:creationId xmlns:a16="http://schemas.microsoft.com/office/drawing/2014/main" id="{80E02038-2426-436C-BCC9-C7B77426D7EE}"/>
              </a:ext>
            </a:extLst>
          </p:cNvPr>
          <p:cNvSpPr/>
          <p:nvPr/>
        </p:nvSpPr>
        <p:spPr bwMode="auto">
          <a:xfrm>
            <a:off x="593859" y="236400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7" name="Oval 546">
            <a:extLst>
              <a:ext uri="{FF2B5EF4-FFF2-40B4-BE49-F238E27FC236}">
                <a16:creationId xmlns:a16="http://schemas.microsoft.com/office/drawing/2014/main" id="{79A8A834-588F-41A4-9CDF-666D6C6A5390}"/>
              </a:ext>
            </a:extLst>
          </p:cNvPr>
          <p:cNvSpPr/>
          <p:nvPr/>
        </p:nvSpPr>
        <p:spPr bwMode="auto">
          <a:xfrm>
            <a:off x="4638315" y="107490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8" name="Oval 547">
            <a:extLst>
              <a:ext uri="{FF2B5EF4-FFF2-40B4-BE49-F238E27FC236}">
                <a16:creationId xmlns:a16="http://schemas.microsoft.com/office/drawing/2014/main" id="{6B04DB3F-CDD6-4983-B89A-639B0461ED45}"/>
              </a:ext>
            </a:extLst>
          </p:cNvPr>
          <p:cNvSpPr/>
          <p:nvPr/>
        </p:nvSpPr>
        <p:spPr bwMode="auto">
          <a:xfrm>
            <a:off x="2787904" y="44436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49" name="Oval 548">
            <a:extLst>
              <a:ext uri="{FF2B5EF4-FFF2-40B4-BE49-F238E27FC236}">
                <a16:creationId xmlns:a16="http://schemas.microsoft.com/office/drawing/2014/main" id="{DC18E073-B565-4775-94BB-A6068D8A5CFA}"/>
              </a:ext>
            </a:extLst>
          </p:cNvPr>
          <p:cNvSpPr/>
          <p:nvPr/>
        </p:nvSpPr>
        <p:spPr bwMode="auto">
          <a:xfrm>
            <a:off x="6705339" y="37624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0" name="Oval 549">
            <a:extLst>
              <a:ext uri="{FF2B5EF4-FFF2-40B4-BE49-F238E27FC236}">
                <a16:creationId xmlns:a16="http://schemas.microsoft.com/office/drawing/2014/main" id="{74EE2AB3-B69C-4291-A6F2-538AED1059B6}"/>
              </a:ext>
            </a:extLst>
          </p:cNvPr>
          <p:cNvSpPr/>
          <p:nvPr/>
        </p:nvSpPr>
        <p:spPr bwMode="auto">
          <a:xfrm>
            <a:off x="7170762" y="1730053"/>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1" name="Oval 550">
            <a:extLst>
              <a:ext uri="{FF2B5EF4-FFF2-40B4-BE49-F238E27FC236}">
                <a16:creationId xmlns:a16="http://schemas.microsoft.com/office/drawing/2014/main" id="{DAE697DB-1783-44AE-9B25-50B9CF44B241}"/>
              </a:ext>
            </a:extLst>
          </p:cNvPr>
          <p:cNvSpPr/>
          <p:nvPr/>
        </p:nvSpPr>
        <p:spPr bwMode="auto">
          <a:xfrm>
            <a:off x="519892" y="4333059"/>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2" name="Oval 551">
            <a:extLst>
              <a:ext uri="{FF2B5EF4-FFF2-40B4-BE49-F238E27FC236}">
                <a16:creationId xmlns:a16="http://schemas.microsoft.com/office/drawing/2014/main" id="{29E3600E-240B-4AB1-B7E6-68670A30433C}"/>
              </a:ext>
            </a:extLst>
          </p:cNvPr>
          <p:cNvSpPr/>
          <p:nvPr/>
        </p:nvSpPr>
        <p:spPr bwMode="auto">
          <a:xfrm>
            <a:off x="502936" y="515244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3" name="Oval 552">
            <a:extLst>
              <a:ext uri="{FF2B5EF4-FFF2-40B4-BE49-F238E27FC236}">
                <a16:creationId xmlns:a16="http://schemas.microsoft.com/office/drawing/2014/main" id="{AE7A2947-A970-41E3-AF2E-3017486C2CE8}"/>
              </a:ext>
            </a:extLst>
          </p:cNvPr>
          <p:cNvSpPr/>
          <p:nvPr/>
        </p:nvSpPr>
        <p:spPr bwMode="auto">
          <a:xfrm>
            <a:off x="4260276" y="450357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4" name="Oval 553">
            <a:extLst>
              <a:ext uri="{FF2B5EF4-FFF2-40B4-BE49-F238E27FC236}">
                <a16:creationId xmlns:a16="http://schemas.microsoft.com/office/drawing/2014/main" id="{268C6DF1-3555-4513-AC69-782EA0F6C0BD}"/>
              </a:ext>
            </a:extLst>
          </p:cNvPr>
          <p:cNvSpPr/>
          <p:nvPr/>
        </p:nvSpPr>
        <p:spPr bwMode="auto">
          <a:xfrm>
            <a:off x="9163926" y="94603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5" name="Oval 554">
            <a:extLst>
              <a:ext uri="{FF2B5EF4-FFF2-40B4-BE49-F238E27FC236}">
                <a16:creationId xmlns:a16="http://schemas.microsoft.com/office/drawing/2014/main" id="{33015EF7-5EF7-466D-83B1-9882E9FE5D68}"/>
              </a:ext>
            </a:extLst>
          </p:cNvPr>
          <p:cNvSpPr/>
          <p:nvPr/>
        </p:nvSpPr>
        <p:spPr bwMode="auto">
          <a:xfrm>
            <a:off x="10088076" y="245060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6" name="Oval 555">
            <a:extLst>
              <a:ext uri="{FF2B5EF4-FFF2-40B4-BE49-F238E27FC236}">
                <a16:creationId xmlns:a16="http://schemas.microsoft.com/office/drawing/2014/main" id="{944DAC71-03EE-4B81-9F24-8A4ABD965BD9}"/>
              </a:ext>
            </a:extLst>
          </p:cNvPr>
          <p:cNvSpPr/>
          <p:nvPr/>
        </p:nvSpPr>
        <p:spPr bwMode="auto">
          <a:xfrm>
            <a:off x="10167660" y="124337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7" name="Oval 556">
            <a:extLst>
              <a:ext uri="{FF2B5EF4-FFF2-40B4-BE49-F238E27FC236}">
                <a16:creationId xmlns:a16="http://schemas.microsoft.com/office/drawing/2014/main" id="{382A47CC-7225-45AA-970C-07FB55A56E31}"/>
              </a:ext>
            </a:extLst>
          </p:cNvPr>
          <p:cNvSpPr/>
          <p:nvPr/>
        </p:nvSpPr>
        <p:spPr bwMode="auto">
          <a:xfrm>
            <a:off x="9050798" y="4076618"/>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8" name="Oval 557">
            <a:extLst>
              <a:ext uri="{FF2B5EF4-FFF2-40B4-BE49-F238E27FC236}">
                <a16:creationId xmlns:a16="http://schemas.microsoft.com/office/drawing/2014/main" id="{A62E9B1E-C8C5-4206-95D6-FC4C95D8E5AA}"/>
              </a:ext>
            </a:extLst>
          </p:cNvPr>
          <p:cNvSpPr/>
          <p:nvPr/>
        </p:nvSpPr>
        <p:spPr bwMode="auto">
          <a:xfrm>
            <a:off x="9779830" y="493546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59" name="Oval 558">
            <a:extLst>
              <a:ext uri="{FF2B5EF4-FFF2-40B4-BE49-F238E27FC236}">
                <a16:creationId xmlns:a16="http://schemas.microsoft.com/office/drawing/2014/main" id="{164FFD3F-04E6-4D1B-9D1B-D9222CF83CCA}"/>
              </a:ext>
            </a:extLst>
          </p:cNvPr>
          <p:cNvSpPr/>
          <p:nvPr/>
        </p:nvSpPr>
        <p:spPr bwMode="auto">
          <a:xfrm>
            <a:off x="7265591" y="4415791"/>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0" name="Oval 559">
            <a:extLst>
              <a:ext uri="{FF2B5EF4-FFF2-40B4-BE49-F238E27FC236}">
                <a16:creationId xmlns:a16="http://schemas.microsoft.com/office/drawing/2014/main" id="{8D5C7517-9E57-4B31-A025-3E7121472746}"/>
              </a:ext>
            </a:extLst>
          </p:cNvPr>
          <p:cNvSpPr/>
          <p:nvPr/>
        </p:nvSpPr>
        <p:spPr bwMode="auto">
          <a:xfrm>
            <a:off x="7428246" y="5113260"/>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1" name="Oval 560">
            <a:extLst>
              <a:ext uri="{FF2B5EF4-FFF2-40B4-BE49-F238E27FC236}">
                <a16:creationId xmlns:a16="http://schemas.microsoft.com/office/drawing/2014/main" id="{87A6B4BD-6F6D-416E-9842-51D55477C578}"/>
              </a:ext>
            </a:extLst>
          </p:cNvPr>
          <p:cNvSpPr/>
          <p:nvPr/>
        </p:nvSpPr>
        <p:spPr bwMode="auto">
          <a:xfrm>
            <a:off x="6914041" y="3481771"/>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2" name="Oval 561">
            <a:extLst>
              <a:ext uri="{FF2B5EF4-FFF2-40B4-BE49-F238E27FC236}">
                <a16:creationId xmlns:a16="http://schemas.microsoft.com/office/drawing/2014/main" id="{4908A143-9D14-4869-B7FB-6E4DEB1BA182}"/>
              </a:ext>
            </a:extLst>
          </p:cNvPr>
          <p:cNvSpPr/>
          <p:nvPr/>
        </p:nvSpPr>
        <p:spPr bwMode="auto">
          <a:xfrm>
            <a:off x="9909551" y="311578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3" name="Oval 562">
            <a:extLst>
              <a:ext uri="{FF2B5EF4-FFF2-40B4-BE49-F238E27FC236}">
                <a16:creationId xmlns:a16="http://schemas.microsoft.com/office/drawing/2014/main" id="{4FC3D33F-0C0E-4D04-80B1-6F90B4BB357D}"/>
              </a:ext>
            </a:extLst>
          </p:cNvPr>
          <p:cNvSpPr/>
          <p:nvPr/>
        </p:nvSpPr>
        <p:spPr bwMode="auto">
          <a:xfrm>
            <a:off x="2444064" y="5118267"/>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564" name="Oval 563">
            <a:extLst>
              <a:ext uri="{FF2B5EF4-FFF2-40B4-BE49-F238E27FC236}">
                <a16:creationId xmlns:a16="http://schemas.microsoft.com/office/drawing/2014/main" id="{6F067F0A-BEE8-42B1-8400-EDEE0464DCC5}"/>
              </a:ext>
            </a:extLst>
          </p:cNvPr>
          <p:cNvSpPr/>
          <p:nvPr/>
        </p:nvSpPr>
        <p:spPr bwMode="auto">
          <a:xfrm>
            <a:off x="3534767" y="3676492"/>
            <a:ext cx="91413" cy="91413"/>
          </a:xfrm>
          <a:prstGeom prst="ellipse">
            <a:avLst/>
          </a:prstGeom>
          <a:solidFill>
            <a:srgbClr val="FFFFFF"/>
          </a:solidFill>
          <a:ln w="25400" cap="flat" cmpd="sng" algn="ctr">
            <a:solidFill>
              <a:srgbClr val="00BCF2"/>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99" name="Title 1">
            <a:extLst>
              <a:ext uri="{FF2B5EF4-FFF2-40B4-BE49-F238E27FC236}">
                <a16:creationId xmlns:a16="http://schemas.microsoft.com/office/drawing/2014/main" id="{69179A6E-E88E-4331-996C-829724434558}"/>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30103724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par>
                                <p:cTn id="13" presetID="10" presetClass="entr" presetSubtype="0" fill="hold" grpId="0" nodeType="withEffect">
                                  <p:stCondLst>
                                    <p:cond delay="10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42" presetClass="path" presetSubtype="0" decel="100000" fill="hold" grpId="1" nodeType="withEffect">
                                  <p:stCondLst>
                                    <p:cond delay="100"/>
                                  </p:stCondLst>
                                  <p:childTnLst>
                                    <p:animMotion origin="layout" path="M -4.79167E-6 -4.44444E-6 L -4.79167E-6 0.04352 " pathEditMode="relative" rAng="0" ptsTypes="AA">
                                      <p:cBhvr>
                                        <p:cTn id="17" dur="500" spd="-100000" fill="hold"/>
                                        <p:tgtEl>
                                          <p:spTgt spid="27"/>
                                        </p:tgtEl>
                                        <p:attrNameLst>
                                          <p:attrName>ppt_x</p:attrName>
                                          <p:attrName>ppt_y</p:attrName>
                                        </p:attrNameLst>
                                      </p:cBhvr>
                                      <p:rCtr x="0" y="2176"/>
                                    </p:animMotion>
                                  </p:childTnLst>
                                </p:cTn>
                              </p:par>
                              <p:par>
                                <p:cTn id="18" presetID="53" presetClass="entr" presetSubtype="16" fill="hold" nodeType="withEffect">
                                  <p:stCondLst>
                                    <p:cond delay="0"/>
                                  </p:stCondLst>
                                  <p:childTnLst>
                                    <p:set>
                                      <p:cBhvr>
                                        <p:cTn id="19" dur="1" fill="hold">
                                          <p:stCondLst>
                                            <p:cond delay="0"/>
                                          </p:stCondLst>
                                        </p:cTn>
                                        <p:tgtEl>
                                          <p:spTgt spid="529"/>
                                        </p:tgtEl>
                                        <p:attrNameLst>
                                          <p:attrName>style.visibility</p:attrName>
                                        </p:attrNameLst>
                                      </p:cBhvr>
                                      <p:to>
                                        <p:strVal val="visible"/>
                                      </p:to>
                                    </p:set>
                                    <p:anim calcmode="lin" valueType="num">
                                      <p:cBhvr>
                                        <p:cTn id="20" dur="500" fill="hold"/>
                                        <p:tgtEl>
                                          <p:spTgt spid="529"/>
                                        </p:tgtEl>
                                        <p:attrNameLst>
                                          <p:attrName>ppt_w</p:attrName>
                                        </p:attrNameLst>
                                      </p:cBhvr>
                                      <p:tavLst>
                                        <p:tav tm="0">
                                          <p:val>
                                            <p:fltVal val="0"/>
                                          </p:val>
                                        </p:tav>
                                        <p:tav tm="100000">
                                          <p:val>
                                            <p:strVal val="#ppt_w"/>
                                          </p:val>
                                        </p:tav>
                                      </p:tavLst>
                                    </p:anim>
                                    <p:anim calcmode="lin" valueType="num">
                                      <p:cBhvr>
                                        <p:cTn id="21" dur="500" fill="hold"/>
                                        <p:tgtEl>
                                          <p:spTgt spid="529"/>
                                        </p:tgtEl>
                                        <p:attrNameLst>
                                          <p:attrName>ppt_h</p:attrName>
                                        </p:attrNameLst>
                                      </p:cBhvr>
                                      <p:tavLst>
                                        <p:tav tm="0">
                                          <p:val>
                                            <p:fltVal val="0"/>
                                          </p:val>
                                        </p:tav>
                                        <p:tav tm="100000">
                                          <p:val>
                                            <p:strVal val="#ppt_h"/>
                                          </p:val>
                                        </p:tav>
                                      </p:tavLst>
                                    </p:anim>
                                    <p:animEffect transition="in" filter="fade">
                                      <p:cBhvr>
                                        <p:cTn id="22" dur="500"/>
                                        <p:tgtEl>
                                          <p:spTgt spid="529"/>
                                        </p:tgtEl>
                                      </p:cBhvr>
                                    </p:animEffect>
                                  </p:childTnLst>
                                </p:cTn>
                              </p:par>
                              <p:par>
                                <p:cTn id="23" presetID="53" presetClass="entr" presetSubtype="16" fill="hold" nodeType="withEffect">
                                  <p:stCondLst>
                                    <p:cond delay="0"/>
                                  </p:stCondLst>
                                  <p:childTnLst>
                                    <p:set>
                                      <p:cBhvr>
                                        <p:cTn id="24" dur="1" fill="hold">
                                          <p:stCondLst>
                                            <p:cond delay="0"/>
                                          </p:stCondLst>
                                        </p:cTn>
                                        <p:tgtEl>
                                          <p:spTgt spid="514"/>
                                        </p:tgtEl>
                                        <p:attrNameLst>
                                          <p:attrName>style.visibility</p:attrName>
                                        </p:attrNameLst>
                                      </p:cBhvr>
                                      <p:to>
                                        <p:strVal val="visible"/>
                                      </p:to>
                                    </p:set>
                                    <p:anim calcmode="lin" valueType="num">
                                      <p:cBhvr>
                                        <p:cTn id="25" dur="500" fill="hold"/>
                                        <p:tgtEl>
                                          <p:spTgt spid="514"/>
                                        </p:tgtEl>
                                        <p:attrNameLst>
                                          <p:attrName>ppt_w</p:attrName>
                                        </p:attrNameLst>
                                      </p:cBhvr>
                                      <p:tavLst>
                                        <p:tav tm="0">
                                          <p:val>
                                            <p:fltVal val="0"/>
                                          </p:val>
                                        </p:tav>
                                        <p:tav tm="100000">
                                          <p:val>
                                            <p:strVal val="#ppt_w"/>
                                          </p:val>
                                        </p:tav>
                                      </p:tavLst>
                                    </p:anim>
                                    <p:anim calcmode="lin" valueType="num">
                                      <p:cBhvr>
                                        <p:cTn id="26" dur="500" fill="hold"/>
                                        <p:tgtEl>
                                          <p:spTgt spid="514"/>
                                        </p:tgtEl>
                                        <p:attrNameLst>
                                          <p:attrName>ppt_h</p:attrName>
                                        </p:attrNameLst>
                                      </p:cBhvr>
                                      <p:tavLst>
                                        <p:tav tm="0">
                                          <p:val>
                                            <p:fltVal val="0"/>
                                          </p:val>
                                        </p:tav>
                                        <p:tav tm="100000">
                                          <p:val>
                                            <p:strVal val="#ppt_h"/>
                                          </p:val>
                                        </p:tav>
                                      </p:tavLst>
                                    </p:anim>
                                    <p:animEffect transition="in" filter="fade">
                                      <p:cBhvr>
                                        <p:cTn id="27" dur="500"/>
                                        <p:tgtEl>
                                          <p:spTgt spid="514"/>
                                        </p:tgtEl>
                                      </p:cBhvr>
                                    </p:animEffect>
                                  </p:childTnLst>
                                </p:cTn>
                              </p:par>
                              <p:par>
                                <p:cTn id="28" presetID="53" presetClass="entr" presetSubtype="16" fill="hold" nodeType="withEffect">
                                  <p:stCondLst>
                                    <p:cond delay="0"/>
                                  </p:stCondLst>
                                  <p:childTnLst>
                                    <p:set>
                                      <p:cBhvr>
                                        <p:cTn id="29" dur="1" fill="hold">
                                          <p:stCondLst>
                                            <p:cond delay="0"/>
                                          </p:stCondLst>
                                        </p:cTn>
                                        <p:tgtEl>
                                          <p:spTgt spid="532"/>
                                        </p:tgtEl>
                                        <p:attrNameLst>
                                          <p:attrName>style.visibility</p:attrName>
                                        </p:attrNameLst>
                                      </p:cBhvr>
                                      <p:to>
                                        <p:strVal val="visible"/>
                                      </p:to>
                                    </p:set>
                                    <p:anim calcmode="lin" valueType="num">
                                      <p:cBhvr>
                                        <p:cTn id="30" dur="500" fill="hold"/>
                                        <p:tgtEl>
                                          <p:spTgt spid="532"/>
                                        </p:tgtEl>
                                        <p:attrNameLst>
                                          <p:attrName>ppt_w</p:attrName>
                                        </p:attrNameLst>
                                      </p:cBhvr>
                                      <p:tavLst>
                                        <p:tav tm="0">
                                          <p:val>
                                            <p:fltVal val="0"/>
                                          </p:val>
                                        </p:tav>
                                        <p:tav tm="100000">
                                          <p:val>
                                            <p:strVal val="#ppt_w"/>
                                          </p:val>
                                        </p:tav>
                                      </p:tavLst>
                                    </p:anim>
                                    <p:anim calcmode="lin" valueType="num">
                                      <p:cBhvr>
                                        <p:cTn id="31" dur="500" fill="hold"/>
                                        <p:tgtEl>
                                          <p:spTgt spid="532"/>
                                        </p:tgtEl>
                                        <p:attrNameLst>
                                          <p:attrName>ppt_h</p:attrName>
                                        </p:attrNameLst>
                                      </p:cBhvr>
                                      <p:tavLst>
                                        <p:tav tm="0">
                                          <p:val>
                                            <p:fltVal val="0"/>
                                          </p:val>
                                        </p:tav>
                                        <p:tav tm="100000">
                                          <p:val>
                                            <p:strVal val="#ppt_h"/>
                                          </p:val>
                                        </p:tav>
                                      </p:tavLst>
                                    </p:anim>
                                    <p:animEffect transition="in" filter="fade">
                                      <p:cBhvr>
                                        <p:cTn id="32" dur="500"/>
                                        <p:tgtEl>
                                          <p:spTgt spid="532"/>
                                        </p:tgtEl>
                                      </p:cBhvr>
                                    </p:animEffect>
                                  </p:childTnLst>
                                </p:cTn>
                              </p:par>
                              <p:par>
                                <p:cTn id="33" presetID="53" presetClass="entr" presetSubtype="16" fill="hold" nodeType="withEffect">
                                  <p:stCondLst>
                                    <p:cond delay="0"/>
                                  </p:stCondLst>
                                  <p:childTnLst>
                                    <p:set>
                                      <p:cBhvr>
                                        <p:cTn id="34" dur="1" fill="hold">
                                          <p:stCondLst>
                                            <p:cond delay="0"/>
                                          </p:stCondLst>
                                        </p:cTn>
                                        <p:tgtEl>
                                          <p:spTgt spid="494"/>
                                        </p:tgtEl>
                                        <p:attrNameLst>
                                          <p:attrName>style.visibility</p:attrName>
                                        </p:attrNameLst>
                                      </p:cBhvr>
                                      <p:to>
                                        <p:strVal val="visible"/>
                                      </p:to>
                                    </p:set>
                                    <p:anim calcmode="lin" valueType="num">
                                      <p:cBhvr>
                                        <p:cTn id="35" dur="500" fill="hold"/>
                                        <p:tgtEl>
                                          <p:spTgt spid="494"/>
                                        </p:tgtEl>
                                        <p:attrNameLst>
                                          <p:attrName>ppt_w</p:attrName>
                                        </p:attrNameLst>
                                      </p:cBhvr>
                                      <p:tavLst>
                                        <p:tav tm="0">
                                          <p:val>
                                            <p:fltVal val="0"/>
                                          </p:val>
                                        </p:tav>
                                        <p:tav tm="100000">
                                          <p:val>
                                            <p:strVal val="#ppt_w"/>
                                          </p:val>
                                        </p:tav>
                                      </p:tavLst>
                                    </p:anim>
                                    <p:anim calcmode="lin" valueType="num">
                                      <p:cBhvr>
                                        <p:cTn id="36" dur="500" fill="hold"/>
                                        <p:tgtEl>
                                          <p:spTgt spid="494"/>
                                        </p:tgtEl>
                                        <p:attrNameLst>
                                          <p:attrName>ppt_h</p:attrName>
                                        </p:attrNameLst>
                                      </p:cBhvr>
                                      <p:tavLst>
                                        <p:tav tm="0">
                                          <p:val>
                                            <p:fltVal val="0"/>
                                          </p:val>
                                        </p:tav>
                                        <p:tav tm="100000">
                                          <p:val>
                                            <p:strVal val="#ppt_h"/>
                                          </p:val>
                                        </p:tav>
                                      </p:tavLst>
                                    </p:anim>
                                    <p:animEffect transition="in" filter="fade">
                                      <p:cBhvr>
                                        <p:cTn id="37" dur="500"/>
                                        <p:tgtEl>
                                          <p:spTgt spid="494"/>
                                        </p:tgtEl>
                                      </p:cBhvr>
                                    </p:animEffect>
                                  </p:childTnLst>
                                </p:cTn>
                              </p:par>
                              <p:par>
                                <p:cTn id="38" presetID="22" presetClass="entr" presetSubtype="8" fill="hold" nodeType="withEffect">
                                  <p:stCondLst>
                                    <p:cond delay="0"/>
                                  </p:stCondLst>
                                  <p:childTnLst>
                                    <p:set>
                                      <p:cBhvr>
                                        <p:cTn id="39" dur="1" fill="hold">
                                          <p:stCondLst>
                                            <p:cond delay="0"/>
                                          </p:stCondLst>
                                        </p:cTn>
                                        <p:tgtEl>
                                          <p:spTgt spid="540"/>
                                        </p:tgtEl>
                                        <p:attrNameLst>
                                          <p:attrName>style.visibility</p:attrName>
                                        </p:attrNameLst>
                                      </p:cBhvr>
                                      <p:to>
                                        <p:strVal val="visible"/>
                                      </p:to>
                                    </p:set>
                                    <p:animEffect transition="in" filter="wipe(left)">
                                      <p:cBhvr>
                                        <p:cTn id="40" dur="500"/>
                                        <p:tgtEl>
                                          <p:spTgt spid="540"/>
                                        </p:tgtEl>
                                      </p:cBhvr>
                                    </p:animEffect>
                                  </p:childTnLst>
                                </p:cTn>
                              </p:par>
                              <p:par>
                                <p:cTn id="41" presetID="22" presetClass="entr" presetSubtype="2" fill="hold" nodeType="withEffect">
                                  <p:stCondLst>
                                    <p:cond delay="0"/>
                                  </p:stCondLst>
                                  <p:childTnLst>
                                    <p:set>
                                      <p:cBhvr>
                                        <p:cTn id="42" dur="1" fill="hold">
                                          <p:stCondLst>
                                            <p:cond delay="0"/>
                                          </p:stCondLst>
                                        </p:cTn>
                                        <p:tgtEl>
                                          <p:spTgt spid="541"/>
                                        </p:tgtEl>
                                        <p:attrNameLst>
                                          <p:attrName>style.visibility</p:attrName>
                                        </p:attrNameLst>
                                      </p:cBhvr>
                                      <p:to>
                                        <p:strVal val="visible"/>
                                      </p:to>
                                    </p:set>
                                    <p:animEffect transition="in" filter="wipe(right)">
                                      <p:cBhvr>
                                        <p:cTn id="43" dur="500"/>
                                        <p:tgtEl>
                                          <p:spTgt spid="541"/>
                                        </p:tgtEl>
                                      </p:cBhvr>
                                    </p:animEffect>
                                  </p:childTnLst>
                                </p:cTn>
                              </p:par>
                              <p:par>
                                <p:cTn id="44" presetID="22" presetClass="entr" presetSubtype="4" fill="hold" nodeType="withEffect">
                                  <p:stCondLst>
                                    <p:cond delay="0"/>
                                  </p:stCondLst>
                                  <p:childTnLst>
                                    <p:set>
                                      <p:cBhvr>
                                        <p:cTn id="45" dur="1" fill="hold">
                                          <p:stCondLst>
                                            <p:cond delay="0"/>
                                          </p:stCondLst>
                                        </p:cTn>
                                        <p:tgtEl>
                                          <p:spTgt spid="542"/>
                                        </p:tgtEl>
                                        <p:attrNameLst>
                                          <p:attrName>style.visibility</p:attrName>
                                        </p:attrNameLst>
                                      </p:cBhvr>
                                      <p:to>
                                        <p:strVal val="visible"/>
                                      </p:to>
                                    </p:set>
                                    <p:animEffect transition="in" filter="wipe(down)">
                                      <p:cBhvr>
                                        <p:cTn id="46" dur="500"/>
                                        <p:tgtEl>
                                          <p:spTgt spid="54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72"/>
                                        </p:tgtEl>
                                        <p:attrNameLst>
                                          <p:attrName>style.visibility</p:attrName>
                                        </p:attrNameLst>
                                      </p:cBhvr>
                                      <p:to>
                                        <p:strVal val="visible"/>
                                      </p:to>
                                    </p:set>
                                    <p:animEffect transition="in" filter="fade">
                                      <p:cBhvr>
                                        <p:cTn id="51" dur="1000"/>
                                        <p:tgtEl>
                                          <p:spTgt spid="472"/>
                                        </p:tgtEl>
                                      </p:cBhvr>
                                    </p:animEffect>
                                  </p:childTnLst>
                                </p:cTn>
                              </p:par>
                              <p:par>
                                <p:cTn id="52" presetID="10" presetClass="entr" presetSubtype="0" fill="hold" grpId="0" nodeType="withEffect">
                                  <p:stCondLst>
                                    <p:cond delay="100"/>
                                  </p:stCondLst>
                                  <p:childTnLst>
                                    <p:set>
                                      <p:cBhvr>
                                        <p:cTn id="53" dur="1" fill="hold">
                                          <p:stCondLst>
                                            <p:cond delay="0"/>
                                          </p:stCondLst>
                                        </p:cTn>
                                        <p:tgtEl>
                                          <p:spTgt spid="474"/>
                                        </p:tgtEl>
                                        <p:attrNameLst>
                                          <p:attrName>style.visibility</p:attrName>
                                        </p:attrNameLst>
                                      </p:cBhvr>
                                      <p:to>
                                        <p:strVal val="visible"/>
                                      </p:to>
                                    </p:set>
                                    <p:animEffect transition="in" filter="fade">
                                      <p:cBhvr>
                                        <p:cTn id="54" dur="1000"/>
                                        <p:tgtEl>
                                          <p:spTgt spid="474"/>
                                        </p:tgtEl>
                                      </p:cBhvr>
                                    </p:animEffect>
                                  </p:childTnLst>
                                </p:cTn>
                              </p:par>
                              <p:par>
                                <p:cTn id="55" presetID="10" presetClass="entr" presetSubtype="0" fill="hold" grpId="0" nodeType="withEffect">
                                  <p:stCondLst>
                                    <p:cond delay="200"/>
                                  </p:stCondLst>
                                  <p:childTnLst>
                                    <p:set>
                                      <p:cBhvr>
                                        <p:cTn id="56" dur="1" fill="hold">
                                          <p:stCondLst>
                                            <p:cond delay="0"/>
                                          </p:stCondLst>
                                        </p:cTn>
                                        <p:tgtEl>
                                          <p:spTgt spid="478"/>
                                        </p:tgtEl>
                                        <p:attrNameLst>
                                          <p:attrName>style.visibility</p:attrName>
                                        </p:attrNameLst>
                                      </p:cBhvr>
                                      <p:to>
                                        <p:strVal val="visible"/>
                                      </p:to>
                                    </p:set>
                                    <p:animEffect transition="in" filter="fade">
                                      <p:cBhvr>
                                        <p:cTn id="57" dur="1000"/>
                                        <p:tgtEl>
                                          <p:spTgt spid="478"/>
                                        </p:tgtEl>
                                      </p:cBhvr>
                                    </p:animEffect>
                                  </p:childTnLst>
                                </p:cTn>
                              </p:par>
                              <p:par>
                                <p:cTn id="58" presetID="10" presetClass="entr" presetSubtype="0" fill="hold" grpId="0" nodeType="withEffect">
                                  <p:stCondLst>
                                    <p:cond delay="300"/>
                                  </p:stCondLst>
                                  <p:childTnLst>
                                    <p:set>
                                      <p:cBhvr>
                                        <p:cTn id="59" dur="1" fill="hold">
                                          <p:stCondLst>
                                            <p:cond delay="0"/>
                                          </p:stCondLst>
                                        </p:cTn>
                                        <p:tgtEl>
                                          <p:spTgt spid="480"/>
                                        </p:tgtEl>
                                        <p:attrNameLst>
                                          <p:attrName>style.visibility</p:attrName>
                                        </p:attrNameLst>
                                      </p:cBhvr>
                                      <p:to>
                                        <p:strVal val="visible"/>
                                      </p:to>
                                    </p:set>
                                    <p:animEffect transition="in" filter="fade">
                                      <p:cBhvr>
                                        <p:cTn id="60" dur="1000"/>
                                        <p:tgtEl>
                                          <p:spTgt spid="480"/>
                                        </p:tgtEl>
                                      </p:cBhvr>
                                    </p:animEffect>
                                  </p:childTnLst>
                                </p:cTn>
                              </p:par>
                              <p:par>
                                <p:cTn id="61" presetID="10" presetClass="entr" presetSubtype="0" fill="hold" grpId="0" nodeType="withEffect">
                                  <p:stCondLst>
                                    <p:cond delay="400"/>
                                  </p:stCondLst>
                                  <p:childTnLst>
                                    <p:set>
                                      <p:cBhvr>
                                        <p:cTn id="62" dur="1" fill="hold">
                                          <p:stCondLst>
                                            <p:cond delay="0"/>
                                          </p:stCondLst>
                                        </p:cTn>
                                        <p:tgtEl>
                                          <p:spTgt spid="482"/>
                                        </p:tgtEl>
                                        <p:attrNameLst>
                                          <p:attrName>style.visibility</p:attrName>
                                        </p:attrNameLst>
                                      </p:cBhvr>
                                      <p:to>
                                        <p:strVal val="visible"/>
                                      </p:to>
                                    </p:set>
                                    <p:animEffect transition="in" filter="fade">
                                      <p:cBhvr>
                                        <p:cTn id="63" dur="1000"/>
                                        <p:tgtEl>
                                          <p:spTgt spid="482"/>
                                        </p:tgtEl>
                                      </p:cBhvr>
                                    </p:animEffect>
                                  </p:childTnLst>
                                </p:cTn>
                              </p:par>
                              <p:par>
                                <p:cTn id="64" presetID="10" presetClass="entr" presetSubtype="0" fill="hold" grpId="0" nodeType="withEffect">
                                  <p:stCondLst>
                                    <p:cond delay="500"/>
                                  </p:stCondLst>
                                  <p:childTnLst>
                                    <p:set>
                                      <p:cBhvr>
                                        <p:cTn id="65" dur="1" fill="hold">
                                          <p:stCondLst>
                                            <p:cond delay="0"/>
                                          </p:stCondLst>
                                        </p:cTn>
                                        <p:tgtEl>
                                          <p:spTgt spid="483"/>
                                        </p:tgtEl>
                                        <p:attrNameLst>
                                          <p:attrName>style.visibility</p:attrName>
                                        </p:attrNameLst>
                                      </p:cBhvr>
                                      <p:to>
                                        <p:strVal val="visible"/>
                                      </p:to>
                                    </p:set>
                                    <p:animEffect transition="in" filter="fade">
                                      <p:cBhvr>
                                        <p:cTn id="66" dur="1000"/>
                                        <p:tgtEl>
                                          <p:spTgt spid="483"/>
                                        </p:tgtEl>
                                      </p:cBhvr>
                                    </p:animEffect>
                                  </p:childTnLst>
                                </p:cTn>
                              </p:par>
                              <p:par>
                                <p:cTn id="67" presetID="10" presetClass="entr" presetSubtype="0" fill="hold" grpId="0" nodeType="withEffect">
                                  <p:stCondLst>
                                    <p:cond delay="50"/>
                                  </p:stCondLst>
                                  <p:childTnLst>
                                    <p:set>
                                      <p:cBhvr>
                                        <p:cTn id="68" dur="1" fill="hold">
                                          <p:stCondLst>
                                            <p:cond delay="0"/>
                                          </p:stCondLst>
                                        </p:cTn>
                                        <p:tgtEl>
                                          <p:spTgt spid="490"/>
                                        </p:tgtEl>
                                        <p:attrNameLst>
                                          <p:attrName>style.visibility</p:attrName>
                                        </p:attrNameLst>
                                      </p:cBhvr>
                                      <p:to>
                                        <p:strVal val="visible"/>
                                      </p:to>
                                    </p:set>
                                    <p:animEffect transition="in" filter="fade">
                                      <p:cBhvr>
                                        <p:cTn id="69" dur="1000"/>
                                        <p:tgtEl>
                                          <p:spTgt spid="490"/>
                                        </p:tgtEl>
                                      </p:cBhvr>
                                    </p:animEffect>
                                  </p:childTnLst>
                                </p:cTn>
                              </p:par>
                              <p:par>
                                <p:cTn id="70" presetID="10" presetClass="entr" presetSubtype="0" fill="hold" grpId="0" nodeType="withEffect">
                                  <p:stCondLst>
                                    <p:cond delay="150"/>
                                  </p:stCondLst>
                                  <p:childTnLst>
                                    <p:set>
                                      <p:cBhvr>
                                        <p:cTn id="71" dur="1" fill="hold">
                                          <p:stCondLst>
                                            <p:cond delay="0"/>
                                          </p:stCondLst>
                                        </p:cTn>
                                        <p:tgtEl>
                                          <p:spTgt spid="487"/>
                                        </p:tgtEl>
                                        <p:attrNameLst>
                                          <p:attrName>style.visibility</p:attrName>
                                        </p:attrNameLst>
                                      </p:cBhvr>
                                      <p:to>
                                        <p:strVal val="visible"/>
                                      </p:to>
                                    </p:set>
                                    <p:animEffect transition="in" filter="fade">
                                      <p:cBhvr>
                                        <p:cTn id="72" dur="1000"/>
                                        <p:tgtEl>
                                          <p:spTgt spid="487"/>
                                        </p:tgtEl>
                                      </p:cBhvr>
                                    </p:animEffect>
                                  </p:childTnLst>
                                </p:cTn>
                              </p:par>
                              <p:par>
                                <p:cTn id="73" presetID="10" presetClass="entr" presetSubtype="0" fill="hold" grpId="0" nodeType="withEffect">
                                  <p:stCondLst>
                                    <p:cond delay="250"/>
                                  </p:stCondLst>
                                  <p:childTnLst>
                                    <p:set>
                                      <p:cBhvr>
                                        <p:cTn id="74" dur="1" fill="hold">
                                          <p:stCondLst>
                                            <p:cond delay="0"/>
                                          </p:stCondLst>
                                        </p:cTn>
                                        <p:tgtEl>
                                          <p:spTgt spid="493"/>
                                        </p:tgtEl>
                                        <p:attrNameLst>
                                          <p:attrName>style.visibility</p:attrName>
                                        </p:attrNameLst>
                                      </p:cBhvr>
                                      <p:to>
                                        <p:strVal val="visible"/>
                                      </p:to>
                                    </p:set>
                                    <p:animEffect transition="in" filter="fade">
                                      <p:cBhvr>
                                        <p:cTn id="75" dur="1000"/>
                                        <p:tgtEl>
                                          <p:spTgt spid="493"/>
                                        </p:tgtEl>
                                      </p:cBhvr>
                                    </p:animEffect>
                                  </p:childTnLst>
                                </p:cTn>
                              </p:par>
                              <p:par>
                                <p:cTn id="76" presetID="10" presetClass="entr" presetSubtype="0" fill="hold" grpId="0" nodeType="withEffect">
                                  <p:stCondLst>
                                    <p:cond delay="350"/>
                                  </p:stCondLst>
                                  <p:childTnLst>
                                    <p:set>
                                      <p:cBhvr>
                                        <p:cTn id="77" dur="1" fill="hold">
                                          <p:stCondLst>
                                            <p:cond delay="0"/>
                                          </p:stCondLst>
                                        </p:cTn>
                                        <p:tgtEl>
                                          <p:spTgt spid="488"/>
                                        </p:tgtEl>
                                        <p:attrNameLst>
                                          <p:attrName>style.visibility</p:attrName>
                                        </p:attrNameLst>
                                      </p:cBhvr>
                                      <p:to>
                                        <p:strVal val="visible"/>
                                      </p:to>
                                    </p:set>
                                    <p:animEffect transition="in" filter="fade">
                                      <p:cBhvr>
                                        <p:cTn id="78" dur="1000"/>
                                        <p:tgtEl>
                                          <p:spTgt spid="488"/>
                                        </p:tgtEl>
                                      </p:cBhvr>
                                    </p:animEffect>
                                  </p:childTnLst>
                                </p:cTn>
                              </p:par>
                              <p:par>
                                <p:cTn id="79" presetID="10" presetClass="entr" presetSubtype="0" fill="hold" grpId="0" nodeType="withEffect">
                                  <p:stCondLst>
                                    <p:cond delay="450"/>
                                  </p:stCondLst>
                                  <p:childTnLst>
                                    <p:set>
                                      <p:cBhvr>
                                        <p:cTn id="80" dur="1" fill="hold">
                                          <p:stCondLst>
                                            <p:cond delay="0"/>
                                          </p:stCondLst>
                                        </p:cTn>
                                        <p:tgtEl>
                                          <p:spTgt spid="486"/>
                                        </p:tgtEl>
                                        <p:attrNameLst>
                                          <p:attrName>style.visibility</p:attrName>
                                        </p:attrNameLst>
                                      </p:cBhvr>
                                      <p:to>
                                        <p:strVal val="visible"/>
                                      </p:to>
                                    </p:set>
                                    <p:animEffect transition="in" filter="fade">
                                      <p:cBhvr>
                                        <p:cTn id="81" dur="1000"/>
                                        <p:tgtEl>
                                          <p:spTgt spid="486"/>
                                        </p:tgtEl>
                                      </p:cBhvr>
                                    </p:animEffect>
                                  </p:childTnLst>
                                </p:cTn>
                              </p:par>
                              <p:par>
                                <p:cTn id="82" presetID="10" presetClass="entr" presetSubtype="0" fill="hold" grpId="0" nodeType="withEffect">
                                  <p:stCondLst>
                                    <p:cond delay="550"/>
                                  </p:stCondLst>
                                  <p:childTnLst>
                                    <p:set>
                                      <p:cBhvr>
                                        <p:cTn id="83" dur="1" fill="hold">
                                          <p:stCondLst>
                                            <p:cond delay="0"/>
                                          </p:stCondLst>
                                        </p:cTn>
                                        <p:tgtEl>
                                          <p:spTgt spid="477"/>
                                        </p:tgtEl>
                                        <p:attrNameLst>
                                          <p:attrName>style.visibility</p:attrName>
                                        </p:attrNameLst>
                                      </p:cBhvr>
                                      <p:to>
                                        <p:strVal val="visible"/>
                                      </p:to>
                                    </p:set>
                                    <p:animEffect transition="in" filter="fade">
                                      <p:cBhvr>
                                        <p:cTn id="84" dur="1000"/>
                                        <p:tgtEl>
                                          <p:spTgt spid="477"/>
                                        </p:tgtEl>
                                      </p:cBhvr>
                                    </p:animEffect>
                                  </p:childTnLst>
                                </p:cTn>
                              </p:par>
                              <p:par>
                                <p:cTn id="85" presetID="10" presetClass="entr" presetSubtype="0" fill="hold" grpId="0" nodeType="withEffect">
                                  <p:stCondLst>
                                    <p:cond delay="600"/>
                                  </p:stCondLst>
                                  <p:childTnLst>
                                    <p:set>
                                      <p:cBhvr>
                                        <p:cTn id="86" dur="1" fill="hold">
                                          <p:stCondLst>
                                            <p:cond delay="0"/>
                                          </p:stCondLst>
                                        </p:cTn>
                                        <p:tgtEl>
                                          <p:spTgt spid="481"/>
                                        </p:tgtEl>
                                        <p:attrNameLst>
                                          <p:attrName>style.visibility</p:attrName>
                                        </p:attrNameLst>
                                      </p:cBhvr>
                                      <p:to>
                                        <p:strVal val="visible"/>
                                      </p:to>
                                    </p:set>
                                    <p:animEffect transition="in" filter="fade">
                                      <p:cBhvr>
                                        <p:cTn id="87" dur="1000"/>
                                        <p:tgtEl>
                                          <p:spTgt spid="481"/>
                                        </p:tgtEl>
                                      </p:cBhvr>
                                    </p:animEffect>
                                  </p:childTnLst>
                                </p:cTn>
                              </p:par>
                              <p:par>
                                <p:cTn id="88" presetID="10" presetClass="entr" presetSubtype="0" fill="hold" grpId="0" nodeType="withEffect">
                                  <p:stCondLst>
                                    <p:cond delay="700"/>
                                  </p:stCondLst>
                                  <p:childTnLst>
                                    <p:set>
                                      <p:cBhvr>
                                        <p:cTn id="89" dur="1" fill="hold">
                                          <p:stCondLst>
                                            <p:cond delay="0"/>
                                          </p:stCondLst>
                                        </p:cTn>
                                        <p:tgtEl>
                                          <p:spTgt spid="492"/>
                                        </p:tgtEl>
                                        <p:attrNameLst>
                                          <p:attrName>style.visibility</p:attrName>
                                        </p:attrNameLst>
                                      </p:cBhvr>
                                      <p:to>
                                        <p:strVal val="visible"/>
                                      </p:to>
                                    </p:set>
                                    <p:animEffect transition="in" filter="fade">
                                      <p:cBhvr>
                                        <p:cTn id="90" dur="1000"/>
                                        <p:tgtEl>
                                          <p:spTgt spid="492"/>
                                        </p:tgtEl>
                                      </p:cBhvr>
                                    </p:animEffect>
                                  </p:childTnLst>
                                </p:cTn>
                              </p:par>
                              <p:par>
                                <p:cTn id="91" presetID="10" presetClass="entr" presetSubtype="0" fill="hold" grpId="0" nodeType="withEffect">
                                  <p:stCondLst>
                                    <p:cond delay="800"/>
                                  </p:stCondLst>
                                  <p:childTnLst>
                                    <p:set>
                                      <p:cBhvr>
                                        <p:cTn id="92" dur="1" fill="hold">
                                          <p:stCondLst>
                                            <p:cond delay="0"/>
                                          </p:stCondLst>
                                        </p:cTn>
                                        <p:tgtEl>
                                          <p:spTgt spid="479"/>
                                        </p:tgtEl>
                                        <p:attrNameLst>
                                          <p:attrName>style.visibility</p:attrName>
                                        </p:attrNameLst>
                                      </p:cBhvr>
                                      <p:to>
                                        <p:strVal val="visible"/>
                                      </p:to>
                                    </p:set>
                                    <p:animEffect transition="in" filter="fade">
                                      <p:cBhvr>
                                        <p:cTn id="93" dur="1000"/>
                                        <p:tgtEl>
                                          <p:spTgt spid="479"/>
                                        </p:tgtEl>
                                      </p:cBhvr>
                                    </p:animEffect>
                                  </p:childTnLst>
                                </p:cTn>
                              </p:par>
                              <p:par>
                                <p:cTn id="94" presetID="10" presetClass="entr" presetSubtype="0" fill="hold" grpId="0" nodeType="withEffect">
                                  <p:stCondLst>
                                    <p:cond delay="900"/>
                                  </p:stCondLst>
                                  <p:childTnLst>
                                    <p:set>
                                      <p:cBhvr>
                                        <p:cTn id="95" dur="1" fill="hold">
                                          <p:stCondLst>
                                            <p:cond delay="0"/>
                                          </p:stCondLst>
                                        </p:cTn>
                                        <p:tgtEl>
                                          <p:spTgt spid="485"/>
                                        </p:tgtEl>
                                        <p:attrNameLst>
                                          <p:attrName>style.visibility</p:attrName>
                                        </p:attrNameLst>
                                      </p:cBhvr>
                                      <p:to>
                                        <p:strVal val="visible"/>
                                      </p:to>
                                    </p:set>
                                    <p:animEffect transition="in" filter="fade">
                                      <p:cBhvr>
                                        <p:cTn id="96" dur="1000"/>
                                        <p:tgtEl>
                                          <p:spTgt spid="485"/>
                                        </p:tgtEl>
                                      </p:cBhvr>
                                    </p:animEffect>
                                  </p:childTnLst>
                                </p:cTn>
                              </p:par>
                              <p:par>
                                <p:cTn id="97" presetID="10" presetClass="entr" presetSubtype="0" fill="hold" grpId="0" nodeType="withEffect">
                                  <p:stCondLst>
                                    <p:cond delay="650"/>
                                  </p:stCondLst>
                                  <p:childTnLst>
                                    <p:set>
                                      <p:cBhvr>
                                        <p:cTn id="98" dur="1" fill="hold">
                                          <p:stCondLst>
                                            <p:cond delay="0"/>
                                          </p:stCondLst>
                                        </p:cTn>
                                        <p:tgtEl>
                                          <p:spTgt spid="489"/>
                                        </p:tgtEl>
                                        <p:attrNameLst>
                                          <p:attrName>style.visibility</p:attrName>
                                        </p:attrNameLst>
                                      </p:cBhvr>
                                      <p:to>
                                        <p:strVal val="visible"/>
                                      </p:to>
                                    </p:set>
                                    <p:animEffect transition="in" filter="fade">
                                      <p:cBhvr>
                                        <p:cTn id="99" dur="1000"/>
                                        <p:tgtEl>
                                          <p:spTgt spid="489"/>
                                        </p:tgtEl>
                                      </p:cBhvr>
                                    </p:animEffect>
                                  </p:childTnLst>
                                </p:cTn>
                              </p:par>
                              <p:par>
                                <p:cTn id="100" presetID="10" presetClass="entr" presetSubtype="0" fill="hold" grpId="0" nodeType="withEffect">
                                  <p:stCondLst>
                                    <p:cond delay="750"/>
                                  </p:stCondLst>
                                  <p:childTnLst>
                                    <p:set>
                                      <p:cBhvr>
                                        <p:cTn id="101" dur="1" fill="hold">
                                          <p:stCondLst>
                                            <p:cond delay="0"/>
                                          </p:stCondLst>
                                        </p:cTn>
                                        <p:tgtEl>
                                          <p:spTgt spid="476"/>
                                        </p:tgtEl>
                                        <p:attrNameLst>
                                          <p:attrName>style.visibility</p:attrName>
                                        </p:attrNameLst>
                                      </p:cBhvr>
                                      <p:to>
                                        <p:strVal val="visible"/>
                                      </p:to>
                                    </p:set>
                                    <p:animEffect transition="in" filter="fade">
                                      <p:cBhvr>
                                        <p:cTn id="102" dur="1000"/>
                                        <p:tgtEl>
                                          <p:spTgt spid="476"/>
                                        </p:tgtEl>
                                      </p:cBhvr>
                                    </p:animEffect>
                                  </p:childTnLst>
                                </p:cTn>
                              </p:par>
                              <p:par>
                                <p:cTn id="103" presetID="10" presetClass="entr" presetSubtype="0" fill="hold" grpId="0" nodeType="withEffect">
                                  <p:stCondLst>
                                    <p:cond delay="850"/>
                                  </p:stCondLst>
                                  <p:childTnLst>
                                    <p:set>
                                      <p:cBhvr>
                                        <p:cTn id="104" dur="1" fill="hold">
                                          <p:stCondLst>
                                            <p:cond delay="0"/>
                                          </p:stCondLst>
                                        </p:cTn>
                                        <p:tgtEl>
                                          <p:spTgt spid="484"/>
                                        </p:tgtEl>
                                        <p:attrNameLst>
                                          <p:attrName>style.visibility</p:attrName>
                                        </p:attrNameLst>
                                      </p:cBhvr>
                                      <p:to>
                                        <p:strVal val="visible"/>
                                      </p:to>
                                    </p:set>
                                    <p:animEffect transition="in" filter="fade">
                                      <p:cBhvr>
                                        <p:cTn id="105" dur="1000"/>
                                        <p:tgtEl>
                                          <p:spTgt spid="484"/>
                                        </p:tgtEl>
                                      </p:cBhvr>
                                    </p:animEffect>
                                  </p:childTnLst>
                                </p:cTn>
                              </p:par>
                              <p:par>
                                <p:cTn id="106" presetID="10" presetClass="entr" presetSubtype="0" fill="hold" grpId="0" nodeType="withEffect">
                                  <p:stCondLst>
                                    <p:cond delay="950"/>
                                  </p:stCondLst>
                                  <p:childTnLst>
                                    <p:set>
                                      <p:cBhvr>
                                        <p:cTn id="107" dur="1" fill="hold">
                                          <p:stCondLst>
                                            <p:cond delay="0"/>
                                          </p:stCondLst>
                                        </p:cTn>
                                        <p:tgtEl>
                                          <p:spTgt spid="473"/>
                                        </p:tgtEl>
                                        <p:attrNameLst>
                                          <p:attrName>style.visibility</p:attrName>
                                        </p:attrNameLst>
                                      </p:cBhvr>
                                      <p:to>
                                        <p:strVal val="visible"/>
                                      </p:to>
                                    </p:set>
                                    <p:animEffect transition="in" filter="fade">
                                      <p:cBhvr>
                                        <p:cTn id="108" dur="1000"/>
                                        <p:tgtEl>
                                          <p:spTgt spid="473"/>
                                        </p:tgtEl>
                                      </p:cBhvr>
                                    </p:animEffect>
                                  </p:childTnLst>
                                </p:cTn>
                              </p:par>
                              <p:par>
                                <p:cTn id="109" presetID="10" presetClass="entr" presetSubtype="0" fill="hold" grpId="0" nodeType="withEffect">
                                  <p:stCondLst>
                                    <p:cond delay="1000"/>
                                  </p:stCondLst>
                                  <p:childTnLst>
                                    <p:set>
                                      <p:cBhvr>
                                        <p:cTn id="110" dur="1" fill="hold">
                                          <p:stCondLst>
                                            <p:cond delay="0"/>
                                          </p:stCondLst>
                                        </p:cTn>
                                        <p:tgtEl>
                                          <p:spTgt spid="475"/>
                                        </p:tgtEl>
                                        <p:attrNameLst>
                                          <p:attrName>style.visibility</p:attrName>
                                        </p:attrNameLst>
                                      </p:cBhvr>
                                      <p:to>
                                        <p:strVal val="visible"/>
                                      </p:to>
                                    </p:set>
                                    <p:animEffect transition="in" filter="fade">
                                      <p:cBhvr>
                                        <p:cTn id="111" dur="1000"/>
                                        <p:tgtEl>
                                          <p:spTgt spid="475"/>
                                        </p:tgtEl>
                                      </p:cBhvr>
                                    </p:animEffect>
                                  </p:childTnLst>
                                </p:cTn>
                              </p:par>
                              <p:par>
                                <p:cTn id="112" presetID="10" presetClass="entr" presetSubtype="0" fill="hold" grpId="0" nodeType="withEffect">
                                  <p:stCondLst>
                                    <p:cond delay="1050"/>
                                  </p:stCondLst>
                                  <p:childTnLst>
                                    <p:set>
                                      <p:cBhvr>
                                        <p:cTn id="113" dur="1" fill="hold">
                                          <p:stCondLst>
                                            <p:cond delay="0"/>
                                          </p:stCondLst>
                                        </p:cTn>
                                        <p:tgtEl>
                                          <p:spTgt spid="491"/>
                                        </p:tgtEl>
                                        <p:attrNameLst>
                                          <p:attrName>style.visibility</p:attrName>
                                        </p:attrNameLst>
                                      </p:cBhvr>
                                      <p:to>
                                        <p:strVal val="visible"/>
                                      </p:to>
                                    </p:set>
                                    <p:animEffect transition="in" filter="fade">
                                      <p:cBhvr>
                                        <p:cTn id="114" dur="1000"/>
                                        <p:tgtEl>
                                          <p:spTgt spid="49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43"/>
                                        </p:tgtEl>
                                        <p:attrNameLst>
                                          <p:attrName>style.visibility</p:attrName>
                                        </p:attrNameLst>
                                      </p:cBhvr>
                                      <p:to>
                                        <p:strVal val="visible"/>
                                      </p:to>
                                    </p:set>
                                    <p:anim calcmode="lin" valueType="num">
                                      <p:cBhvr>
                                        <p:cTn id="117" dur="500" fill="hold"/>
                                        <p:tgtEl>
                                          <p:spTgt spid="543"/>
                                        </p:tgtEl>
                                        <p:attrNameLst>
                                          <p:attrName>ppt_w</p:attrName>
                                        </p:attrNameLst>
                                      </p:cBhvr>
                                      <p:tavLst>
                                        <p:tav tm="0">
                                          <p:val>
                                            <p:fltVal val="0"/>
                                          </p:val>
                                        </p:tav>
                                        <p:tav tm="100000">
                                          <p:val>
                                            <p:strVal val="#ppt_w"/>
                                          </p:val>
                                        </p:tav>
                                      </p:tavLst>
                                    </p:anim>
                                    <p:anim calcmode="lin" valueType="num">
                                      <p:cBhvr>
                                        <p:cTn id="118" dur="500" fill="hold"/>
                                        <p:tgtEl>
                                          <p:spTgt spid="543"/>
                                        </p:tgtEl>
                                        <p:attrNameLst>
                                          <p:attrName>ppt_h</p:attrName>
                                        </p:attrNameLst>
                                      </p:cBhvr>
                                      <p:tavLst>
                                        <p:tav tm="0">
                                          <p:val>
                                            <p:fltVal val="0"/>
                                          </p:val>
                                        </p:tav>
                                        <p:tav tm="100000">
                                          <p:val>
                                            <p:strVal val="#ppt_h"/>
                                          </p:val>
                                        </p:tav>
                                      </p:tavLst>
                                    </p:anim>
                                    <p:animEffect transition="in" filter="fade">
                                      <p:cBhvr>
                                        <p:cTn id="119" dur="500"/>
                                        <p:tgtEl>
                                          <p:spTgt spid="543"/>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559"/>
                                        </p:tgtEl>
                                        <p:attrNameLst>
                                          <p:attrName>style.visibility</p:attrName>
                                        </p:attrNameLst>
                                      </p:cBhvr>
                                      <p:to>
                                        <p:strVal val="visible"/>
                                      </p:to>
                                    </p:set>
                                    <p:anim calcmode="lin" valueType="num">
                                      <p:cBhvr>
                                        <p:cTn id="122" dur="500" fill="hold"/>
                                        <p:tgtEl>
                                          <p:spTgt spid="559"/>
                                        </p:tgtEl>
                                        <p:attrNameLst>
                                          <p:attrName>ppt_w</p:attrName>
                                        </p:attrNameLst>
                                      </p:cBhvr>
                                      <p:tavLst>
                                        <p:tav tm="0">
                                          <p:val>
                                            <p:fltVal val="0"/>
                                          </p:val>
                                        </p:tav>
                                        <p:tav tm="100000">
                                          <p:val>
                                            <p:strVal val="#ppt_w"/>
                                          </p:val>
                                        </p:tav>
                                      </p:tavLst>
                                    </p:anim>
                                    <p:anim calcmode="lin" valueType="num">
                                      <p:cBhvr>
                                        <p:cTn id="123" dur="500" fill="hold"/>
                                        <p:tgtEl>
                                          <p:spTgt spid="559"/>
                                        </p:tgtEl>
                                        <p:attrNameLst>
                                          <p:attrName>ppt_h</p:attrName>
                                        </p:attrNameLst>
                                      </p:cBhvr>
                                      <p:tavLst>
                                        <p:tav tm="0">
                                          <p:val>
                                            <p:fltVal val="0"/>
                                          </p:val>
                                        </p:tav>
                                        <p:tav tm="100000">
                                          <p:val>
                                            <p:strVal val="#ppt_h"/>
                                          </p:val>
                                        </p:tav>
                                      </p:tavLst>
                                    </p:anim>
                                    <p:animEffect transition="in" filter="fade">
                                      <p:cBhvr>
                                        <p:cTn id="124" dur="500"/>
                                        <p:tgtEl>
                                          <p:spTgt spid="559"/>
                                        </p:tgtEl>
                                      </p:cBhvr>
                                    </p:animEffect>
                                  </p:childTnLst>
                                </p:cTn>
                              </p:par>
                              <p:par>
                                <p:cTn id="125" presetID="10" presetClass="entr" presetSubtype="0" fill="hold" grpId="0" nodeType="withEffect">
                                  <p:stCondLst>
                                    <p:cond delay="850"/>
                                  </p:stCondLst>
                                  <p:childTnLst>
                                    <p:set>
                                      <p:cBhvr>
                                        <p:cTn id="126" dur="1" fill="hold">
                                          <p:stCondLst>
                                            <p:cond delay="0"/>
                                          </p:stCondLst>
                                        </p:cTn>
                                        <p:tgtEl>
                                          <p:spTgt spid="548"/>
                                        </p:tgtEl>
                                        <p:attrNameLst>
                                          <p:attrName>style.visibility</p:attrName>
                                        </p:attrNameLst>
                                      </p:cBhvr>
                                      <p:to>
                                        <p:strVal val="visible"/>
                                      </p:to>
                                    </p:set>
                                    <p:animEffect transition="in" filter="fade">
                                      <p:cBhvr>
                                        <p:cTn id="127" dur="1000"/>
                                        <p:tgtEl>
                                          <p:spTgt spid="548"/>
                                        </p:tgtEl>
                                      </p:cBhvr>
                                    </p:animEffect>
                                  </p:childTnLst>
                                </p:cTn>
                              </p:par>
                              <p:par>
                                <p:cTn id="128" presetID="10" presetClass="entr" presetSubtype="0" fill="hold" grpId="0" nodeType="withEffect">
                                  <p:stCondLst>
                                    <p:cond delay="150"/>
                                  </p:stCondLst>
                                  <p:childTnLst>
                                    <p:set>
                                      <p:cBhvr>
                                        <p:cTn id="129" dur="1" fill="hold">
                                          <p:stCondLst>
                                            <p:cond delay="0"/>
                                          </p:stCondLst>
                                        </p:cTn>
                                        <p:tgtEl>
                                          <p:spTgt spid="544"/>
                                        </p:tgtEl>
                                        <p:attrNameLst>
                                          <p:attrName>style.visibility</p:attrName>
                                        </p:attrNameLst>
                                      </p:cBhvr>
                                      <p:to>
                                        <p:strVal val="visible"/>
                                      </p:to>
                                    </p:set>
                                    <p:animEffect transition="in" filter="fade">
                                      <p:cBhvr>
                                        <p:cTn id="130" dur="1000"/>
                                        <p:tgtEl>
                                          <p:spTgt spid="544"/>
                                        </p:tgtEl>
                                      </p:cBhvr>
                                    </p:animEffect>
                                  </p:childTnLst>
                                </p:cTn>
                              </p:par>
                              <p:par>
                                <p:cTn id="131" presetID="10" presetClass="entr" presetSubtype="0" fill="hold" grpId="0" nodeType="withEffect">
                                  <p:stCondLst>
                                    <p:cond delay="1000"/>
                                  </p:stCondLst>
                                  <p:childTnLst>
                                    <p:set>
                                      <p:cBhvr>
                                        <p:cTn id="132" dur="1" fill="hold">
                                          <p:stCondLst>
                                            <p:cond delay="0"/>
                                          </p:stCondLst>
                                        </p:cTn>
                                        <p:tgtEl>
                                          <p:spTgt spid="545"/>
                                        </p:tgtEl>
                                        <p:attrNameLst>
                                          <p:attrName>style.visibility</p:attrName>
                                        </p:attrNameLst>
                                      </p:cBhvr>
                                      <p:to>
                                        <p:strVal val="visible"/>
                                      </p:to>
                                    </p:set>
                                    <p:animEffect transition="in" filter="fade">
                                      <p:cBhvr>
                                        <p:cTn id="133" dur="1000"/>
                                        <p:tgtEl>
                                          <p:spTgt spid="545"/>
                                        </p:tgtEl>
                                      </p:cBhvr>
                                    </p:animEffect>
                                  </p:childTnLst>
                                </p:cTn>
                              </p:par>
                              <p:par>
                                <p:cTn id="134" presetID="10" presetClass="entr" presetSubtype="0" fill="hold" grpId="0" nodeType="withEffect">
                                  <p:stCondLst>
                                    <p:cond delay="800"/>
                                  </p:stCondLst>
                                  <p:childTnLst>
                                    <p:set>
                                      <p:cBhvr>
                                        <p:cTn id="135" dur="1" fill="hold">
                                          <p:stCondLst>
                                            <p:cond delay="0"/>
                                          </p:stCondLst>
                                        </p:cTn>
                                        <p:tgtEl>
                                          <p:spTgt spid="547"/>
                                        </p:tgtEl>
                                        <p:attrNameLst>
                                          <p:attrName>style.visibility</p:attrName>
                                        </p:attrNameLst>
                                      </p:cBhvr>
                                      <p:to>
                                        <p:strVal val="visible"/>
                                      </p:to>
                                    </p:set>
                                    <p:animEffect transition="in" filter="fade">
                                      <p:cBhvr>
                                        <p:cTn id="136" dur="1000"/>
                                        <p:tgtEl>
                                          <p:spTgt spid="547"/>
                                        </p:tgtEl>
                                      </p:cBhvr>
                                    </p:animEffect>
                                  </p:childTnLst>
                                </p:cTn>
                              </p:par>
                              <p:par>
                                <p:cTn id="137" presetID="10" presetClass="entr" presetSubtype="0" fill="hold" grpId="0" nodeType="withEffect">
                                  <p:stCondLst>
                                    <p:cond delay="200"/>
                                  </p:stCondLst>
                                  <p:childTnLst>
                                    <p:set>
                                      <p:cBhvr>
                                        <p:cTn id="138" dur="1" fill="hold">
                                          <p:stCondLst>
                                            <p:cond delay="0"/>
                                          </p:stCondLst>
                                        </p:cTn>
                                        <p:tgtEl>
                                          <p:spTgt spid="549"/>
                                        </p:tgtEl>
                                        <p:attrNameLst>
                                          <p:attrName>style.visibility</p:attrName>
                                        </p:attrNameLst>
                                      </p:cBhvr>
                                      <p:to>
                                        <p:strVal val="visible"/>
                                      </p:to>
                                    </p:set>
                                    <p:animEffect transition="in" filter="fade">
                                      <p:cBhvr>
                                        <p:cTn id="139" dur="1000"/>
                                        <p:tgtEl>
                                          <p:spTgt spid="549"/>
                                        </p:tgtEl>
                                      </p:cBhvr>
                                    </p:animEffect>
                                  </p:childTnLst>
                                </p:cTn>
                              </p:par>
                              <p:par>
                                <p:cTn id="140" presetID="10" presetClass="entr" presetSubtype="0" fill="hold" grpId="0" nodeType="withEffect">
                                  <p:stCondLst>
                                    <p:cond delay="250"/>
                                  </p:stCondLst>
                                  <p:childTnLst>
                                    <p:set>
                                      <p:cBhvr>
                                        <p:cTn id="141" dur="1" fill="hold">
                                          <p:stCondLst>
                                            <p:cond delay="0"/>
                                          </p:stCondLst>
                                        </p:cTn>
                                        <p:tgtEl>
                                          <p:spTgt spid="550"/>
                                        </p:tgtEl>
                                        <p:attrNameLst>
                                          <p:attrName>style.visibility</p:attrName>
                                        </p:attrNameLst>
                                      </p:cBhvr>
                                      <p:to>
                                        <p:strVal val="visible"/>
                                      </p:to>
                                    </p:set>
                                    <p:animEffect transition="in" filter="fade">
                                      <p:cBhvr>
                                        <p:cTn id="142" dur="1000"/>
                                        <p:tgtEl>
                                          <p:spTgt spid="550"/>
                                        </p:tgtEl>
                                      </p:cBhvr>
                                    </p:animEffect>
                                  </p:childTnLst>
                                </p:cTn>
                              </p:par>
                              <p:par>
                                <p:cTn id="143" presetID="10" presetClass="entr" presetSubtype="0" fill="hold" grpId="0" nodeType="withEffect">
                                  <p:stCondLst>
                                    <p:cond delay="50"/>
                                  </p:stCondLst>
                                  <p:childTnLst>
                                    <p:set>
                                      <p:cBhvr>
                                        <p:cTn id="144" dur="1" fill="hold">
                                          <p:stCondLst>
                                            <p:cond delay="0"/>
                                          </p:stCondLst>
                                        </p:cTn>
                                        <p:tgtEl>
                                          <p:spTgt spid="554"/>
                                        </p:tgtEl>
                                        <p:attrNameLst>
                                          <p:attrName>style.visibility</p:attrName>
                                        </p:attrNameLst>
                                      </p:cBhvr>
                                      <p:to>
                                        <p:strVal val="visible"/>
                                      </p:to>
                                    </p:set>
                                    <p:animEffect transition="in" filter="fade">
                                      <p:cBhvr>
                                        <p:cTn id="145" dur="1000"/>
                                        <p:tgtEl>
                                          <p:spTgt spid="554"/>
                                        </p:tgtEl>
                                      </p:cBhvr>
                                    </p:animEffect>
                                  </p:childTnLst>
                                </p:cTn>
                              </p:par>
                              <p:par>
                                <p:cTn id="146" presetID="10" presetClass="entr" presetSubtype="0" fill="hold" grpId="0" nodeType="withEffect">
                                  <p:stCondLst>
                                    <p:cond delay="750"/>
                                  </p:stCondLst>
                                  <p:childTnLst>
                                    <p:set>
                                      <p:cBhvr>
                                        <p:cTn id="147" dur="1" fill="hold">
                                          <p:stCondLst>
                                            <p:cond delay="0"/>
                                          </p:stCondLst>
                                        </p:cTn>
                                        <p:tgtEl>
                                          <p:spTgt spid="556"/>
                                        </p:tgtEl>
                                        <p:attrNameLst>
                                          <p:attrName>style.visibility</p:attrName>
                                        </p:attrNameLst>
                                      </p:cBhvr>
                                      <p:to>
                                        <p:strVal val="visible"/>
                                      </p:to>
                                    </p:set>
                                    <p:animEffect transition="in" filter="fade">
                                      <p:cBhvr>
                                        <p:cTn id="148" dur="1000"/>
                                        <p:tgtEl>
                                          <p:spTgt spid="556"/>
                                        </p:tgtEl>
                                      </p:cBhvr>
                                    </p:animEffect>
                                  </p:childTnLst>
                                </p:cTn>
                              </p:par>
                              <p:par>
                                <p:cTn id="149" presetID="10" presetClass="entr" presetSubtype="0" fill="hold" grpId="0" nodeType="withEffect">
                                  <p:stCondLst>
                                    <p:cond delay="550"/>
                                  </p:stCondLst>
                                  <p:childTnLst>
                                    <p:set>
                                      <p:cBhvr>
                                        <p:cTn id="150" dur="1" fill="hold">
                                          <p:stCondLst>
                                            <p:cond delay="0"/>
                                          </p:stCondLst>
                                        </p:cTn>
                                        <p:tgtEl>
                                          <p:spTgt spid="555"/>
                                        </p:tgtEl>
                                        <p:attrNameLst>
                                          <p:attrName>style.visibility</p:attrName>
                                        </p:attrNameLst>
                                      </p:cBhvr>
                                      <p:to>
                                        <p:strVal val="visible"/>
                                      </p:to>
                                    </p:set>
                                    <p:animEffect transition="in" filter="fade">
                                      <p:cBhvr>
                                        <p:cTn id="151" dur="1000"/>
                                        <p:tgtEl>
                                          <p:spTgt spid="555"/>
                                        </p:tgtEl>
                                      </p:cBhvr>
                                    </p:animEffect>
                                  </p:childTnLst>
                                </p:cTn>
                              </p:par>
                              <p:par>
                                <p:cTn id="152" presetID="10" presetClass="entr" presetSubtype="0" fill="hold" grpId="0" nodeType="withEffect">
                                  <p:stCondLst>
                                    <p:cond delay="650"/>
                                  </p:stCondLst>
                                  <p:childTnLst>
                                    <p:set>
                                      <p:cBhvr>
                                        <p:cTn id="153" dur="1" fill="hold">
                                          <p:stCondLst>
                                            <p:cond delay="0"/>
                                          </p:stCondLst>
                                        </p:cTn>
                                        <p:tgtEl>
                                          <p:spTgt spid="546"/>
                                        </p:tgtEl>
                                        <p:attrNameLst>
                                          <p:attrName>style.visibility</p:attrName>
                                        </p:attrNameLst>
                                      </p:cBhvr>
                                      <p:to>
                                        <p:strVal val="visible"/>
                                      </p:to>
                                    </p:set>
                                    <p:animEffect transition="in" filter="fade">
                                      <p:cBhvr>
                                        <p:cTn id="154" dur="1000"/>
                                        <p:tgtEl>
                                          <p:spTgt spid="546"/>
                                        </p:tgtEl>
                                      </p:cBhvr>
                                    </p:animEffect>
                                  </p:childTnLst>
                                </p:cTn>
                              </p:par>
                              <p:par>
                                <p:cTn id="155" presetID="10" presetClass="entr" presetSubtype="0" fill="hold" grpId="0" nodeType="withEffect">
                                  <p:stCondLst>
                                    <p:cond delay="900"/>
                                  </p:stCondLst>
                                  <p:childTnLst>
                                    <p:set>
                                      <p:cBhvr>
                                        <p:cTn id="156" dur="1" fill="hold">
                                          <p:stCondLst>
                                            <p:cond delay="0"/>
                                          </p:stCondLst>
                                        </p:cTn>
                                        <p:tgtEl>
                                          <p:spTgt spid="564"/>
                                        </p:tgtEl>
                                        <p:attrNameLst>
                                          <p:attrName>style.visibility</p:attrName>
                                        </p:attrNameLst>
                                      </p:cBhvr>
                                      <p:to>
                                        <p:strVal val="visible"/>
                                      </p:to>
                                    </p:set>
                                    <p:animEffect transition="in" filter="fade">
                                      <p:cBhvr>
                                        <p:cTn id="157" dur="1000"/>
                                        <p:tgtEl>
                                          <p:spTgt spid="564"/>
                                        </p:tgtEl>
                                      </p:cBhvr>
                                    </p:animEffect>
                                  </p:childTnLst>
                                </p:cTn>
                              </p:par>
                              <p:par>
                                <p:cTn id="158" presetID="10" presetClass="entr" presetSubtype="0" fill="hold" grpId="0" nodeType="withEffect">
                                  <p:stCondLst>
                                    <p:cond delay="950"/>
                                  </p:stCondLst>
                                  <p:childTnLst>
                                    <p:set>
                                      <p:cBhvr>
                                        <p:cTn id="159" dur="1" fill="hold">
                                          <p:stCondLst>
                                            <p:cond delay="0"/>
                                          </p:stCondLst>
                                        </p:cTn>
                                        <p:tgtEl>
                                          <p:spTgt spid="561"/>
                                        </p:tgtEl>
                                        <p:attrNameLst>
                                          <p:attrName>style.visibility</p:attrName>
                                        </p:attrNameLst>
                                      </p:cBhvr>
                                      <p:to>
                                        <p:strVal val="visible"/>
                                      </p:to>
                                    </p:set>
                                    <p:animEffect transition="in" filter="fade">
                                      <p:cBhvr>
                                        <p:cTn id="160" dur="1000"/>
                                        <p:tgtEl>
                                          <p:spTgt spid="561"/>
                                        </p:tgtEl>
                                      </p:cBhvr>
                                    </p:animEffect>
                                  </p:childTnLst>
                                </p:cTn>
                              </p:par>
                              <p:par>
                                <p:cTn id="161" presetID="10" presetClass="entr" presetSubtype="0" fill="hold" grpId="0" nodeType="withEffect">
                                  <p:stCondLst>
                                    <p:cond delay="350"/>
                                  </p:stCondLst>
                                  <p:childTnLst>
                                    <p:set>
                                      <p:cBhvr>
                                        <p:cTn id="162" dur="1" fill="hold">
                                          <p:stCondLst>
                                            <p:cond delay="0"/>
                                          </p:stCondLst>
                                        </p:cTn>
                                        <p:tgtEl>
                                          <p:spTgt spid="557"/>
                                        </p:tgtEl>
                                        <p:attrNameLst>
                                          <p:attrName>style.visibility</p:attrName>
                                        </p:attrNameLst>
                                      </p:cBhvr>
                                      <p:to>
                                        <p:strVal val="visible"/>
                                      </p:to>
                                    </p:set>
                                    <p:animEffect transition="in" filter="fade">
                                      <p:cBhvr>
                                        <p:cTn id="163" dur="1000"/>
                                        <p:tgtEl>
                                          <p:spTgt spid="557"/>
                                        </p:tgtEl>
                                      </p:cBhvr>
                                    </p:animEffect>
                                  </p:childTnLst>
                                </p:cTn>
                              </p:par>
                              <p:par>
                                <p:cTn id="164" presetID="10" presetClass="entr" presetSubtype="0" fill="hold" grpId="0" nodeType="withEffect">
                                  <p:stCondLst>
                                    <p:cond delay="600"/>
                                  </p:stCondLst>
                                  <p:childTnLst>
                                    <p:set>
                                      <p:cBhvr>
                                        <p:cTn id="165" dur="1" fill="hold">
                                          <p:stCondLst>
                                            <p:cond delay="0"/>
                                          </p:stCondLst>
                                        </p:cTn>
                                        <p:tgtEl>
                                          <p:spTgt spid="562"/>
                                        </p:tgtEl>
                                        <p:attrNameLst>
                                          <p:attrName>style.visibility</p:attrName>
                                        </p:attrNameLst>
                                      </p:cBhvr>
                                      <p:to>
                                        <p:strVal val="visible"/>
                                      </p:to>
                                    </p:set>
                                    <p:animEffect transition="in" filter="fade">
                                      <p:cBhvr>
                                        <p:cTn id="166" dur="1000"/>
                                        <p:tgtEl>
                                          <p:spTgt spid="562"/>
                                        </p:tgtEl>
                                      </p:cBhvr>
                                    </p:animEffect>
                                  </p:childTnLst>
                                </p:cTn>
                              </p:par>
                              <p:par>
                                <p:cTn id="167" presetID="10" presetClass="entr" presetSubtype="0" fill="hold" grpId="0" nodeType="withEffect">
                                  <p:stCondLst>
                                    <p:cond delay="1050"/>
                                  </p:stCondLst>
                                  <p:childTnLst>
                                    <p:set>
                                      <p:cBhvr>
                                        <p:cTn id="168" dur="1" fill="hold">
                                          <p:stCondLst>
                                            <p:cond delay="0"/>
                                          </p:stCondLst>
                                        </p:cTn>
                                        <p:tgtEl>
                                          <p:spTgt spid="558"/>
                                        </p:tgtEl>
                                        <p:attrNameLst>
                                          <p:attrName>style.visibility</p:attrName>
                                        </p:attrNameLst>
                                      </p:cBhvr>
                                      <p:to>
                                        <p:strVal val="visible"/>
                                      </p:to>
                                    </p:set>
                                    <p:animEffect transition="in" filter="fade">
                                      <p:cBhvr>
                                        <p:cTn id="169" dur="1000"/>
                                        <p:tgtEl>
                                          <p:spTgt spid="558"/>
                                        </p:tgtEl>
                                      </p:cBhvr>
                                    </p:animEffect>
                                  </p:childTnLst>
                                </p:cTn>
                              </p:par>
                              <p:par>
                                <p:cTn id="170" presetID="10" presetClass="entr" presetSubtype="0" fill="hold" grpId="0" nodeType="withEffect">
                                  <p:stCondLst>
                                    <p:cond delay="100"/>
                                  </p:stCondLst>
                                  <p:childTnLst>
                                    <p:set>
                                      <p:cBhvr>
                                        <p:cTn id="171" dur="1" fill="hold">
                                          <p:stCondLst>
                                            <p:cond delay="0"/>
                                          </p:stCondLst>
                                        </p:cTn>
                                        <p:tgtEl>
                                          <p:spTgt spid="560"/>
                                        </p:tgtEl>
                                        <p:attrNameLst>
                                          <p:attrName>style.visibility</p:attrName>
                                        </p:attrNameLst>
                                      </p:cBhvr>
                                      <p:to>
                                        <p:strVal val="visible"/>
                                      </p:to>
                                    </p:set>
                                    <p:animEffect transition="in" filter="fade">
                                      <p:cBhvr>
                                        <p:cTn id="172" dur="1000"/>
                                        <p:tgtEl>
                                          <p:spTgt spid="560"/>
                                        </p:tgtEl>
                                      </p:cBhvr>
                                    </p:animEffect>
                                  </p:childTnLst>
                                </p:cTn>
                              </p:par>
                              <p:par>
                                <p:cTn id="173" presetID="10" presetClass="entr" presetSubtype="0" fill="hold" grpId="0" nodeType="withEffect">
                                  <p:stCondLst>
                                    <p:cond delay="450"/>
                                  </p:stCondLst>
                                  <p:childTnLst>
                                    <p:set>
                                      <p:cBhvr>
                                        <p:cTn id="174" dur="1" fill="hold">
                                          <p:stCondLst>
                                            <p:cond delay="0"/>
                                          </p:stCondLst>
                                        </p:cTn>
                                        <p:tgtEl>
                                          <p:spTgt spid="553"/>
                                        </p:tgtEl>
                                        <p:attrNameLst>
                                          <p:attrName>style.visibility</p:attrName>
                                        </p:attrNameLst>
                                      </p:cBhvr>
                                      <p:to>
                                        <p:strVal val="visible"/>
                                      </p:to>
                                    </p:set>
                                    <p:animEffect transition="in" filter="fade">
                                      <p:cBhvr>
                                        <p:cTn id="175" dur="1000"/>
                                        <p:tgtEl>
                                          <p:spTgt spid="553"/>
                                        </p:tgtEl>
                                      </p:cBhvr>
                                    </p:animEffect>
                                  </p:childTnLst>
                                </p:cTn>
                              </p:par>
                              <p:par>
                                <p:cTn id="176" presetID="10" presetClass="entr" presetSubtype="0" fill="hold" grpId="0" nodeType="withEffect">
                                  <p:stCondLst>
                                    <p:cond delay="300"/>
                                  </p:stCondLst>
                                  <p:childTnLst>
                                    <p:set>
                                      <p:cBhvr>
                                        <p:cTn id="177" dur="1" fill="hold">
                                          <p:stCondLst>
                                            <p:cond delay="0"/>
                                          </p:stCondLst>
                                        </p:cTn>
                                        <p:tgtEl>
                                          <p:spTgt spid="563"/>
                                        </p:tgtEl>
                                        <p:attrNameLst>
                                          <p:attrName>style.visibility</p:attrName>
                                        </p:attrNameLst>
                                      </p:cBhvr>
                                      <p:to>
                                        <p:strVal val="visible"/>
                                      </p:to>
                                    </p:set>
                                    <p:animEffect transition="in" filter="fade">
                                      <p:cBhvr>
                                        <p:cTn id="178" dur="1000"/>
                                        <p:tgtEl>
                                          <p:spTgt spid="563"/>
                                        </p:tgtEl>
                                      </p:cBhvr>
                                    </p:animEffect>
                                  </p:childTnLst>
                                </p:cTn>
                              </p:par>
                              <p:par>
                                <p:cTn id="179" presetID="10" presetClass="entr" presetSubtype="0" fill="hold" grpId="0" nodeType="withEffect">
                                  <p:stCondLst>
                                    <p:cond delay="300"/>
                                  </p:stCondLst>
                                  <p:childTnLst>
                                    <p:set>
                                      <p:cBhvr>
                                        <p:cTn id="180" dur="1" fill="hold">
                                          <p:stCondLst>
                                            <p:cond delay="0"/>
                                          </p:stCondLst>
                                        </p:cTn>
                                        <p:tgtEl>
                                          <p:spTgt spid="552"/>
                                        </p:tgtEl>
                                        <p:attrNameLst>
                                          <p:attrName>style.visibility</p:attrName>
                                        </p:attrNameLst>
                                      </p:cBhvr>
                                      <p:to>
                                        <p:strVal val="visible"/>
                                      </p:to>
                                    </p:set>
                                    <p:animEffect transition="in" filter="fade">
                                      <p:cBhvr>
                                        <p:cTn id="181" dur="1000"/>
                                        <p:tgtEl>
                                          <p:spTgt spid="552"/>
                                        </p:tgtEl>
                                      </p:cBhvr>
                                    </p:animEffect>
                                  </p:childTnLst>
                                </p:cTn>
                              </p:par>
                              <p:par>
                                <p:cTn id="182" presetID="10" presetClass="entr" presetSubtype="0" fill="hold" grpId="0" nodeType="withEffect">
                                  <p:stCondLst>
                                    <p:cond delay="500"/>
                                  </p:stCondLst>
                                  <p:childTnLst>
                                    <p:set>
                                      <p:cBhvr>
                                        <p:cTn id="183" dur="1" fill="hold">
                                          <p:stCondLst>
                                            <p:cond delay="0"/>
                                          </p:stCondLst>
                                        </p:cTn>
                                        <p:tgtEl>
                                          <p:spTgt spid="551"/>
                                        </p:tgtEl>
                                        <p:attrNameLst>
                                          <p:attrName>style.visibility</p:attrName>
                                        </p:attrNameLst>
                                      </p:cBhvr>
                                      <p:to>
                                        <p:strVal val="visible"/>
                                      </p:to>
                                    </p:set>
                                    <p:animEffect transition="in" filter="fade">
                                      <p:cBhvr>
                                        <p:cTn id="184" dur="1000"/>
                                        <p:tgtEl>
                                          <p:spTgt spid="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12" grpId="0" animBg="1"/>
      <p:bldP spid="472" grpId="0"/>
      <p:bldP spid="473" grpId="0"/>
      <p:bldP spid="474" grpId="0"/>
      <p:bldP spid="475" grpId="0"/>
      <p:bldP spid="476" grpId="0"/>
      <p:bldP spid="477" grpId="0"/>
      <p:bldP spid="478" grpId="0"/>
      <p:bldP spid="479" grpId="0"/>
      <p:bldP spid="480" grpId="0"/>
      <p:bldP spid="481" grpId="0"/>
      <p:bldP spid="482" grpId="0"/>
      <p:bldP spid="483" grpId="0"/>
      <p:bldP spid="484" grpId="0"/>
      <p:bldP spid="485" grpId="0"/>
      <p:bldP spid="486" grpId="0"/>
      <p:bldP spid="487" grpId="0"/>
      <p:bldP spid="488" grpId="0"/>
      <p:bldP spid="489" grpId="0"/>
      <p:bldP spid="490" grpId="0"/>
      <p:bldP spid="491" grpId="0"/>
      <p:bldP spid="492" grpId="0"/>
      <p:bldP spid="493" grpId="0"/>
      <p:bldP spid="543" grpId="0" animBg="1"/>
      <p:bldP spid="544" grpId="0" animBg="1"/>
      <p:bldP spid="545" grpId="0" animBg="1"/>
      <p:bldP spid="546" grpId="0" animBg="1"/>
      <p:bldP spid="547" grpId="0" animBg="1"/>
      <p:bldP spid="548" grpId="0" animBg="1"/>
      <p:bldP spid="549" grpId="0" animBg="1"/>
      <p:bldP spid="550" grpId="0" animBg="1"/>
      <p:bldP spid="551" grpId="0" animBg="1"/>
      <p:bldP spid="552" grpId="0" animBg="1"/>
      <p:bldP spid="553" grpId="0" animBg="1"/>
      <p:bldP spid="554" grpId="0" animBg="1"/>
      <p:bldP spid="555" grpId="0" animBg="1"/>
      <p:bldP spid="556" grpId="0" animBg="1"/>
      <p:bldP spid="557" grpId="0" animBg="1"/>
      <p:bldP spid="558" grpId="0" animBg="1"/>
      <p:bldP spid="559" grpId="0" animBg="1"/>
      <p:bldP spid="560" grpId="0" animBg="1"/>
      <p:bldP spid="561" grpId="0" animBg="1"/>
      <p:bldP spid="562" grpId="0" animBg="1"/>
      <p:bldP spid="563" grpId="0" animBg="1"/>
      <p:bldP spid="564" grpId="0" animBg="1"/>
    </p:bld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5F9492-B6D4-46BA-A091-D4DAA99ADC38}"/>
              </a:ext>
            </a:extLst>
          </p:cNvPr>
          <p:cNvCxnSpPr>
            <a:cxnSpLocks/>
          </p:cNvCxnSpPr>
          <p:nvPr/>
        </p:nvCxnSpPr>
        <p:spPr>
          <a:xfrm>
            <a:off x="-10794" y="5761225"/>
            <a:ext cx="2401242"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928561" y="5747530"/>
            <a:ext cx="1144071"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IaaS</a:t>
            </a:r>
          </a:p>
        </p:txBody>
      </p:sp>
      <p:sp>
        <p:nvSpPr>
          <p:cNvPr id="27" name="TextBox 26"/>
          <p:cNvSpPr txBox="1"/>
          <p:nvPr/>
        </p:nvSpPr>
        <p:spPr>
          <a:xfrm>
            <a:off x="256369" y="5747530"/>
            <a:ext cx="2143004"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gradFill>
                  <a:gsLst>
                    <a:gs pos="14159">
                      <a:schemeClr val="accent5"/>
                    </a:gs>
                    <a:gs pos="30088">
                      <a:schemeClr val="accent5"/>
                    </a:gs>
                  </a:gsLst>
                  <a:lin ang="5400000" scaled="1"/>
                </a:gradFill>
                <a:latin typeface="Segoe UI"/>
              </a:rPr>
              <a:t>On-premises</a:t>
            </a:r>
          </a:p>
        </p:txBody>
      </p:sp>
      <p:cxnSp>
        <p:nvCxnSpPr>
          <p:cNvPr id="11" name="Straight Arrow Connector 10"/>
          <p:cNvCxnSpPr>
            <a:cxnSpLocks/>
          </p:cNvCxnSpPr>
          <p:nvPr/>
        </p:nvCxnSpPr>
        <p:spPr>
          <a:xfrm>
            <a:off x="-10793" y="5761220"/>
            <a:ext cx="6058580"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673337"/>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673337"/>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144" name="Freeform 50">
            <a:extLst>
              <a:ext uri="{FF2B5EF4-FFF2-40B4-BE49-F238E27FC236}">
                <a16:creationId xmlns:a16="http://schemas.microsoft.com/office/drawing/2014/main" id="{B585CF75-7DCA-475B-90E9-24F1DEF69AAA}"/>
              </a:ext>
            </a:extLst>
          </p:cNvPr>
          <p:cNvSpPr>
            <a:spLocks/>
          </p:cNvSpPr>
          <p:nvPr/>
        </p:nvSpPr>
        <p:spPr bwMode="auto">
          <a:xfrm>
            <a:off x="5145096" y="4314117"/>
            <a:ext cx="874072" cy="58614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45" name="TextBox 144">
            <a:extLst>
              <a:ext uri="{FF2B5EF4-FFF2-40B4-BE49-F238E27FC236}">
                <a16:creationId xmlns:a16="http://schemas.microsoft.com/office/drawing/2014/main" id="{95A82C52-E907-4381-8EAC-67D2E2F60276}"/>
              </a:ext>
            </a:extLst>
          </p:cNvPr>
          <p:cNvSpPr txBox="1"/>
          <p:nvPr/>
        </p:nvSpPr>
        <p:spPr>
          <a:xfrm>
            <a:off x="1542048" y="3222700"/>
            <a:ext cx="3815989" cy="329141"/>
          </a:xfrm>
          <a:prstGeom prst="rect">
            <a:avLst/>
          </a:prstGeom>
          <a:noFill/>
        </p:spPr>
        <p:txBody>
          <a:bodyPr wrap="square" rtlCol="0">
            <a:spAutoFit/>
          </a:bodyPr>
          <a:lstStyle/>
          <a:p>
            <a:pPr algn="ctr" defTabSz="913768">
              <a:defRPr/>
            </a:pPr>
            <a:r>
              <a:rPr lang="en-US" sz="1497" kern="0">
                <a:gradFill>
                  <a:gsLst>
                    <a:gs pos="30088">
                      <a:schemeClr val="tx2"/>
                    </a:gs>
                    <a:gs pos="57000">
                      <a:schemeClr val="tx2"/>
                    </a:gs>
                  </a:gsLst>
                  <a:lin ang="5400000" scaled="1"/>
                </a:gradFill>
                <a:latin typeface="Segoe UI"/>
              </a:rPr>
              <a:t>How often should I </a:t>
            </a:r>
            <a:r>
              <a:rPr lang="en-US" sz="1497" b="1" kern="0">
                <a:gradFill>
                  <a:gsLst>
                    <a:gs pos="30088">
                      <a:schemeClr val="tx2"/>
                    </a:gs>
                    <a:gs pos="57000">
                      <a:schemeClr val="tx2"/>
                    </a:gs>
                  </a:gsLst>
                  <a:lin ang="5400000" scaled="1"/>
                </a:gradFill>
                <a:latin typeface="Segoe UI"/>
              </a:rPr>
              <a:t>patch</a:t>
            </a:r>
            <a:r>
              <a:rPr lang="en-US" sz="1497" kern="0">
                <a:gradFill>
                  <a:gsLst>
                    <a:gs pos="30088">
                      <a:schemeClr val="tx2"/>
                    </a:gs>
                    <a:gs pos="57000">
                      <a:schemeClr val="tx2"/>
                    </a:gs>
                  </a:gsLst>
                  <a:lin ang="5400000" scaled="1"/>
                </a:gradFill>
                <a:latin typeface="Segoe UI"/>
              </a:rPr>
              <a:t> my </a:t>
            </a:r>
            <a:r>
              <a:rPr lang="en-US" sz="1497" b="1" kern="0">
                <a:gradFill>
                  <a:gsLst>
                    <a:gs pos="30088">
                      <a:schemeClr val="tx2"/>
                    </a:gs>
                    <a:gs pos="57000">
                      <a:schemeClr val="tx2"/>
                    </a:gs>
                  </a:gsLst>
                  <a:lin ang="5400000" scaled="1"/>
                </a:gradFill>
                <a:latin typeface="Segoe UI"/>
              </a:rPr>
              <a:t>servers</a:t>
            </a:r>
            <a:r>
              <a:rPr lang="en-US" sz="1497" kern="0">
                <a:gradFill>
                  <a:gsLst>
                    <a:gs pos="30088">
                      <a:schemeClr val="tx2"/>
                    </a:gs>
                    <a:gs pos="57000">
                      <a:schemeClr val="tx2"/>
                    </a:gs>
                  </a:gsLst>
                  <a:lin ang="5400000" scaled="1"/>
                </a:gradFill>
                <a:latin typeface="Segoe UI"/>
              </a:rPr>
              <a:t>?</a:t>
            </a:r>
          </a:p>
        </p:txBody>
      </p:sp>
      <p:sp>
        <p:nvSpPr>
          <p:cNvPr id="146" name="TextBox 145">
            <a:extLst>
              <a:ext uri="{FF2B5EF4-FFF2-40B4-BE49-F238E27FC236}">
                <a16:creationId xmlns:a16="http://schemas.microsoft.com/office/drawing/2014/main" id="{2721B15A-534C-49A0-8D60-1A23CC2FF5EA}"/>
              </a:ext>
            </a:extLst>
          </p:cNvPr>
          <p:cNvSpPr txBox="1"/>
          <p:nvPr/>
        </p:nvSpPr>
        <p:spPr>
          <a:xfrm>
            <a:off x="1679264" y="3619166"/>
            <a:ext cx="3541552" cy="329141"/>
          </a:xfrm>
          <a:prstGeom prst="rect">
            <a:avLst/>
          </a:prstGeom>
          <a:noFill/>
        </p:spPr>
        <p:txBody>
          <a:bodyPr wrap="none" rtlCol="0">
            <a:spAutoFit/>
          </a:bodyPr>
          <a:lstStyle/>
          <a:p>
            <a:pPr algn="ctr" defTabSz="913768">
              <a:defRPr/>
            </a:pPr>
            <a:r>
              <a:rPr lang="en-US" sz="1497" kern="0">
                <a:gradFill>
                  <a:gsLst>
                    <a:gs pos="30088">
                      <a:schemeClr val="tx2"/>
                    </a:gs>
                    <a:gs pos="57000">
                      <a:schemeClr val="tx2"/>
                    </a:gs>
                  </a:gsLst>
                  <a:lin ang="5400000" scaled="1"/>
                </a:gradFill>
                <a:latin typeface="Segoe UI"/>
              </a:rPr>
              <a:t>How often should I backup my </a:t>
            </a:r>
            <a:r>
              <a:rPr lang="en-US" sz="1497" b="1" kern="0">
                <a:gradFill>
                  <a:gsLst>
                    <a:gs pos="30088">
                      <a:schemeClr val="tx2"/>
                    </a:gs>
                    <a:gs pos="57000">
                      <a:schemeClr val="tx2"/>
                    </a:gs>
                  </a:gsLst>
                  <a:lin ang="5400000" scaled="1"/>
                </a:gradFill>
                <a:latin typeface="Segoe UI"/>
              </a:rPr>
              <a:t>server</a:t>
            </a:r>
            <a:r>
              <a:rPr lang="en-US" sz="1497" kern="0">
                <a:gradFill>
                  <a:gsLst>
                    <a:gs pos="30088">
                      <a:schemeClr val="tx2"/>
                    </a:gs>
                    <a:gs pos="57000">
                      <a:schemeClr val="tx2"/>
                    </a:gs>
                  </a:gsLst>
                  <a:lin ang="5400000" scaled="1"/>
                </a:gradFill>
                <a:latin typeface="Segoe UI"/>
              </a:rPr>
              <a:t>?</a:t>
            </a:r>
          </a:p>
        </p:txBody>
      </p:sp>
      <p:sp>
        <p:nvSpPr>
          <p:cNvPr id="147" name="TextBox 146">
            <a:extLst>
              <a:ext uri="{FF2B5EF4-FFF2-40B4-BE49-F238E27FC236}">
                <a16:creationId xmlns:a16="http://schemas.microsoft.com/office/drawing/2014/main" id="{282E83BC-BD11-4FDB-ACC0-57F30AC60E41}"/>
              </a:ext>
            </a:extLst>
          </p:cNvPr>
          <p:cNvSpPr txBox="1"/>
          <p:nvPr/>
        </p:nvSpPr>
        <p:spPr>
          <a:xfrm>
            <a:off x="1449069" y="4015634"/>
            <a:ext cx="4001945" cy="329141"/>
          </a:xfrm>
          <a:prstGeom prst="rect">
            <a:avLst/>
          </a:prstGeom>
          <a:noFill/>
        </p:spPr>
        <p:txBody>
          <a:bodyPr wrap="square" rtlCol="0">
            <a:spAutoFit/>
          </a:bodyPr>
          <a:lstStyle/>
          <a:p>
            <a:pPr algn="ctr" defTabSz="913768">
              <a:defRPr/>
            </a:pPr>
            <a:r>
              <a:rPr lang="en-US" sz="1497" kern="0">
                <a:gradFill>
                  <a:gsLst>
                    <a:gs pos="30088">
                      <a:schemeClr val="tx2"/>
                    </a:gs>
                    <a:gs pos="57000">
                      <a:schemeClr val="tx2"/>
                    </a:gs>
                  </a:gsLst>
                  <a:lin ang="5400000" scaled="1"/>
                </a:gradFill>
                <a:latin typeface="Segoe UI"/>
              </a:rPr>
              <a:t>Which packages should be on my </a:t>
            </a:r>
            <a:r>
              <a:rPr lang="en-US" sz="1497" b="1" kern="0">
                <a:gradFill>
                  <a:gsLst>
                    <a:gs pos="30088">
                      <a:schemeClr val="tx2"/>
                    </a:gs>
                    <a:gs pos="57000">
                      <a:schemeClr val="tx2"/>
                    </a:gs>
                  </a:gsLst>
                  <a:lin ang="5400000" scaled="1"/>
                </a:gradFill>
                <a:latin typeface="Segoe UI"/>
              </a:rPr>
              <a:t>server</a:t>
            </a:r>
            <a:r>
              <a:rPr lang="en-US" sz="1497" kern="0">
                <a:gradFill>
                  <a:gsLst>
                    <a:gs pos="30088">
                      <a:schemeClr val="tx2"/>
                    </a:gs>
                    <a:gs pos="57000">
                      <a:schemeClr val="tx2"/>
                    </a:gs>
                  </a:gsLst>
                  <a:lin ang="5400000" scaled="1"/>
                </a:gradFill>
                <a:latin typeface="Segoe UI"/>
              </a:rPr>
              <a:t>?</a:t>
            </a:r>
          </a:p>
        </p:txBody>
      </p:sp>
      <p:sp>
        <p:nvSpPr>
          <p:cNvPr id="148" name="TextBox 147">
            <a:extLst>
              <a:ext uri="{FF2B5EF4-FFF2-40B4-BE49-F238E27FC236}">
                <a16:creationId xmlns:a16="http://schemas.microsoft.com/office/drawing/2014/main" id="{38A3AADE-CFC2-43EB-83DE-C2201929E8B5}"/>
              </a:ext>
            </a:extLst>
          </p:cNvPr>
          <p:cNvSpPr txBox="1"/>
          <p:nvPr/>
        </p:nvSpPr>
        <p:spPr>
          <a:xfrm>
            <a:off x="4283632" y="928353"/>
            <a:ext cx="386220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many </a:t>
            </a:r>
            <a:r>
              <a:rPr lang="en-US" sz="1497" b="1">
                <a:gradFill>
                  <a:gsLst>
                    <a:gs pos="30088">
                      <a:schemeClr val="tx2"/>
                    </a:gs>
                    <a:gs pos="57000">
                      <a:schemeClr val="tx2"/>
                    </a:gs>
                  </a:gsLst>
                  <a:lin ang="5400000" scaled="1"/>
                </a:gradFill>
              </a:rPr>
              <a:t>servers</a:t>
            </a:r>
            <a:r>
              <a:rPr lang="en-US" sz="1497">
                <a:gradFill>
                  <a:gsLst>
                    <a:gs pos="30088">
                      <a:schemeClr val="tx2"/>
                    </a:gs>
                    <a:gs pos="57000">
                      <a:schemeClr val="tx2"/>
                    </a:gs>
                  </a:gsLst>
                  <a:lin ang="5400000" scaled="1"/>
                </a:gradFill>
              </a:rPr>
              <a:t> do I need?</a:t>
            </a:r>
          </a:p>
        </p:txBody>
      </p:sp>
      <p:sp>
        <p:nvSpPr>
          <p:cNvPr id="149" name="TextBox 148">
            <a:extLst>
              <a:ext uri="{FF2B5EF4-FFF2-40B4-BE49-F238E27FC236}">
                <a16:creationId xmlns:a16="http://schemas.microsoft.com/office/drawing/2014/main" id="{5E934033-4FA6-4CEB-B07F-0E940257269D}"/>
              </a:ext>
            </a:extLst>
          </p:cNvPr>
          <p:cNvSpPr txBox="1"/>
          <p:nvPr/>
        </p:nvSpPr>
        <p:spPr>
          <a:xfrm>
            <a:off x="4542552" y="553876"/>
            <a:ext cx="360328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can I increase </a:t>
            </a:r>
            <a:r>
              <a:rPr lang="en-US" sz="1497" b="1">
                <a:gradFill>
                  <a:gsLst>
                    <a:gs pos="30088">
                      <a:schemeClr val="tx2"/>
                    </a:gs>
                    <a:gs pos="57000">
                      <a:schemeClr val="tx2"/>
                    </a:gs>
                  </a:gsLst>
                  <a:lin ang="5400000" scaled="1"/>
                </a:gradFill>
              </a:rPr>
              <a:t>server</a:t>
            </a:r>
            <a:r>
              <a:rPr lang="en-US" sz="1497">
                <a:gradFill>
                  <a:gsLst>
                    <a:gs pos="30088">
                      <a:schemeClr val="tx2"/>
                    </a:gs>
                    <a:gs pos="57000">
                      <a:schemeClr val="tx2"/>
                    </a:gs>
                  </a:gsLst>
                  <a:lin ang="5400000" scaled="1"/>
                </a:gradFill>
              </a:rPr>
              <a:t> utilization?</a:t>
            </a:r>
          </a:p>
        </p:txBody>
      </p:sp>
      <p:sp>
        <p:nvSpPr>
          <p:cNvPr id="150" name="TextBox 149">
            <a:extLst>
              <a:ext uri="{FF2B5EF4-FFF2-40B4-BE49-F238E27FC236}">
                <a16:creationId xmlns:a16="http://schemas.microsoft.com/office/drawing/2014/main" id="{C0F85953-5B53-4A0F-B9A9-B5D0FAF01A29}"/>
              </a:ext>
            </a:extLst>
          </p:cNvPr>
          <p:cNvSpPr txBox="1"/>
          <p:nvPr/>
        </p:nvSpPr>
        <p:spPr>
          <a:xfrm>
            <a:off x="3365171" y="179400"/>
            <a:ext cx="569912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What is the right </a:t>
            </a:r>
            <a:r>
              <a:rPr lang="en-US" sz="1497" b="1">
                <a:gradFill>
                  <a:gsLst>
                    <a:gs pos="30088">
                      <a:schemeClr val="tx2"/>
                    </a:gs>
                    <a:gs pos="57000">
                      <a:schemeClr val="tx2"/>
                    </a:gs>
                  </a:gsLst>
                  <a:lin ang="5400000" scaled="1"/>
                </a:gradFill>
              </a:rPr>
              <a:t>size</a:t>
            </a:r>
            <a:r>
              <a:rPr lang="en-US" sz="1497">
                <a:gradFill>
                  <a:gsLst>
                    <a:gs pos="30088">
                      <a:schemeClr val="tx2"/>
                    </a:gs>
                    <a:gs pos="57000">
                      <a:schemeClr val="tx2"/>
                    </a:gs>
                  </a:gsLst>
                  <a:lin ang="5400000" scaled="1"/>
                </a:gradFill>
              </a:rPr>
              <a:t> of </a:t>
            </a:r>
            <a:r>
              <a:rPr lang="en-US" sz="1497" b="1">
                <a:gradFill>
                  <a:gsLst>
                    <a:gs pos="30088">
                      <a:schemeClr val="tx2"/>
                    </a:gs>
                    <a:gs pos="57000">
                      <a:schemeClr val="tx2"/>
                    </a:gs>
                  </a:gsLst>
                  <a:lin ang="5400000" scaled="1"/>
                </a:gradFill>
              </a:rPr>
              <a:t>servers</a:t>
            </a:r>
            <a:r>
              <a:rPr lang="en-US" sz="1497">
                <a:gradFill>
                  <a:gsLst>
                    <a:gs pos="30088">
                      <a:schemeClr val="tx2"/>
                    </a:gs>
                    <a:gs pos="57000">
                      <a:schemeClr val="tx2"/>
                    </a:gs>
                  </a:gsLst>
                  <a:lin ang="5400000" scaled="1"/>
                </a:gradFill>
              </a:rPr>
              <a:t> for my business needs?</a:t>
            </a:r>
          </a:p>
        </p:txBody>
      </p:sp>
      <p:sp>
        <p:nvSpPr>
          <p:cNvPr id="151" name="TextBox 150">
            <a:extLst>
              <a:ext uri="{FF2B5EF4-FFF2-40B4-BE49-F238E27FC236}">
                <a16:creationId xmlns:a16="http://schemas.microsoft.com/office/drawing/2014/main" id="{8B8E1811-0910-4BE6-A34C-1EB6C3763202}"/>
              </a:ext>
            </a:extLst>
          </p:cNvPr>
          <p:cNvSpPr txBox="1"/>
          <p:nvPr/>
        </p:nvSpPr>
        <p:spPr>
          <a:xfrm>
            <a:off x="5068114" y="1302828"/>
            <a:ext cx="239359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30088">
                      <a:schemeClr val="tx2"/>
                    </a:gs>
                    <a:gs pos="57000">
                      <a:schemeClr val="tx2"/>
                    </a:gs>
                  </a:gsLst>
                  <a:lin ang="5400000" scaled="1"/>
                </a:gradFill>
              </a:rPr>
              <a:t>How can I </a:t>
            </a:r>
            <a:r>
              <a:rPr lang="en-US" sz="1497" b="1">
                <a:gradFill>
                  <a:gsLst>
                    <a:gs pos="30088">
                      <a:schemeClr val="tx2"/>
                    </a:gs>
                    <a:gs pos="57000">
                      <a:schemeClr val="tx2"/>
                    </a:gs>
                  </a:gsLst>
                  <a:lin ang="5400000" scaled="1"/>
                </a:gradFill>
              </a:rPr>
              <a:t>scale</a:t>
            </a:r>
            <a:r>
              <a:rPr lang="en-US" sz="1497">
                <a:gradFill>
                  <a:gsLst>
                    <a:gs pos="30088">
                      <a:schemeClr val="tx2"/>
                    </a:gs>
                    <a:gs pos="57000">
                      <a:schemeClr val="tx2"/>
                    </a:gs>
                  </a:gsLst>
                  <a:lin ang="5400000" scaled="1"/>
                </a:gradFill>
              </a:rPr>
              <a:t> my app?</a:t>
            </a:r>
          </a:p>
        </p:txBody>
      </p:sp>
      <p:sp>
        <p:nvSpPr>
          <p:cNvPr id="152" name="TextBox 151">
            <a:extLst>
              <a:ext uri="{FF2B5EF4-FFF2-40B4-BE49-F238E27FC236}">
                <a16:creationId xmlns:a16="http://schemas.microsoft.com/office/drawing/2014/main" id="{8FF408DB-43B6-43F3-B511-0A64F4F8D39F}"/>
              </a:ext>
            </a:extLst>
          </p:cNvPr>
          <p:cNvSpPr txBox="1"/>
          <p:nvPr/>
        </p:nvSpPr>
        <p:spPr>
          <a:xfrm>
            <a:off x="7738767" y="3619166"/>
            <a:ext cx="2531905"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b="1">
                <a:gradFill>
                  <a:gsLst>
                    <a:gs pos="30088">
                      <a:schemeClr val="tx2"/>
                    </a:gs>
                    <a:gs pos="57000">
                      <a:schemeClr val="tx2"/>
                    </a:gs>
                  </a:gsLst>
                  <a:lin ang="5400000" scaled="1"/>
                </a:gradFill>
              </a:rPr>
              <a:t>Which OS </a:t>
            </a:r>
            <a:r>
              <a:rPr lang="en-US" sz="1497">
                <a:gradFill>
                  <a:gsLst>
                    <a:gs pos="30088">
                      <a:schemeClr val="tx2"/>
                    </a:gs>
                    <a:gs pos="57000">
                      <a:schemeClr val="tx2"/>
                    </a:gs>
                  </a:gsLst>
                  <a:lin ang="5400000" scaled="1"/>
                </a:gradFill>
              </a:rPr>
              <a:t>should I use?</a:t>
            </a:r>
          </a:p>
        </p:txBody>
      </p:sp>
      <p:sp>
        <p:nvSpPr>
          <p:cNvPr id="153" name="TextBox 152">
            <a:extLst>
              <a:ext uri="{FF2B5EF4-FFF2-40B4-BE49-F238E27FC236}">
                <a16:creationId xmlns:a16="http://schemas.microsoft.com/office/drawing/2014/main" id="{C7C964EC-E014-40C1-944C-FCECAE824ECF}"/>
              </a:ext>
            </a:extLst>
          </p:cNvPr>
          <p:cNvSpPr txBox="1"/>
          <p:nvPr/>
        </p:nvSpPr>
        <p:spPr>
          <a:xfrm>
            <a:off x="6533458" y="3222700"/>
            <a:ext cx="4942520"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a:gradFill>
                  <a:gsLst>
                    <a:gs pos="30088">
                      <a:schemeClr val="tx2"/>
                    </a:gs>
                    <a:gs pos="57000">
                      <a:schemeClr val="tx2"/>
                    </a:gs>
                  </a:gsLst>
                  <a:lin ang="5400000" scaled="1"/>
                </a:gradFill>
              </a:rPr>
              <a:t>How do I </a:t>
            </a:r>
            <a:r>
              <a:rPr lang="en-US" sz="1497" b="1">
                <a:gradFill>
                  <a:gsLst>
                    <a:gs pos="30088">
                      <a:schemeClr val="tx2"/>
                    </a:gs>
                    <a:gs pos="57000">
                      <a:schemeClr val="tx2"/>
                    </a:gs>
                  </a:gsLst>
                  <a:lin ang="5400000" scaled="1"/>
                </a:gradFill>
              </a:rPr>
              <a:t>deploy</a:t>
            </a:r>
            <a:r>
              <a:rPr lang="en-US" sz="1497">
                <a:gradFill>
                  <a:gsLst>
                    <a:gs pos="30088">
                      <a:schemeClr val="tx2"/>
                    </a:gs>
                    <a:gs pos="57000">
                      <a:schemeClr val="tx2"/>
                    </a:gs>
                  </a:gsLst>
                  <a:lin ang="5400000" scaled="1"/>
                </a:gradFill>
              </a:rPr>
              <a:t> new </a:t>
            </a:r>
            <a:r>
              <a:rPr lang="en-US" sz="1497" b="1">
                <a:gradFill>
                  <a:gsLst>
                    <a:gs pos="30088">
                      <a:schemeClr val="tx2"/>
                    </a:gs>
                    <a:gs pos="57000">
                      <a:schemeClr val="tx2"/>
                    </a:gs>
                  </a:gsLst>
                  <a:lin ang="5400000" scaled="1"/>
                </a:gradFill>
              </a:rPr>
              <a:t>code</a:t>
            </a:r>
            <a:r>
              <a:rPr lang="en-US" sz="1497">
                <a:gradFill>
                  <a:gsLst>
                    <a:gs pos="30088">
                      <a:schemeClr val="tx2"/>
                    </a:gs>
                    <a:gs pos="57000">
                      <a:schemeClr val="tx2"/>
                    </a:gs>
                  </a:gsLst>
                  <a:lin ang="5400000" scaled="1"/>
                </a:gradFill>
              </a:rPr>
              <a:t> to my </a:t>
            </a:r>
            <a:r>
              <a:rPr lang="en-US" sz="1497" b="1">
                <a:gradFill>
                  <a:gsLst>
                    <a:gs pos="30088">
                      <a:schemeClr val="tx2"/>
                    </a:gs>
                    <a:gs pos="57000">
                      <a:schemeClr val="tx2"/>
                    </a:gs>
                  </a:gsLst>
                  <a:lin ang="5400000" scaled="1"/>
                </a:gradFill>
              </a:rPr>
              <a:t>server</a:t>
            </a:r>
            <a:r>
              <a:rPr lang="en-US" sz="1497">
                <a:gradFill>
                  <a:gsLst>
                    <a:gs pos="30088">
                      <a:schemeClr val="tx2"/>
                    </a:gs>
                    <a:gs pos="57000">
                      <a:schemeClr val="tx2"/>
                    </a:gs>
                  </a:gsLst>
                  <a:lin ang="5400000" scaled="1"/>
                </a:gradFill>
              </a:rPr>
              <a:t>?</a:t>
            </a:r>
          </a:p>
        </p:txBody>
      </p:sp>
      <p:sp>
        <p:nvSpPr>
          <p:cNvPr id="154" name="TextBox 153">
            <a:extLst>
              <a:ext uri="{FF2B5EF4-FFF2-40B4-BE49-F238E27FC236}">
                <a16:creationId xmlns:a16="http://schemas.microsoft.com/office/drawing/2014/main" id="{B1C8ECD1-61F6-4199-A0A4-56815FE45991}"/>
              </a:ext>
            </a:extLst>
          </p:cNvPr>
          <p:cNvSpPr txBox="1"/>
          <p:nvPr/>
        </p:nvSpPr>
        <p:spPr>
          <a:xfrm>
            <a:off x="6917140" y="4015634"/>
            <a:ext cx="4175157" cy="329141"/>
          </a:xfrm>
          <a:prstGeom prst="rect">
            <a:avLst/>
          </a:prstGeom>
          <a:noFill/>
        </p:spPr>
        <p:txBody>
          <a:bodyPr wrap="square" rtlCol="0">
            <a:spAutoFit/>
          </a:bodyPr>
          <a:lstStyle>
            <a:defPPr>
              <a:defRPr lang="en-US"/>
            </a:defPPr>
            <a:lvl1pPr algn="ctr" defTabSz="914224">
              <a:defRPr sz="1500" kern="0">
                <a:gradFill>
                  <a:gsLst>
                    <a:gs pos="1250">
                      <a:schemeClr val="tx1"/>
                    </a:gs>
                    <a:gs pos="100000">
                      <a:schemeClr val="tx1"/>
                    </a:gs>
                  </a:gsLst>
                  <a:lin ang="5400000" scaled="0"/>
                </a:gradFill>
                <a:latin typeface="Segoe UI"/>
              </a:defRPr>
            </a:lvl1pPr>
          </a:lstStyle>
          <a:p>
            <a:pPr defTabSz="913768">
              <a:defRPr/>
            </a:pPr>
            <a:r>
              <a:rPr lang="en-US" sz="1497">
                <a:gradFill>
                  <a:gsLst>
                    <a:gs pos="30088">
                      <a:schemeClr val="tx2"/>
                    </a:gs>
                    <a:gs pos="57000">
                      <a:schemeClr val="tx2"/>
                    </a:gs>
                  </a:gsLst>
                  <a:lin ang="5400000" scaled="1"/>
                </a:gradFill>
              </a:rPr>
              <a:t>Who </a:t>
            </a:r>
            <a:r>
              <a:rPr lang="en-US" sz="1497" b="1">
                <a:gradFill>
                  <a:gsLst>
                    <a:gs pos="30088">
                      <a:schemeClr val="tx2"/>
                    </a:gs>
                    <a:gs pos="57000">
                      <a:schemeClr val="tx2"/>
                    </a:gs>
                  </a:gsLst>
                  <a:lin ang="5400000" scaled="1"/>
                </a:gradFill>
              </a:rPr>
              <a:t>monitors</a:t>
            </a:r>
            <a:r>
              <a:rPr lang="en-US" sz="1497">
                <a:gradFill>
                  <a:gsLst>
                    <a:gs pos="30088">
                      <a:schemeClr val="tx2"/>
                    </a:gs>
                    <a:gs pos="57000">
                      <a:schemeClr val="tx2"/>
                    </a:gs>
                  </a:gsLst>
                  <a:lin ang="5400000" scaled="1"/>
                </a:gradFill>
              </a:rPr>
              <a:t> my app?</a:t>
            </a:r>
          </a:p>
        </p:txBody>
      </p:sp>
      <p:grpSp>
        <p:nvGrpSpPr>
          <p:cNvPr id="155" name="Group 154">
            <a:extLst>
              <a:ext uri="{FF2B5EF4-FFF2-40B4-BE49-F238E27FC236}">
                <a16:creationId xmlns:a16="http://schemas.microsoft.com/office/drawing/2014/main" id="{0B1354B0-D4DF-4AA5-AA8A-878EFCABCE5B}"/>
              </a:ext>
            </a:extLst>
          </p:cNvPr>
          <p:cNvGrpSpPr/>
          <p:nvPr/>
        </p:nvGrpSpPr>
        <p:grpSpPr>
          <a:xfrm>
            <a:off x="5548188" y="4202926"/>
            <a:ext cx="1340102" cy="1340102"/>
            <a:chOff x="5547902" y="4202399"/>
            <a:chExt cx="1340672" cy="1340672"/>
          </a:xfrm>
        </p:grpSpPr>
        <p:sp>
          <p:nvSpPr>
            <p:cNvPr id="156" name="Oval 155">
              <a:extLst>
                <a:ext uri="{FF2B5EF4-FFF2-40B4-BE49-F238E27FC236}">
                  <a16:creationId xmlns:a16="http://schemas.microsoft.com/office/drawing/2014/main" id="{F3D4FFE9-AD0F-4BE8-B127-6B58FF2F9CCB}"/>
                </a:ext>
              </a:extLst>
            </p:cNvPr>
            <p:cNvSpPr/>
            <p:nvPr/>
          </p:nvSpPr>
          <p:spPr bwMode="auto">
            <a:xfrm>
              <a:off x="5547902" y="4202399"/>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57" name="Group 156">
              <a:extLst>
                <a:ext uri="{FF2B5EF4-FFF2-40B4-BE49-F238E27FC236}">
                  <a16:creationId xmlns:a16="http://schemas.microsoft.com/office/drawing/2014/main" id="{7F640996-FA02-4963-AFCC-76C8F9FF2200}"/>
                </a:ext>
              </a:extLst>
            </p:cNvPr>
            <p:cNvGrpSpPr/>
            <p:nvPr/>
          </p:nvGrpSpPr>
          <p:grpSpPr>
            <a:xfrm>
              <a:off x="5882043" y="4461171"/>
              <a:ext cx="744667" cy="794664"/>
              <a:chOff x="2084593" y="2157479"/>
              <a:chExt cx="958326" cy="1022668"/>
            </a:xfrm>
          </p:grpSpPr>
          <p:grpSp>
            <p:nvGrpSpPr>
              <p:cNvPr id="158" name="Group 4">
                <a:extLst>
                  <a:ext uri="{FF2B5EF4-FFF2-40B4-BE49-F238E27FC236}">
                    <a16:creationId xmlns:a16="http://schemas.microsoft.com/office/drawing/2014/main" id="{421B0FDB-BBF9-439B-9DE9-F60472F0BE17}"/>
                  </a:ext>
                </a:extLst>
              </p:cNvPr>
              <p:cNvGrpSpPr>
                <a:grpSpLocks noChangeAspect="1"/>
              </p:cNvGrpSpPr>
              <p:nvPr/>
            </p:nvGrpSpPr>
            <p:grpSpPr bwMode="auto">
              <a:xfrm>
                <a:off x="2084593" y="2157479"/>
                <a:ext cx="475727" cy="1022668"/>
                <a:chOff x="7" y="12"/>
                <a:chExt cx="167" cy="359"/>
              </a:xfrm>
            </p:grpSpPr>
            <p:sp>
              <p:nvSpPr>
                <p:cNvPr id="166" name="Rectangle 5">
                  <a:extLst>
                    <a:ext uri="{FF2B5EF4-FFF2-40B4-BE49-F238E27FC236}">
                      <a16:creationId xmlns:a16="http://schemas.microsoft.com/office/drawing/2014/main" id="{D523CB19-43A9-4878-AD73-2F2665BE7116}"/>
                    </a:ext>
                  </a:extLst>
                </p:cNvPr>
                <p:cNvSpPr>
                  <a:spLocks noChangeArrowheads="1"/>
                </p:cNvSpPr>
                <p:nvPr/>
              </p:nvSpPr>
              <p:spPr bwMode="auto">
                <a:xfrm>
                  <a:off x="7" y="45"/>
                  <a:ext cx="167" cy="32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7" name="Freeform 6">
                  <a:extLst>
                    <a:ext uri="{FF2B5EF4-FFF2-40B4-BE49-F238E27FC236}">
                      <a16:creationId xmlns:a16="http://schemas.microsoft.com/office/drawing/2014/main" id="{517C05B1-2470-47F4-8CA1-474A44D76531}"/>
                    </a:ext>
                  </a:extLst>
                </p:cNvPr>
                <p:cNvSpPr>
                  <a:spLocks/>
                </p:cNvSpPr>
                <p:nvPr/>
              </p:nvSpPr>
              <p:spPr bwMode="auto">
                <a:xfrm>
                  <a:off x="69" y="312"/>
                  <a:ext cx="43" cy="59"/>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8" name="Rectangle 7">
                  <a:extLst>
                    <a:ext uri="{FF2B5EF4-FFF2-40B4-BE49-F238E27FC236}">
                      <a16:creationId xmlns:a16="http://schemas.microsoft.com/office/drawing/2014/main" id="{B3DF8D36-2CB5-4579-92A4-B1D725DCC07D}"/>
                    </a:ext>
                  </a:extLst>
                </p:cNvPr>
                <p:cNvSpPr>
                  <a:spLocks noChangeArrowheads="1"/>
                </p:cNvSpPr>
                <p:nvPr/>
              </p:nvSpPr>
              <p:spPr bwMode="auto">
                <a:xfrm>
                  <a:off x="42" y="232"/>
                  <a:ext cx="25"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9" name="Rectangle 8">
                  <a:extLst>
                    <a:ext uri="{FF2B5EF4-FFF2-40B4-BE49-F238E27FC236}">
                      <a16:creationId xmlns:a16="http://schemas.microsoft.com/office/drawing/2014/main" id="{BF17BBCE-8C9C-4283-B05C-725C159A2261}"/>
                    </a:ext>
                  </a:extLst>
                </p:cNvPr>
                <p:cNvSpPr>
                  <a:spLocks noChangeArrowheads="1"/>
                </p:cNvSpPr>
                <p:nvPr/>
              </p:nvSpPr>
              <p:spPr bwMode="auto">
                <a:xfrm>
                  <a:off x="114" y="232"/>
                  <a:ext cx="26"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0" name="Rectangle 9">
                  <a:extLst>
                    <a:ext uri="{FF2B5EF4-FFF2-40B4-BE49-F238E27FC236}">
                      <a16:creationId xmlns:a16="http://schemas.microsoft.com/office/drawing/2014/main" id="{E83CD25C-461C-4ADB-8005-5580E886866C}"/>
                    </a:ext>
                  </a:extLst>
                </p:cNvPr>
                <p:cNvSpPr>
                  <a:spLocks noChangeArrowheads="1"/>
                </p:cNvSpPr>
                <p:nvPr/>
              </p:nvSpPr>
              <p:spPr bwMode="auto">
                <a:xfrm>
                  <a:off x="42" y="164"/>
                  <a:ext cx="25"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1" name="Rectangle 10">
                  <a:extLst>
                    <a:ext uri="{FF2B5EF4-FFF2-40B4-BE49-F238E27FC236}">
                      <a16:creationId xmlns:a16="http://schemas.microsoft.com/office/drawing/2014/main" id="{AC86172E-6DA6-47CC-99DF-F7026BD27047}"/>
                    </a:ext>
                  </a:extLst>
                </p:cNvPr>
                <p:cNvSpPr>
                  <a:spLocks noChangeArrowheads="1"/>
                </p:cNvSpPr>
                <p:nvPr/>
              </p:nvSpPr>
              <p:spPr bwMode="auto">
                <a:xfrm>
                  <a:off x="114" y="164"/>
                  <a:ext cx="26" cy="2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2" name="Rectangle 11">
                  <a:extLst>
                    <a:ext uri="{FF2B5EF4-FFF2-40B4-BE49-F238E27FC236}">
                      <a16:creationId xmlns:a16="http://schemas.microsoft.com/office/drawing/2014/main" id="{0A4B2234-1B67-46BE-83B9-E0910C443A36}"/>
                    </a:ext>
                  </a:extLst>
                </p:cNvPr>
                <p:cNvSpPr>
                  <a:spLocks noChangeArrowheads="1"/>
                </p:cNvSpPr>
                <p:nvPr/>
              </p:nvSpPr>
              <p:spPr bwMode="auto">
                <a:xfrm>
                  <a:off x="42" y="98"/>
                  <a:ext cx="25" cy="24"/>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3" name="Rectangle 12">
                  <a:extLst>
                    <a:ext uri="{FF2B5EF4-FFF2-40B4-BE49-F238E27FC236}">
                      <a16:creationId xmlns:a16="http://schemas.microsoft.com/office/drawing/2014/main" id="{5E458580-80A1-427A-88CD-6E8F282CFF33}"/>
                    </a:ext>
                  </a:extLst>
                </p:cNvPr>
                <p:cNvSpPr>
                  <a:spLocks noChangeArrowheads="1"/>
                </p:cNvSpPr>
                <p:nvPr/>
              </p:nvSpPr>
              <p:spPr bwMode="auto">
                <a:xfrm>
                  <a:off x="114" y="98"/>
                  <a:ext cx="26" cy="24"/>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4" name="Rectangle 13">
                  <a:extLst>
                    <a:ext uri="{FF2B5EF4-FFF2-40B4-BE49-F238E27FC236}">
                      <a16:creationId xmlns:a16="http://schemas.microsoft.com/office/drawing/2014/main" id="{0FB5E1C3-A45E-4C3B-AE12-9FDD344AA6EA}"/>
                    </a:ext>
                  </a:extLst>
                </p:cNvPr>
                <p:cNvSpPr>
                  <a:spLocks noChangeArrowheads="1"/>
                </p:cNvSpPr>
                <p:nvPr/>
              </p:nvSpPr>
              <p:spPr bwMode="auto">
                <a:xfrm>
                  <a:off x="31" y="12"/>
                  <a:ext cx="47" cy="33"/>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59" name="Group 158">
                <a:extLst>
                  <a:ext uri="{FF2B5EF4-FFF2-40B4-BE49-F238E27FC236}">
                    <a16:creationId xmlns:a16="http://schemas.microsoft.com/office/drawing/2014/main" id="{426CE35E-934D-4FE3-9A5A-A10941E90CC9}"/>
                  </a:ext>
                </a:extLst>
              </p:cNvPr>
              <p:cNvGrpSpPr/>
              <p:nvPr/>
            </p:nvGrpSpPr>
            <p:grpSpPr>
              <a:xfrm>
                <a:off x="2561534" y="2758439"/>
                <a:ext cx="475727" cy="421466"/>
                <a:chOff x="2779974" y="2727959"/>
                <a:chExt cx="475727" cy="421466"/>
              </a:xfrm>
            </p:grpSpPr>
            <p:sp>
              <p:nvSpPr>
                <p:cNvPr id="161" name="Rectangle 5">
                  <a:extLst>
                    <a:ext uri="{FF2B5EF4-FFF2-40B4-BE49-F238E27FC236}">
                      <a16:creationId xmlns:a16="http://schemas.microsoft.com/office/drawing/2014/main" id="{391D9726-C10E-4408-B364-9018948AEACD}"/>
                    </a:ext>
                  </a:extLst>
                </p:cNvPr>
                <p:cNvSpPr>
                  <a:spLocks noChangeArrowheads="1"/>
                </p:cNvSpPr>
                <p:nvPr/>
              </p:nvSpPr>
              <p:spPr bwMode="auto">
                <a:xfrm>
                  <a:off x="2779974" y="2727959"/>
                  <a:ext cx="475727" cy="421465"/>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2" name="Freeform 6">
                  <a:extLst>
                    <a:ext uri="{FF2B5EF4-FFF2-40B4-BE49-F238E27FC236}">
                      <a16:creationId xmlns:a16="http://schemas.microsoft.com/office/drawing/2014/main" id="{EE6B4B5C-23B0-4DB1-AC2B-0224496CF77D}"/>
                    </a:ext>
                  </a:extLst>
                </p:cNvPr>
                <p:cNvSpPr>
                  <a:spLocks/>
                </p:cNvSpPr>
                <p:nvPr/>
              </p:nvSpPr>
              <p:spPr bwMode="auto">
                <a:xfrm>
                  <a:off x="3058191" y="2981354"/>
                  <a:ext cx="122493" cy="168071"/>
                </a:xfrm>
                <a:custGeom>
                  <a:avLst/>
                  <a:gdLst>
                    <a:gd name="T0" fmla="*/ 20 w 20"/>
                    <a:gd name="T1" fmla="*/ 28 h 28"/>
                    <a:gd name="T2" fmla="*/ 20 w 20"/>
                    <a:gd name="T3" fmla="*/ 10 h 28"/>
                    <a:gd name="T4" fmla="*/ 10 w 20"/>
                    <a:gd name="T5" fmla="*/ 0 h 28"/>
                    <a:gd name="T6" fmla="*/ 0 w 20"/>
                    <a:gd name="T7" fmla="*/ 10 h 28"/>
                    <a:gd name="T8" fmla="*/ 0 w 20"/>
                    <a:gd name="T9" fmla="*/ 28 h 28"/>
                  </a:gdLst>
                  <a:ahLst/>
                  <a:cxnLst>
                    <a:cxn ang="0">
                      <a:pos x="T0" y="T1"/>
                    </a:cxn>
                    <a:cxn ang="0">
                      <a:pos x="T2" y="T3"/>
                    </a:cxn>
                    <a:cxn ang="0">
                      <a:pos x="T4" y="T5"/>
                    </a:cxn>
                    <a:cxn ang="0">
                      <a:pos x="T6" y="T7"/>
                    </a:cxn>
                    <a:cxn ang="0">
                      <a:pos x="T8" y="T9"/>
                    </a:cxn>
                  </a:cxnLst>
                  <a:rect l="0" t="0" r="r" b="b"/>
                  <a:pathLst>
                    <a:path w="20" h="28">
                      <a:moveTo>
                        <a:pt x="20" y="28"/>
                      </a:moveTo>
                      <a:cubicBezTo>
                        <a:pt x="20" y="10"/>
                        <a:pt x="20" y="10"/>
                        <a:pt x="20" y="10"/>
                      </a:cubicBezTo>
                      <a:cubicBezTo>
                        <a:pt x="20" y="5"/>
                        <a:pt x="15" y="0"/>
                        <a:pt x="10" y="0"/>
                      </a:cubicBezTo>
                      <a:cubicBezTo>
                        <a:pt x="5" y="0"/>
                        <a:pt x="0" y="5"/>
                        <a:pt x="0" y="10"/>
                      </a:cubicBezTo>
                      <a:cubicBezTo>
                        <a:pt x="0" y="28"/>
                        <a:pt x="0" y="28"/>
                        <a:pt x="0" y="28"/>
                      </a:cubicBez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3" name="Rectangle 7">
                  <a:extLst>
                    <a:ext uri="{FF2B5EF4-FFF2-40B4-BE49-F238E27FC236}">
                      <a16:creationId xmlns:a16="http://schemas.microsoft.com/office/drawing/2014/main" id="{34449B9C-34D1-4195-845B-9C8A9FBFA10D}"/>
                    </a:ext>
                  </a:extLst>
                </p:cNvPr>
                <p:cNvSpPr>
                  <a:spLocks noChangeArrowheads="1"/>
                </p:cNvSpPr>
                <p:nvPr/>
              </p:nvSpPr>
              <p:spPr bwMode="auto">
                <a:xfrm>
                  <a:off x="2879677" y="2829662"/>
                  <a:ext cx="71217"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4" name="Rectangle 8">
                  <a:extLst>
                    <a:ext uri="{FF2B5EF4-FFF2-40B4-BE49-F238E27FC236}">
                      <a16:creationId xmlns:a16="http://schemas.microsoft.com/office/drawing/2014/main" id="{C9E112B0-F388-434F-A175-797D4C3DB0D8}"/>
                    </a:ext>
                  </a:extLst>
                </p:cNvPr>
                <p:cNvSpPr>
                  <a:spLocks noChangeArrowheads="1"/>
                </p:cNvSpPr>
                <p:nvPr/>
              </p:nvSpPr>
              <p:spPr bwMode="auto">
                <a:xfrm>
                  <a:off x="3084781" y="2829662"/>
                  <a:ext cx="74065"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5" name="Rectangle 9">
                  <a:extLst>
                    <a:ext uri="{FF2B5EF4-FFF2-40B4-BE49-F238E27FC236}">
                      <a16:creationId xmlns:a16="http://schemas.microsoft.com/office/drawing/2014/main" id="{689BF551-AA5E-4AFA-8774-43D3C4438B61}"/>
                    </a:ext>
                  </a:extLst>
                </p:cNvPr>
                <p:cNvSpPr>
                  <a:spLocks noChangeArrowheads="1"/>
                </p:cNvSpPr>
                <p:nvPr/>
              </p:nvSpPr>
              <p:spPr bwMode="auto">
                <a:xfrm>
                  <a:off x="2879677" y="3004253"/>
                  <a:ext cx="71217" cy="71216"/>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160" name="Isosceles Triangle 159">
                <a:extLst>
                  <a:ext uri="{FF2B5EF4-FFF2-40B4-BE49-F238E27FC236}">
                    <a16:creationId xmlns:a16="http://schemas.microsoft.com/office/drawing/2014/main" id="{A77F3200-4D0B-459D-9F18-8EF974E23490}"/>
                  </a:ext>
                </a:extLst>
              </p:cNvPr>
              <p:cNvSpPr/>
              <p:nvPr/>
            </p:nvSpPr>
            <p:spPr bwMode="auto">
              <a:xfrm>
                <a:off x="2560320" y="2537142"/>
                <a:ext cx="482599" cy="221297"/>
              </a:xfrm>
              <a:prstGeom prst="triangle">
                <a:avLst>
                  <a:gd name="adj" fmla="val 0"/>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err="1">
                  <a:solidFill>
                    <a:srgbClr val="0D0D0D"/>
                  </a:solidFill>
                  <a:latin typeface="Segoe UI Semilight"/>
                </a:endParaRPr>
              </a:p>
            </p:txBody>
          </p:sp>
        </p:grpSp>
      </p:grpSp>
      <p:grpSp>
        <p:nvGrpSpPr>
          <p:cNvPr id="175" name="Group 174">
            <a:extLst>
              <a:ext uri="{FF2B5EF4-FFF2-40B4-BE49-F238E27FC236}">
                <a16:creationId xmlns:a16="http://schemas.microsoft.com/office/drawing/2014/main" id="{7C0EBAA9-C068-4822-906A-695BBB847FDB}"/>
              </a:ext>
            </a:extLst>
          </p:cNvPr>
          <p:cNvGrpSpPr/>
          <p:nvPr/>
        </p:nvGrpSpPr>
        <p:grpSpPr>
          <a:xfrm>
            <a:off x="5548188" y="1723032"/>
            <a:ext cx="1340102" cy="1340102"/>
            <a:chOff x="5547902" y="2127586"/>
            <a:chExt cx="1340672" cy="1340672"/>
          </a:xfrm>
        </p:grpSpPr>
        <p:sp>
          <p:nvSpPr>
            <p:cNvPr id="176" name="Oval 175">
              <a:extLst>
                <a:ext uri="{FF2B5EF4-FFF2-40B4-BE49-F238E27FC236}">
                  <a16:creationId xmlns:a16="http://schemas.microsoft.com/office/drawing/2014/main" id="{18BEF007-618F-4863-9EC5-C14453B59708}"/>
                </a:ext>
              </a:extLst>
            </p:cNvPr>
            <p:cNvSpPr/>
            <p:nvPr/>
          </p:nvSpPr>
          <p:spPr bwMode="auto">
            <a:xfrm>
              <a:off x="5547902" y="2127586"/>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77" name="Group 16">
              <a:extLst>
                <a:ext uri="{FF2B5EF4-FFF2-40B4-BE49-F238E27FC236}">
                  <a16:creationId xmlns:a16="http://schemas.microsoft.com/office/drawing/2014/main" id="{1673FA0A-CCB3-4E02-97FA-6F0F6F24FA3E}"/>
                </a:ext>
              </a:extLst>
            </p:cNvPr>
            <p:cNvGrpSpPr>
              <a:grpSpLocks noChangeAspect="1"/>
            </p:cNvGrpSpPr>
            <p:nvPr/>
          </p:nvGrpSpPr>
          <p:grpSpPr bwMode="auto">
            <a:xfrm>
              <a:off x="5824049" y="2333627"/>
              <a:ext cx="770389" cy="891106"/>
              <a:chOff x="13" y="7"/>
              <a:chExt cx="351" cy="406"/>
            </a:xfrm>
          </p:grpSpPr>
          <p:sp>
            <p:nvSpPr>
              <p:cNvPr id="178" name="Freeform 17">
                <a:extLst>
                  <a:ext uri="{FF2B5EF4-FFF2-40B4-BE49-F238E27FC236}">
                    <a16:creationId xmlns:a16="http://schemas.microsoft.com/office/drawing/2014/main" id="{D2EECDBE-BF0A-4EA6-8603-084AD055EA78}"/>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79" name="Freeform 18">
                <a:extLst>
                  <a:ext uri="{FF2B5EF4-FFF2-40B4-BE49-F238E27FC236}">
                    <a16:creationId xmlns:a16="http://schemas.microsoft.com/office/drawing/2014/main" id="{0E080E3F-2DFF-47C6-AC94-CA9FAFCAEC7C}"/>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0" name="Line 19">
                <a:extLst>
                  <a:ext uri="{FF2B5EF4-FFF2-40B4-BE49-F238E27FC236}">
                    <a16:creationId xmlns:a16="http://schemas.microsoft.com/office/drawing/2014/main" id="{4B980296-D320-461B-9631-BB7F02986A17}"/>
                  </a:ext>
                </a:extLst>
              </p:cNvPr>
              <p:cNvSpPr>
                <a:spLocks noChangeShapeType="1"/>
              </p:cNvSpPr>
              <p:nvPr/>
            </p:nvSpPr>
            <p:spPr bwMode="auto">
              <a:xfrm>
                <a:off x="288" y="282"/>
                <a:ext cx="0" cy="93"/>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1" name="Freeform 20">
                <a:extLst>
                  <a:ext uri="{FF2B5EF4-FFF2-40B4-BE49-F238E27FC236}">
                    <a16:creationId xmlns:a16="http://schemas.microsoft.com/office/drawing/2014/main" id="{9BEA336B-D380-4A16-B54C-40299E2E63CC}"/>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2" name="Freeform 21">
                <a:extLst>
                  <a:ext uri="{FF2B5EF4-FFF2-40B4-BE49-F238E27FC236}">
                    <a16:creationId xmlns:a16="http://schemas.microsoft.com/office/drawing/2014/main" id="{8E828F03-26BA-4C60-A397-CD8D5915D367}"/>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3" name="Line 22">
                <a:extLst>
                  <a:ext uri="{FF2B5EF4-FFF2-40B4-BE49-F238E27FC236}">
                    <a16:creationId xmlns:a16="http://schemas.microsoft.com/office/drawing/2014/main" id="{7B4BDB71-83E8-497A-8EEC-8B4B76546537}"/>
                  </a:ext>
                </a:extLst>
              </p:cNvPr>
              <p:cNvSpPr>
                <a:spLocks noChangeShapeType="1"/>
              </p:cNvSpPr>
              <p:nvPr/>
            </p:nvSpPr>
            <p:spPr bwMode="auto">
              <a:xfrm>
                <a:off x="89" y="282"/>
                <a:ext cx="0" cy="93"/>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4" name="Freeform 23">
                <a:extLst>
                  <a:ext uri="{FF2B5EF4-FFF2-40B4-BE49-F238E27FC236}">
                    <a16:creationId xmlns:a16="http://schemas.microsoft.com/office/drawing/2014/main" id="{272D0024-3180-40E0-89B1-6172E3A42BFA}"/>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5" name="Freeform 24">
                <a:extLst>
                  <a:ext uri="{FF2B5EF4-FFF2-40B4-BE49-F238E27FC236}">
                    <a16:creationId xmlns:a16="http://schemas.microsoft.com/office/drawing/2014/main" id="{0422B94B-FC1D-40DF-A7FA-F7EB3BF7D9E1}"/>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6" name="Freeform 25">
                <a:extLst>
                  <a:ext uri="{FF2B5EF4-FFF2-40B4-BE49-F238E27FC236}">
                    <a16:creationId xmlns:a16="http://schemas.microsoft.com/office/drawing/2014/main" id="{C79953D4-2DA2-4392-A251-BDD1A63B36EE}"/>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7" name="Line 26">
                <a:extLst>
                  <a:ext uri="{FF2B5EF4-FFF2-40B4-BE49-F238E27FC236}">
                    <a16:creationId xmlns:a16="http://schemas.microsoft.com/office/drawing/2014/main" id="{70EF93E8-1867-4B47-B2DA-9205E9217E01}"/>
                  </a:ext>
                </a:extLst>
              </p:cNvPr>
              <p:cNvSpPr>
                <a:spLocks noChangeShapeType="1"/>
              </p:cNvSpPr>
              <p:nvPr/>
            </p:nvSpPr>
            <p:spPr bwMode="auto">
              <a:xfrm>
                <a:off x="189" y="96"/>
                <a:ext cx="0" cy="87"/>
              </a:xfrm>
              <a:prstGeom prst="line">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8" name="Freeform 27">
                <a:extLst>
                  <a:ext uri="{FF2B5EF4-FFF2-40B4-BE49-F238E27FC236}">
                    <a16:creationId xmlns:a16="http://schemas.microsoft.com/office/drawing/2014/main" id="{B4144D8F-8042-41E7-ADF4-A3660C86B23D}"/>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89" name="Freeform 28">
                <a:extLst>
                  <a:ext uri="{FF2B5EF4-FFF2-40B4-BE49-F238E27FC236}">
                    <a16:creationId xmlns:a16="http://schemas.microsoft.com/office/drawing/2014/main" id="{7E5840F9-C411-4952-B4AF-F0ED8B48227F}"/>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190" name="Group 189">
            <a:extLst>
              <a:ext uri="{FF2B5EF4-FFF2-40B4-BE49-F238E27FC236}">
                <a16:creationId xmlns:a16="http://schemas.microsoft.com/office/drawing/2014/main" id="{1CD5BCC7-C85B-44FB-A2B5-8B03B10A4F47}"/>
              </a:ext>
            </a:extLst>
          </p:cNvPr>
          <p:cNvGrpSpPr/>
          <p:nvPr/>
        </p:nvGrpSpPr>
        <p:grpSpPr>
          <a:xfrm>
            <a:off x="2776617" y="1723032"/>
            <a:ext cx="1340102" cy="1340102"/>
            <a:chOff x="2775150" y="2127586"/>
            <a:chExt cx="1340672" cy="1340672"/>
          </a:xfrm>
        </p:grpSpPr>
        <p:sp>
          <p:nvSpPr>
            <p:cNvPr id="191" name="Oval 190">
              <a:extLst>
                <a:ext uri="{FF2B5EF4-FFF2-40B4-BE49-F238E27FC236}">
                  <a16:creationId xmlns:a16="http://schemas.microsoft.com/office/drawing/2014/main" id="{90203890-B46B-466A-A2E8-25ECAABE3663}"/>
                </a:ext>
              </a:extLst>
            </p:cNvPr>
            <p:cNvSpPr/>
            <p:nvPr/>
          </p:nvSpPr>
          <p:spPr bwMode="auto">
            <a:xfrm>
              <a:off x="2775150" y="2127586"/>
              <a:ext cx="1340672" cy="1340672"/>
            </a:xfrm>
            <a:prstGeom prst="ellipse">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92" name="Freeform 5">
              <a:extLst>
                <a:ext uri="{FF2B5EF4-FFF2-40B4-BE49-F238E27FC236}">
                  <a16:creationId xmlns:a16="http://schemas.microsoft.com/office/drawing/2014/main" id="{86B04566-A37E-4DF8-8054-4586B15CEC8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bg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93" name="Group 192">
            <a:extLst>
              <a:ext uri="{FF2B5EF4-FFF2-40B4-BE49-F238E27FC236}">
                <a16:creationId xmlns:a16="http://schemas.microsoft.com/office/drawing/2014/main" id="{B42BAE1F-97B2-4117-A536-18FA657F389D}"/>
              </a:ext>
            </a:extLst>
          </p:cNvPr>
          <p:cNvGrpSpPr/>
          <p:nvPr/>
        </p:nvGrpSpPr>
        <p:grpSpPr>
          <a:xfrm>
            <a:off x="8319761" y="1723032"/>
            <a:ext cx="1340102" cy="1340102"/>
            <a:chOff x="8320652" y="2127586"/>
            <a:chExt cx="1340672" cy="1340672"/>
          </a:xfrm>
        </p:grpSpPr>
        <p:sp>
          <p:nvSpPr>
            <p:cNvPr id="194" name="Oval 193">
              <a:extLst>
                <a:ext uri="{FF2B5EF4-FFF2-40B4-BE49-F238E27FC236}">
                  <a16:creationId xmlns:a16="http://schemas.microsoft.com/office/drawing/2014/main" id="{9BE4F214-8E80-45A6-B3A4-30AA1670A0A2}"/>
                </a:ext>
              </a:extLst>
            </p:cNvPr>
            <p:cNvSpPr/>
            <p:nvPr/>
          </p:nvSpPr>
          <p:spPr bwMode="auto">
            <a:xfrm>
              <a:off x="8320652" y="2127586"/>
              <a:ext cx="1340672" cy="1340672"/>
            </a:xfrm>
            <a:prstGeom prst="ellipse">
              <a:avLst/>
            </a:prstGeom>
            <a:solidFill>
              <a:schemeClr val="bg1"/>
            </a:solidFill>
            <a:ln w="9525" cap="flat" cmpd="sng" algn="ctr">
              <a:solidFill>
                <a:schemeClr val="accent1">
                  <a:lumMod val="75000"/>
                </a:schemeClr>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95" name="Group 8">
              <a:extLst>
                <a:ext uri="{FF2B5EF4-FFF2-40B4-BE49-F238E27FC236}">
                  <a16:creationId xmlns:a16="http://schemas.microsoft.com/office/drawing/2014/main" id="{83005A0C-3AB3-412F-BAD6-DF5D7FF1A02B}"/>
                </a:ext>
              </a:extLst>
            </p:cNvPr>
            <p:cNvGrpSpPr>
              <a:grpSpLocks noChangeAspect="1"/>
            </p:cNvGrpSpPr>
            <p:nvPr/>
          </p:nvGrpSpPr>
          <p:grpSpPr bwMode="auto">
            <a:xfrm>
              <a:off x="8561965" y="2577338"/>
              <a:ext cx="897974" cy="451613"/>
              <a:chOff x="7" y="12"/>
              <a:chExt cx="342" cy="172"/>
            </a:xfrm>
          </p:grpSpPr>
          <p:sp>
            <p:nvSpPr>
              <p:cNvPr id="196" name="Rectangle 9">
                <a:extLst>
                  <a:ext uri="{FF2B5EF4-FFF2-40B4-BE49-F238E27FC236}">
                    <a16:creationId xmlns:a16="http://schemas.microsoft.com/office/drawing/2014/main" id="{D260A608-1537-4C62-825A-72D6E9170837}"/>
                  </a:ext>
                </a:extLst>
              </p:cNvPr>
              <p:cNvSpPr>
                <a:spLocks noChangeArrowheads="1"/>
              </p:cNvSpPr>
              <p:nvPr/>
            </p:nvSpPr>
            <p:spPr bwMode="auto">
              <a:xfrm>
                <a:off x="7" y="64"/>
                <a:ext cx="87" cy="120"/>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7" name="Rectangle 10">
                <a:extLst>
                  <a:ext uri="{FF2B5EF4-FFF2-40B4-BE49-F238E27FC236}">
                    <a16:creationId xmlns:a16="http://schemas.microsoft.com/office/drawing/2014/main" id="{5726F2E1-A109-401C-B6E3-B724EEF53419}"/>
                  </a:ext>
                </a:extLst>
              </p:cNvPr>
              <p:cNvSpPr>
                <a:spLocks noChangeArrowheads="1"/>
              </p:cNvSpPr>
              <p:nvPr/>
            </p:nvSpPr>
            <p:spPr bwMode="auto">
              <a:xfrm>
                <a:off x="195" y="76"/>
                <a:ext cx="154" cy="108"/>
              </a:xfrm>
              <a:prstGeom prst="rect">
                <a:avLst/>
              </a:pr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8" name="Line 11">
                <a:extLst>
                  <a:ext uri="{FF2B5EF4-FFF2-40B4-BE49-F238E27FC236}">
                    <a16:creationId xmlns:a16="http://schemas.microsoft.com/office/drawing/2014/main" id="{77746DD8-6DF4-407A-B116-2E67F30B8025}"/>
                  </a:ext>
                </a:extLst>
              </p:cNvPr>
              <p:cNvSpPr>
                <a:spLocks noChangeShapeType="1"/>
              </p:cNvSpPr>
              <p:nvPr/>
            </p:nvSpPr>
            <p:spPr bwMode="auto">
              <a:xfrm flipV="1">
                <a:off x="311" y="124"/>
                <a:ext cx="0" cy="17"/>
              </a:xfrm>
              <a:prstGeom prst="line">
                <a:avLst/>
              </a:prstGeom>
              <a:noFill/>
              <a:ln w="25400" cap="flat">
                <a:solidFill>
                  <a:schemeClr val="accent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9" name="Freeform 12">
                <a:extLst>
                  <a:ext uri="{FF2B5EF4-FFF2-40B4-BE49-F238E27FC236}">
                    <a16:creationId xmlns:a16="http://schemas.microsoft.com/office/drawing/2014/main" id="{8850CAC7-5FE6-415E-B748-C20C757E0153}"/>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0" name="Freeform 13">
                <a:extLst>
                  <a:ext uri="{FF2B5EF4-FFF2-40B4-BE49-F238E27FC236}">
                    <a16:creationId xmlns:a16="http://schemas.microsoft.com/office/drawing/2014/main" id="{A3044B18-4AB5-48E7-9167-6CB7BEF72AC3}"/>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201" name="Straight Arrow Connector 200">
            <a:extLst>
              <a:ext uri="{FF2B5EF4-FFF2-40B4-BE49-F238E27FC236}">
                <a16:creationId xmlns:a16="http://schemas.microsoft.com/office/drawing/2014/main" id="{97B8B613-F57D-4D95-A063-0B7062837798}"/>
              </a:ext>
            </a:extLst>
          </p:cNvPr>
          <p:cNvCxnSpPr>
            <a:cxnSpLocks/>
          </p:cNvCxnSpPr>
          <p:nvPr/>
        </p:nvCxnSpPr>
        <p:spPr>
          <a:xfrm>
            <a:off x="4228937" y="2368097"/>
            <a:ext cx="1207033" cy="0"/>
          </a:xfrm>
          <a:prstGeom prst="straightConnector1">
            <a:avLst/>
          </a:prstGeom>
          <a:noFill/>
          <a:ln w="25400" cap="flat" cmpd="sng" algn="ctr">
            <a:solidFill>
              <a:schemeClr val="accent1">
                <a:lumMod val="75000"/>
              </a:schemeClr>
            </a:solidFill>
            <a:prstDash val="solid"/>
            <a:headEnd type="none"/>
            <a:tailEnd type="triangle" w="lg" len="med"/>
          </a:ln>
          <a:effectLst/>
        </p:spPr>
      </p:cxnSp>
      <p:cxnSp>
        <p:nvCxnSpPr>
          <p:cNvPr id="202" name="Straight Arrow Connector 201">
            <a:extLst>
              <a:ext uri="{FF2B5EF4-FFF2-40B4-BE49-F238E27FC236}">
                <a16:creationId xmlns:a16="http://schemas.microsoft.com/office/drawing/2014/main" id="{73CD8E75-0582-40B8-89F8-5FE3AD200767}"/>
              </a:ext>
            </a:extLst>
          </p:cNvPr>
          <p:cNvCxnSpPr>
            <a:cxnSpLocks/>
          </p:cNvCxnSpPr>
          <p:nvPr/>
        </p:nvCxnSpPr>
        <p:spPr>
          <a:xfrm flipH="1">
            <a:off x="7000508" y="2368097"/>
            <a:ext cx="1207033" cy="0"/>
          </a:xfrm>
          <a:prstGeom prst="straightConnector1">
            <a:avLst/>
          </a:prstGeom>
          <a:noFill/>
          <a:ln w="25400" cap="flat" cmpd="sng" algn="ctr">
            <a:solidFill>
              <a:schemeClr val="accent1">
                <a:lumMod val="75000"/>
              </a:schemeClr>
            </a:solidFill>
            <a:prstDash val="solid"/>
            <a:headEnd type="none"/>
            <a:tailEnd type="triangle" w="lg" len="med"/>
          </a:ln>
          <a:effectLst/>
        </p:spPr>
      </p:cxnSp>
      <p:cxnSp>
        <p:nvCxnSpPr>
          <p:cNvPr id="203" name="Straight Arrow Connector 202">
            <a:extLst>
              <a:ext uri="{FF2B5EF4-FFF2-40B4-BE49-F238E27FC236}">
                <a16:creationId xmlns:a16="http://schemas.microsoft.com/office/drawing/2014/main" id="{0EE4F724-AA70-4374-A69F-29F60EDF98D9}"/>
              </a:ext>
            </a:extLst>
          </p:cNvPr>
          <p:cNvCxnSpPr>
            <a:cxnSpLocks/>
          </p:cNvCxnSpPr>
          <p:nvPr/>
        </p:nvCxnSpPr>
        <p:spPr>
          <a:xfrm>
            <a:off x="6213408" y="3160432"/>
            <a:ext cx="0" cy="940686"/>
          </a:xfrm>
          <a:prstGeom prst="straightConnector1">
            <a:avLst/>
          </a:prstGeom>
          <a:noFill/>
          <a:ln w="25400" cap="flat" cmpd="sng" algn="ctr">
            <a:solidFill>
              <a:schemeClr val="accent1">
                <a:lumMod val="75000"/>
              </a:schemeClr>
            </a:solidFill>
            <a:prstDash val="solid"/>
            <a:headEnd type="none"/>
            <a:tailEnd type="triangle" w="lg" len="med"/>
          </a:ln>
          <a:effectLst/>
        </p:spPr>
      </p:cxnSp>
      <p:sp>
        <p:nvSpPr>
          <p:cNvPr id="204" name="Freeform 50">
            <a:extLst>
              <a:ext uri="{FF2B5EF4-FFF2-40B4-BE49-F238E27FC236}">
                <a16:creationId xmlns:a16="http://schemas.microsoft.com/office/drawing/2014/main" id="{C2D57E37-1F0C-423E-B38A-BE0A28892030}"/>
              </a:ext>
            </a:extLst>
          </p:cNvPr>
          <p:cNvSpPr>
            <a:spLocks/>
          </p:cNvSpPr>
          <p:nvPr/>
        </p:nvSpPr>
        <p:spPr bwMode="auto">
          <a:xfrm flipH="1">
            <a:off x="6378736" y="5096992"/>
            <a:ext cx="614163" cy="4118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71" name="Title 1">
            <a:extLst>
              <a:ext uri="{FF2B5EF4-FFF2-40B4-BE49-F238E27FC236}">
                <a16:creationId xmlns:a16="http://schemas.microsoft.com/office/drawing/2014/main" id="{BE0CD45B-0660-9A44-B0E9-253EE742723F}"/>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3581665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20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10" presetClass="entr" presetSubtype="0" fill="hold" grpId="0" nodeType="withEffect">
                                  <p:stCondLst>
                                    <p:cond delay="30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42" presetClass="path" presetSubtype="0" decel="100000" fill="hold" grpId="1" nodeType="withEffect">
                                  <p:stCondLst>
                                    <p:cond delay="300"/>
                                  </p:stCondLst>
                                  <p:childTnLst>
                                    <p:animMotion origin="layout" path="M 3.33333E-6 1.11022E-16 L 3.33333E-6 0.04352 " pathEditMode="relative" rAng="0" ptsTypes="AA">
                                      <p:cBhvr>
                                        <p:cTn id="17" dur="500" spd="-100000" fill="hold"/>
                                        <p:tgtEl>
                                          <p:spTgt spid="28"/>
                                        </p:tgtEl>
                                        <p:attrNameLst>
                                          <p:attrName>ppt_x</p:attrName>
                                          <p:attrName>ppt_y</p:attrName>
                                        </p:attrNameLst>
                                      </p:cBhvr>
                                      <p:rCtr x="0" y="2160"/>
                                    </p:animMotion>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45"/>
                                        </p:tgtEl>
                                        <p:attrNameLst>
                                          <p:attrName>style.visibility</p:attrName>
                                        </p:attrNameLst>
                                      </p:cBhvr>
                                      <p:to>
                                        <p:strVal val="visible"/>
                                      </p:to>
                                    </p:set>
                                    <p:animEffect transition="in" filter="fade">
                                      <p:cBhvr>
                                        <p:cTn id="21" dur="500"/>
                                        <p:tgtEl>
                                          <p:spTgt spid="145"/>
                                        </p:tgtEl>
                                      </p:cBhvr>
                                    </p:animEffect>
                                  </p:childTnLst>
                                </p:cTn>
                              </p:par>
                              <p:par>
                                <p:cTn id="22" presetID="42" presetClass="path" presetSubtype="0" decel="100000" fill="hold" grpId="1" nodeType="withEffect">
                                  <p:stCondLst>
                                    <p:cond delay="0"/>
                                  </p:stCondLst>
                                  <p:childTnLst>
                                    <p:animMotion origin="layout" path="M -3.75E-6 7.40741E-7 L -3.75E-6 0.04352 " pathEditMode="relative" rAng="0" ptsTypes="AA">
                                      <p:cBhvr>
                                        <p:cTn id="23" dur="500" spd="-100000" fill="hold"/>
                                        <p:tgtEl>
                                          <p:spTgt spid="145"/>
                                        </p:tgtEl>
                                        <p:attrNameLst>
                                          <p:attrName>ppt_x</p:attrName>
                                          <p:attrName>ppt_y</p:attrName>
                                        </p:attrNameLst>
                                      </p:cBhvr>
                                      <p:rCtr x="0" y="2176"/>
                                    </p:animMotion>
                                  </p:childTnLst>
                                </p:cTn>
                              </p:par>
                              <p:par>
                                <p:cTn id="24" presetID="10" presetClass="entr" presetSubtype="0" fill="hold" grpId="0" nodeType="withEffect">
                                  <p:stCondLst>
                                    <p:cond delay="100"/>
                                  </p:stCondLst>
                                  <p:childTnLst>
                                    <p:set>
                                      <p:cBhvr>
                                        <p:cTn id="25" dur="1" fill="hold">
                                          <p:stCondLst>
                                            <p:cond delay="0"/>
                                          </p:stCondLst>
                                        </p:cTn>
                                        <p:tgtEl>
                                          <p:spTgt spid="146"/>
                                        </p:tgtEl>
                                        <p:attrNameLst>
                                          <p:attrName>style.visibility</p:attrName>
                                        </p:attrNameLst>
                                      </p:cBhvr>
                                      <p:to>
                                        <p:strVal val="visible"/>
                                      </p:to>
                                    </p:set>
                                    <p:animEffect transition="in" filter="fade">
                                      <p:cBhvr>
                                        <p:cTn id="26" dur="500"/>
                                        <p:tgtEl>
                                          <p:spTgt spid="146"/>
                                        </p:tgtEl>
                                      </p:cBhvr>
                                    </p:animEffect>
                                  </p:childTnLst>
                                </p:cTn>
                              </p:par>
                              <p:par>
                                <p:cTn id="27" presetID="42" presetClass="path" presetSubtype="0" decel="100000" fill="hold" grpId="1" nodeType="withEffect">
                                  <p:stCondLst>
                                    <p:cond delay="100"/>
                                  </p:stCondLst>
                                  <p:childTnLst>
                                    <p:animMotion origin="layout" path="M -3.75E-6 7.40741E-7 L -3.75E-6 0.04352 " pathEditMode="relative" rAng="0" ptsTypes="AA">
                                      <p:cBhvr>
                                        <p:cTn id="28" dur="500" spd="-100000" fill="hold"/>
                                        <p:tgtEl>
                                          <p:spTgt spid="146"/>
                                        </p:tgtEl>
                                        <p:attrNameLst>
                                          <p:attrName>ppt_x</p:attrName>
                                          <p:attrName>ppt_y</p:attrName>
                                        </p:attrNameLst>
                                      </p:cBhvr>
                                      <p:rCtr x="0" y="2176"/>
                                    </p:animMotion>
                                  </p:childTnLst>
                                </p:cTn>
                              </p:par>
                              <p:par>
                                <p:cTn id="29" presetID="10" presetClass="entr" presetSubtype="0" fill="hold" grpId="0" nodeType="withEffect">
                                  <p:stCondLst>
                                    <p:cond delay="300"/>
                                  </p:stCondLst>
                                  <p:childTnLst>
                                    <p:set>
                                      <p:cBhvr>
                                        <p:cTn id="30" dur="1" fill="hold">
                                          <p:stCondLst>
                                            <p:cond delay="0"/>
                                          </p:stCondLst>
                                        </p:cTn>
                                        <p:tgtEl>
                                          <p:spTgt spid="147"/>
                                        </p:tgtEl>
                                        <p:attrNameLst>
                                          <p:attrName>style.visibility</p:attrName>
                                        </p:attrNameLst>
                                      </p:cBhvr>
                                      <p:to>
                                        <p:strVal val="visible"/>
                                      </p:to>
                                    </p:set>
                                    <p:animEffect transition="in" filter="fade">
                                      <p:cBhvr>
                                        <p:cTn id="31" dur="500"/>
                                        <p:tgtEl>
                                          <p:spTgt spid="147"/>
                                        </p:tgtEl>
                                      </p:cBhvr>
                                    </p:animEffect>
                                  </p:childTnLst>
                                </p:cTn>
                              </p:par>
                              <p:par>
                                <p:cTn id="32" presetID="42" presetClass="path" presetSubtype="0" decel="100000" fill="hold" grpId="1" nodeType="withEffect">
                                  <p:stCondLst>
                                    <p:cond delay="300"/>
                                  </p:stCondLst>
                                  <p:childTnLst>
                                    <p:animMotion origin="layout" path="M -3.75E-6 4.81481E-6 L -3.75E-6 0.04351 " pathEditMode="relative" rAng="0" ptsTypes="AA">
                                      <p:cBhvr>
                                        <p:cTn id="33" dur="500" spd="-100000" fill="hold"/>
                                        <p:tgtEl>
                                          <p:spTgt spid="147"/>
                                        </p:tgtEl>
                                        <p:attrNameLst>
                                          <p:attrName>ppt_x</p:attrName>
                                          <p:attrName>ppt_y</p:attrName>
                                        </p:attrNameLst>
                                      </p:cBhvr>
                                      <p:rCtr x="0" y="2176"/>
                                    </p:animMotion>
                                  </p:childTnLst>
                                </p:cTn>
                              </p:par>
                              <p:par>
                                <p:cTn id="34" presetID="10" presetClass="entr" presetSubtype="0" fill="hold" grpId="0" nodeType="withEffect">
                                  <p:stCondLst>
                                    <p:cond delay="0"/>
                                  </p:stCondLst>
                                  <p:childTnLst>
                                    <p:set>
                                      <p:cBhvr>
                                        <p:cTn id="35" dur="1" fill="hold">
                                          <p:stCondLst>
                                            <p:cond delay="0"/>
                                          </p:stCondLst>
                                        </p:cTn>
                                        <p:tgtEl>
                                          <p:spTgt spid="151"/>
                                        </p:tgtEl>
                                        <p:attrNameLst>
                                          <p:attrName>style.visibility</p:attrName>
                                        </p:attrNameLst>
                                      </p:cBhvr>
                                      <p:to>
                                        <p:strVal val="visible"/>
                                      </p:to>
                                    </p:set>
                                    <p:animEffect transition="in" filter="fade">
                                      <p:cBhvr>
                                        <p:cTn id="36" dur="500"/>
                                        <p:tgtEl>
                                          <p:spTgt spid="151"/>
                                        </p:tgtEl>
                                      </p:cBhvr>
                                    </p:animEffect>
                                  </p:childTnLst>
                                </p:cTn>
                              </p:par>
                              <p:par>
                                <p:cTn id="37" presetID="42" presetClass="path" presetSubtype="0" decel="100000" fill="hold" grpId="1" nodeType="withEffect">
                                  <p:stCondLst>
                                    <p:cond delay="0"/>
                                  </p:stCondLst>
                                  <p:childTnLst>
                                    <p:animMotion origin="layout" path="M 4.16667E-6 2.46914E-7 L 4.16667E-6 -0.05432 " pathEditMode="relative" rAng="0" ptsTypes="AA">
                                      <p:cBhvr>
                                        <p:cTn id="38" dur="500" spd="-100000" fill="hold"/>
                                        <p:tgtEl>
                                          <p:spTgt spid="151"/>
                                        </p:tgtEl>
                                        <p:attrNameLst>
                                          <p:attrName>ppt_x</p:attrName>
                                          <p:attrName>ppt_y</p:attrName>
                                        </p:attrNameLst>
                                      </p:cBhvr>
                                      <p:rCtr x="0" y="-2716"/>
                                    </p:animMotion>
                                  </p:childTnLst>
                                </p:cTn>
                              </p:par>
                              <p:par>
                                <p:cTn id="39" presetID="10" presetClass="entr" presetSubtype="0" fill="hold" grpId="0" nodeType="withEffect">
                                  <p:stCondLst>
                                    <p:cond delay="100"/>
                                  </p:stCondLst>
                                  <p:childTnLst>
                                    <p:set>
                                      <p:cBhvr>
                                        <p:cTn id="40" dur="1" fill="hold">
                                          <p:stCondLst>
                                            <p:cond delay="0"/>
                                          </p:stCondLst>
                                        </p:cTn>
                                        <p:tgtEl>
                                          <p:spTgt spid="148"/>
                                        </p:tgtEl>
                                        <p:attrNameLst>
                                          <p:attrName>style.visibility</p:attrName>
                                        </p:attrNameLst>
                                      </p:cBhvr>
                                      <p:to>
                                        <p:strVal val="visible"/>
                                      </p:to>
                                    </p:set>
                                    <p:animEffect transition="in" filter="fade">
                                      <p:cBhvr>
                                        <p:cTn id="41" dur="500"/>
                                        <p:tgtEl>
                                          <p:spTgt spid="148"/>
                                        </p:tgtEl>
                                      </p:cBhvr>
                                    </p:animEffect>
                                  </p:childTnLst>
                                </p:cTn>
                              </p:par>
                              <p:par>
                                <p:cTn id="42" presetID="42" presetClass="path" presetSubtype="0" decel="100000" fill="hold" grpId="1" nodeType="withEffect">
                                  <p:stCondLst>
                                    <p:cond delay="100"/>
                                  </p:stCondLst>
                                  <p:childTnLst>
                                    <p:animMotion origin="layout" path="M 4.16667E-7 2.77556E-17 L 4.16667E-7 -0.0544 " pathEditMode="relative" rAng="0" ptsTypes="AA">
                                      <p:cBhvr>
                                        <p:cTn id="43" dur="500" spd="-100000" fill="hold"/>
                                        <p:tgtEl>
                                          <p:spTgt spid="148"/>
                                        </p:tgtEl>
                                        <p:attrNameLst>
                                          <p:attrName>ppt_x</p:attrName>
                                          <p:attrName>ppt_y</p:attrName>
                                        </p:attrNameLst>
                                      </p:cBhvr>
                                      <p:rCtr x="0" y="-2731"/>
                                    </p:animMotion>
                                  </p:childTnLst>
                                </p:cTn>
                              </p:par>
                              <p:par>
                                <p:cTn id="44" presetID="10" presetClass="entr" presetSubtype="0" fill="hold" grpId="0" nodeType="withEffect">
                                  <p:stCondLst>
                                    <p:cond delay="300"/>
                                  </p:stCondLst>
                                  <p:childTnLst>
                                    <p:set>
                                      <p:cBhvr>
                                        <p:cTn id="45" dur="1" fill="hold">
                                          <p:stCondLst>
                                            <p:cond delay="0"/>
                                          </p:stCondLst>
                                        </p:cTn>
                                        <p:tgtEl>
                                          <p:spTgt spid="149"/>
                                        </p:tgtEl>
                                        <p:attrNameLst>
                                          <p:attrName>style.visibility</p:attrName>
                                        </p:attrNameLst>
                                      </p:cBhvr>
                                      <p:to>
                                        <p:strVal val="visible"/>
                                      </p:to>
                                    </p:set>
                                    <p:animEffect transition="in" filter="fade">
                                      <p:cBhvr>
                                        <p:cTn id="46" dur="500"/>
                                        <p:tgtEl>
                                          <p:spTgt spid="149"/>
                                        </p:tgtEl>
                                      </p:cBhvr>
                                    </p:animEffect>
                                  </p:childTnLst>
                                </p:cTn>
                              </p:par>
                              <p:par>
                                <p:cTn id="47" presetID="42" presetClass="path" presetSubtype="0" decel="100000" fill="hold" grpId="1" nodeType="withEffect">
                                  <p:stCondLst>
                                    <p:cond delay="300"/>
                                  </p:stCondLst>
                                  <p:childTnLst>
                                    <p:animMotion origin="layout" path="M 5.55556E-7 3.7037E-7 L 5.55556E-7 -0.05432 " pathEditMode="relative" rAng="0" ptsTypes="AA">
                                      <p:cBhvr>
                                        <p:cTn id="48" dur="500" spd="-100000" fill="hold"/>
                                        <p:tgtEl>
                                          <p:spTgt spid="149"/>
                                        </p:tgtEl>
                                        <p:attrNameLst>
                                          <p:attrName>ppt_x</p:attrName>
                                          <p:attrName>ppt_y</p:attrName>
                                        </p:attrNameLst>
                                      </p:cBhvr>
                                      <p:rCtr x="0" y="-2716"/>
                                    </p:animMotion>
                                  </p:childTnLst>
                                </p:cTn>
                              </p:par>
                              <p:par>
                                <p:cTn id="49" presetID="10" presetClass="entr" presetSubtype="0" fill="hold" grpId="0" nodeType="withEffect">
                                  <p:stCondLst>
                                    <p:cond delay="400"/>
                                  </p:stCondLst>
                                  <p:childTnLst>
                                    <p:set>
                                      <p:cBhvr>
                                        <p:cTn id="50" dur="1" fill="hold">
                                          <p:stCondLst>
                                            <p:cond delay="0"/>
                                          </p:stCondLst>
                                        </p:cTn>
                                        <p:tgtEl>
                                          <p:spTgt spid="150"/>
                                        </p:tgtEl>
                                        <p:attrNameLst>
                                          <p:attrName>style.visibility</p:attrName>
                                        </p:attrNameLst>
                                      </p:cBhvr>
                                      <p:to>
                                        <p:strVal val="visible"/>
                                      </p:to>
                                    </p:set>
                                    <p:animEffect transition="in" filter="fade">
                                      <p:cBhvr>
                                        <p:cTn id="51" dur="500"/>
                                        <p:tgtEl>
                                          <p:spTgt spid="150"/>
                                        </p:tgtEl>
                                      </p:cBhvr>
                                    </p:animEffect>
                                  </p:childTnLst>
                                </p:cTn>
                              </p:par>
                              <p:par>
                                <p:cTn id="52" presetID="42" presetClass="path" presetSubtype="0" decel="100000" fill="hold" grpId="1" nodeType="withEffect">
                                  <p:stCondLst>
                                    <p:cond delay="400"/>
                                  </p:stCondLst>
                                  <p:childTnLst>
                                    <p:animMotion origin="layout" path="M 4.16667E-7 -4.07407E-6 L 4.16667E-7 -0.05439 " pathEditMode="relative" rAng="0" ptsTypes="AA">
                                      <p:cBhvr>
                                        <p:cTn id="53" dur="500" spd="-100000" fill="hold"/>
                                        <p:tgtEl>
                                          <p:spTgt spid="150"/>
                                        </p:tgtEl>
                                        <p:attrNameLst>
                                          <p:attrName>ppt_x</p:attrName>
                                          <p:attrName>ppt_y</p:attrName>
                                        </p:attrNameLst>
                                      </p:cBhvr>
                                      <p:rCtr x="0" y="-2731"/>
                                    </p:animMotion>
                                  </p:childTnLst>
                                </p:cTn>
                              </p:par>
                              <p:par>
                                <p:cTn id="54" presetID="10" presetClass="entr" presetSubtype="0" fill="hold" grpId="0" nodeType="withEffect">
                                  <p:stCondLst>
                                    <p:cond delay="0"/>
                                  </p:stCondLst>
                                  <p:childTnLst>
                                    <p:set>
                                      <p:cBhvr>
                                        <p:cTn id="55" dur="1" fill="hold">
                                          <p:stCondLst>
                                            <p:cond delay="0"/>
                                          </p:stCondLst>
                                        </p:cTn>
                                        <p:tgtEl>
                                          <p:spTgt spid="153"/>
                                        </p:tgtEl>
                                        <p:attrNameLst>
                                          <p:attrName>style.visibility</p:attrName>
                                        </p:attrNameLst>
                                      </p:cBhvr>
                                      <p:to>
                                        <p:strVal val="visible"/>
                                      </p:to>
                                    </p:set>
                                    <p:animEffect transition="in" filter="fade">
                                      <p:cBhvr>
                                        <p:cTn id="56" dur="500"/>
                                        <p:tgtEl>
                                          <p:spTgt spid="153"/>
                                        </p:tgtEl>
                                      </p:cBhvr>
                                    </p:animEffect>
                                  </p:childTnLst>
                                </p:cTn>
                              </p:par>
                              <p:par>
                                <p:cTn id="57" presetID="42" presetClass="path" presetSubtype="0" decel="100000" fill="hold" grpId="1" nodeType="withEffect">
                                  <p:stCondLst>
                                    <p:cond delay="0"/>
                                  </p:stCondLst>
                                  <p:childTnLst>
                                    <p:animMotion origin="layout" path="M 1.45833E-6 7.40741E-7 L 1.45833E-6 0.04352 " pathEditMode="relative" rAng="0" ptsTypes="AA">
                                      <p:cBhvr>
                                        <p:cTn id="58" dur="500" spd="-100000" fill="hold"/>
                                        <p:tgtEl>
                                          <p:spTgt spid="153"/>
                                        </p:tgtEl>
                                        <p:attrNameLst>
                                          <p:attrName>ppt_x</p:attrName>
                                          <p:attrName>ppt_y</p:attrName>
                                        </p:attrNameLst>
                                      </p:cBhvr>
                                      <p:rCtr x="0" y="2176"/>
                                    </p:animMotion>
                                  </p:childTnLst>
                                </p:cTn>
                              </p:par>
                              <p:par>
                                <p:cTn id="59" presetID="10" presetClass="entr" presetSubtype="0" fill="hold" grpId="0" nodeType="withEffect">
                                  <p:stCondLst>
                                    <p:cond delay="100"/>
                                  </p:stCondLst>
                                  <p:childTnLst>
                                    <p:set>
                                      <p:cBhvr>
                                        <p:cTn id="60" dur="1" fill="hold">
                                          <p:stCondLst>
                                            <p:cond delay="0"/>
                                          </p:stCondLst>
                                        </p:cTn>
                                        <p:tgtEl>
                                          <p:spTgt spid="152"/>
                                        </p:tgtEl>
                                        <p:attrNameLst>
                                          <p:attrName>style.visibility</p:attrName>
                                        </p:attrNameLst>
                                      </p:cBhvr>
                                      <p:to>
                                        <p:strVal val="visible"/>
                                      </p:to>
                                    </p:set>
                                    <p:animEffect transition="in" filter="fade">
                                      <p:cBhvr>
                                        <p:cTn id="61" dur="500"/>
                                        <p:tgtEl>
                                          <p:spTgt spid="152"/>
                                        </p:tgtEl>
                                      </p:cBhvr>
                                    </p:animEffect>
                                  </p:childTnLst>
                                </p:cTn>
                              </p:par>
                              <p:par>
                                <p:cTn id="62" presetID="42" presetClass="path" presetSubtype="0" decel="100000" fill="hold" grpId="1" nodeType="withEffect">
                                  <p:stCondLst>
                                    <p:cond delay="100"/>
                                  </p:stCondLst>
                                  <p:childTnLst>
                                    <p:animMotion origin="layout" path="M 1.45833E-6 -2.22222E-6 L 1.45833E-6 0.04352 " pathEditMode="relative" rAng="0" ptsTypes="AA">
                                      <p:cBhvr>
                                        <p:cTn id="63" dur="500" spd="-100000" fill="hold"/>
                                        <p:tgtEl>
                                          <p:spTgt spid="152"/>
                                        </p:tgtEl>
                                        <p:attrNameLst>
                                          <p:attrName>ppt_x</p:attrName>
                                          <p:attrName>ppt_y</p:attrName>
                                        </p:attrNameLst>
                                      </p:cBhvr>
                                      <p:rCtr x="0" y="2176"/>
                                    </p:animMotion>
                                  </p:childTnLst>
                                </p:cTn>
                              </p:par>
                              <p:par>
                                <p:cTn id="64" presetID="10" presetClass="entr" presetSubtype="0" fill="hold" grpId="0" nodeType="withEffect">
                                  <p:stCondLst>
                                    <p:cond delay="300"/>
                                  </p:stCondLst>
                                  <p:childTnLst>
                                    <p:set>
                                      <p:cBhvr>
                                        <p:cTn id="65" dur="1" fill="hold">
                                          <p:stCondLst>
                                            <p:cond delay="0"/>
                                          </p:stCondLst>
                                        </p:cTn>
                                        <p:tgtEl>
                                          <p:spTgt spid="154"/>
                                        </p:tgtEl>
                                        <p:attrNameLst>
                                          <p:attrName>style.visibility</p:attrName>
                                        </p:attrNameLst>
                                      </p:cBhvr>
                                      <p:to>
                                        <p:strVal val="visible"/>
                                      </p:to>
                                    </p:set>
                                    <p:animEffect transition="in" filter="fade">
                                      <p:cBhvr>
                                        <p:cTn id="66" dur="500"/>
                                        <p:tgtEl>
                                          <p:spTgt spid="154"/>
                                        </p:tgtEl>
                                      </p:cBhvr>
                                    </p:animEffect>
                                  </p:childTnLst>
                                </p:cTn>
                              </p:par>
                              <p:par>
                                <p:cTn id="67" presetID="42" presetClass="path" presetSubtype="0" decel="100000" fill="hold" grpId="1" nodeType="withEffect">
                                  <p:stCondLst>
                                    <p:cond delay="300"/>
                                  </p:stCondLst>
                                  <p:childTnLst>
                                    <p:animMotion origin="layout" path="M 1.45833E-6 4.81481E-6 L 1.45833E-6 0.04351 " pathEditMode="relative" rAng="0" ptsTypes="AA">
                                      <p:cBhvr>
                                        <p:cTn id="68" dur="500" spd="-100000" fill="hold"/>
                                        <p:tgtEl>
                                          <p:spTgt spid="154"/>
                                        </p:tgtEl>
                                        <p:attrNameLst>
                                          <p:attrName>ppt_x</p:attrName>
                                          <p:attrName>ppt_y</p:attrName>
                                        </p:attrNameLst>
                                      </p:cBhvr>
                                      <p:rCtr x="0" y="2176"/>
                                    </p:animMotion>
                                  </p:childTnLst>
                                </p:cTn>
                              </p:par>
                              <p:par>
                                <p:cTn id="69" presetID="10" presetClass="entr" presetSubtype="0" fill="hold" grpId="0" nodeType="withEffect">
                                  <p:stCondLst>
                                    <p:cond delay="350"/>
                                  </p:stCondLst>
                                  <p:childTnLst>
                                    <p:set>
                                      <p:cBhvr>
                                        <p:cTn id="70" dur="1" fill="hold">
                                          <p:stCondLst>
                                            <p:cond delay="0"/>
                                          </p:stCondLst>
                                        </p:cTn>
                                        <p:tgtEl>
                                          <p:spTgt spid="144"/>
                                        </p:tgtEl>
                                        <p:attrNameLst>
                                          <p:attrName>style.visibility</p:attrName>
                                        </p:attrNameLst>
                                      </p:cBhvr>
                                      <p:to>
                                        <p:strVal val="visible"/>
                                      </p:to>
                                    </p:set>
                                    <p:animEffect transition="in" filter="fade">
                                      <p:cBhvr>
                                        <p:cTn id="71" dur="500"/>
                                        <p:tgtEl>
                                          <p:spTgt spid="144"/>
                                        </p:tgtEl>
                                      </p:cBhvr>
                                    </p:animEffect>
                                  </p:childTnLst>
                                </p:cTn>
                              </p:par>
                              <p:par>
                                <p:cTn id="72" presetID="42" presetClass="path" presetSubtype="0" decel="100000" fill="hold" grpId="1" nodeType="withEffect">
                                  <p:stCondLst>
                                    <p:cond delay="350"/>
                                  </p:stCondLst>
                                  <p:childTnLst>
                                    <p:animMotion origin="layout" path="M 1.875E-6 3.7037E-6 L -0.03672 3.7037E-6 " pathEditMode="relative" rAng="0" ptsTypes="AA">
                                      <p:cBhvr>
                                        <p:cTn id="73" dur="500" spd="-100000" fill="hold"/>
                                        <p:tgtEl>
                                          <p:spTgt spid="144"/>
                                        </p:tgtEl>
                                        <p:attrNameLst>
                                          <p:attrName>ppt_x</p:attrName>
                                          <p:attrName>ppt_y</p:attrName>
                                        </p:attrNameLst>
                                      </p:cBhvr>
                                      <p:rCtr x="-1836" y="0"/>
                                    </p:animMotion>
                                  </p:childTnLst>
                                </p:cTn>
                              </p:par>
                              <p:par>
                                <p:cTn id="74" presetID="10" presetClass="entr" presetSubtype="0" fill="hold" grpId="0" nodeType="withEffect">
                                  <p:stCondLst>
                                    <p:cond delay="350"/>
                                  </p:stCondLst>
                                  <p:childTnLst>
                                    <p:set>
                                      <p:cBhvr>
                                        <p:cTn id="75" dur="1" fill="hold">
                                          <p:stCondLst>
                                            <p:cond delay="0"/>
                                          </p:stCondLst>
                                        </p:cTn>
                                        <p:tgtEl>
                                          <p:spTgt spid="204"/>
                                        </p:tgtEl>
                                        <p:attrNameLst>
                                          <p:attrName>style.visibility</p:attrName>
                                        </p:attrNameLst>
                                      </p:cBhvr>
                                      <p:to>
                                        <p:strVal val="visible"/>
                                      </p:to>
                                    </p:set>
                                    <p:animEffect transition="in" filter="fade">
                                      <p:cBhvr>
                                        <p:cTn id="76" dur="500"/>
                                        <p:tgtEl>
                                          <p:spTgt spid="204"/>
                                        </p:tgtEl>
                                      </p:cBhvr>
                                    </p:animEffect>
                                  </p:childTnLst>
                                </p:cTn>
                              </p:par>
                              <p:par>
                                <p:cTn id="77" presetID="42" presetClass="path" presetSubtype="0" decel="100000" fill="hold" grpId="1" nodeType="withEffect">
                                  <p:stCondLst>
                                    <p:cond delay="350"/>
                                  </p:stCondLst>
                                  <p:childTnLst>
                                    <p:animMotion origin="layout" path="M -2.08333E-7 -1.85185E-6 L 0.03672 -1.85185E-6 " pathEditMode="relative" rAng="0" ptsTypes="AA">
                                      <p:cBhvr>
                                        <p:cTn id="78" dur="500" spd="-100000" fill="hold"/>
                                        <p:tgtEl>
                                          <p:spTgt spid="204"/>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8" grpId="1"/>
      <p:bldP spid="20" grpId="0" animBg="1"/>
      <p:bldP spid="144" grpId="0" animBg="1"/>
      <p:bldP spid="144" grpId="1" animBg="1"/>
      <p:bldP spid="145" grpId="0"/>
      <p:bldP spid="145" grpId="1"/>
      <p:bldP spid="146" grpId="0"/>
      <p:bldP spid="146" grpId="1"/>
      <p:bldP spid="147" grpId="0"/>
      <p:bldP spid="147" grpId="1"/>
      <p:bldP spid="148" grpId="0"/>
      <p:bldP spid="148" grpId="1"/>
      <p:bldP spid="149" grpId="0"/>
      <p:bldP spid="149" grpId="1"/>
      <p:bldP spid="150" grpId="0"/>
      <p:bldP spid="150" grpId="1"/>
      <p:bldP spid="151" grpId="0"/>
      <p:bldP spid="151" grpId="1"/>
      <p:bldP spid="152" grpId="0"/>
      <p:bldP spid="152" grpId="1"/>
      <p:bldP spid="153" grpId="0"/>
      <p:bldP spid="153" grpId="1"/>
      <p:bldP spid="154" grpId="0"/>
      <p:bldP spid="154" grpId="1"/>
      <p:bldP spid="204" grpId="0" animBg="1"/>
      <p:bldP spid="204" grpId="1" animBg="1"/>
    </p:bldLst>
  </p:timing>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84EBFDCF-CCEF-4C9E-96DA-E638A3759B4D}"/>
              </a:ext>
            </a:extLst>
          </p:cNvPr>
          <p:cNvCxnSpPr>
            <a:cxnSpLocks/>
          </p:cNvCxnSpPr>
          <p:nvPr/>
        </p:nvCxnSpPr>
        <p:spPr>
          <a:xfrm>
            <a:off x="-10793" y="5553975"/>
            <a:ext cx="6058580"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649484" y="5540285"/>
            <a:ext cx="1269959"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PaaS</a:t>
            </a:r>
          </a:p>
        </p:txBody>
      </p:sp>
      <p:sp>
        <p:nvSpPr>
          <p:cNvPr id="28" name="TextBox 27"/>
          <p:cNvSpPr txBox="1"/>
          <p:nvPr/>
        </p:nvSpPr>
        <p:spPr>
          <a:xfrm>
            <a:off x="5034527" y="5540285"/>
            <a:ext cx="939707"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latin typeface="Segoe UI"/>
              </a:rPr>
              <a:t>IaaS</a:t>
            </a:r>
          </a:p>
        </p:txBody>
      </p:sp>
      <p:sp>
        <p:nvSpPr>
          <p:cNvPr id="27" name="TextBox 26"/>
          <p:cNvSpPr txBox="1"/>
          <p:nvPr/>
        </p:nvSpPr>
        <p:spPr>
          <a:xfrm>
            <a:off x="256369" y="5540285"/>
            <a:ext cx="2143004"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a:latin typeface="Segoe UI"/>
              </a:rPr>
              <a:t>On-premises</a:t>
            </a:r>
          </a:p>
        </p:txBody>
      </p:sp>
      <p:cxnSp>
        <p:nvCxnSpPr>
          <p:cNvPr id="11" name="Straight Arrow Connector 10"/>
          <p:cNvCxnSpPr>
            <a:cxnSpLocks/>
          </p:cNvCxnSpPr>
          <p:nvPr/>
        </p:nvCxnSpPr>
        <p:spPr>
          <a:xfrm>
            <a:off x="-10794" y="5553975"/>
            <a:ext cx="8809453"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1" name="Oval 20"/>
          <p:cNvSpPr/>
          <p:nvPr/>
        </p:nvSpPr>
        <p:spPr bwMode="auto">
          <a:xfrm>
            <a:off x="8194466" y="5466092"/>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89" name="Freeform 50">
            <a:extLst>
              <a:ext uri="{FF2B5EF4-FFF2-40B4-BE49-F238E27FC236}">
                <a16:creationId xmlns:a16="http://schemas.microsoft.com/office/drawing/2014/main" id="{FDAEEEA6-5AF6-41FC-A616-ED0B2C977966}"/>
              </a:ext>
            </a:extLst>
          </p:cNvPr>
          <p:cNvSpPr>
            <a:spLocks/>
          </p:cNvSpPr>
          <p:nvPr/>
        </p:nvSpPr>
        <p:spPr bwMode="auto">
          <a:xfrm>
            <a:off x="5257029" y="2438304"/>
            <a:ext cx="874072" cy="58614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nvGrpSpPr>
          <p:cNvPr id="90" name="Group 89">
            <a:extLst>
              <a:ext uri="{FF2B5EF4-FFF2-40B4-BE49-F238E27FC236}">
                <a16:creationId xmlns:a16="http://schemas.microsoft.com/office/drawing/2014/main" id="{0143D328-F81A-4D2A-9A77-13A43681F68D}"/>
              </a:ext>
            </a:extLst>
          </p:cNvPr>
          <p:cNvGrpSpPr/>
          <p:nvPr/>
        </p:nvGrpSpPr>
        <p:grpSpPr>
          <a:xfrm>
            <a:off x="5547875" y="1723348"/>
            <a:ext cx="1340102" cy="1340102"/>
            <a:chOff x="5547902" y="2127586"/>
            <a:chExt cx="1340672" cy="1340672"/>
          </a:xfrm>
        </p:grpSpPr>
        <p:sp>
          <p:nvSpPr>
            <p:cNvPr id="91" name="Oval 90">
              <a:extLst>
                <a:ext uri="{FF2B5EF4-FFF2-40B4-BE49-F238E27FC236}">
                  <a16:creationId xmlns:a16="http://schemas.microsoft.com/office/drawing/2014/main" id="{15287FF7-676A-4112-8417-9E596FFB426E}"/>
                </a:ext>
              </a:extLst>
            </p:cNvPr>
            <p:cNvSpPr/>
            <p:nvPr/>
          </p:nvSpPr>
          <p:spPr bwMode="auto">
            <a:xfrm>
              <a:off x="554790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92" name="Group 16">
              <a:extLst>
                <a:ext uri="{FF2B5EF4-FFF2-40B4-BE49-F238E27FC236}">
                  <a16:creationId xmlns:a16="http://schemas.microsoft.com/office/drawing/2014/main" id="{6A6F3DDE-FC5F-4505-8FC2-B86C581ECAD0}"/>
                </a:ext>
              </a:extLst>
            </p:cNvPr>
            <p:cNvGrpSpPr>
              <a:grpSpLocks noChangeAspect="1"/>
            </p:cNvGrpSpPr>
            <p:nvPr/>
          </p:nvGrpSpPr>
          <p:grpSpPr bwMode="auto">
            <a:xfrm>
              <a:off x="5824049" y="2333627"/>
              <a:ext cx="770389" cy="891106"/>
              <a:chOff x="13" y="7"/>
              <a:chExt cx="351" cy="406"/>
            </a:xfrm>
          </p:grpSpPr>
          <p:sp>
            <p:nvSpPr>
              <p:cNvPr id="93" name="Freeform 17">
                <a:extLst>
                  <a:ext uri="{FF2B5EF4-FFF2-40B4-BE49-F238E27FC236}">
                    <a16:creationId xmlns:a16="http://schemas.microsoft.com/office/drawing/2014/main" id="{0F5AF14D-EBCB-4345-BC67-BBBAFF2D32F0}"/>
                  </a:ext>
                </a:extLst>
              </p:cNvPr>
              <p:cNvSpPr>
                <a:spLocks/>
              </p:cNvSpPr>
              <p:nvPr/>
            </p:nvSpPr>
            <p:spPr bwMode="auto">
              <a:xfrm>
                <a:off x="212"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4" name="Freeform 18">
                <a:extLst>
                  <a:ext uri="{FF2B5EF4-FFF2-40B4-BE49-F238E27FC236}">
                    <a16:creationId xmlns:a16="http://schemas.microsoft.com/office/drawing/2014/main" id="{791F65EB-F9A1-499D-AE21-9743275763D3}"/>
                  </a:ext>
                </a:extLst>
              </p:cNvPr>
              <p:cNvSpPr>
                <a:spLocks/>
              </p:cNvSpPr>
              <p:nvPr/>
            </p:nvSpPr>
            <p:spPr bwMode="auto">
              <a:xfrm>
                <a:off x="212"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5" name="Line 19">
                <a:extLst>
                  <a:ext uri="{FF2B5EF4-FFF2-40B4-BE49-F238E27FC236}">
                    <a16:creationId xmlns:a16="http://schemas.microsoft.com/office/drawing/2014/main" id="{EA337B93-3074-477D-8561-7675789FD7A7}"/>
                  </a:ext>
                </a:extLst>
              </p:cNvPr>
              <p:cNvSpPr>
                <a:spLocks noChangeShapeType="1"/>
              </p:cNvSpPr>
              <p:nvPr/>
            </p:nvSpPr>
            <p:spPr bwMode="auto">
              <a:xfrm>
                <a:off x="288"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6" name="Freeform 20">
                <a:extLst>
                  <a:ext uri="{FF2B5EF4-FFF2-40B4-BE49-F238E27FC236}">
                    <a16:creationId xmlns:a16="http://schemas.microsoft.com/office/drawing/2014/main" id="{38229C58-1288-4DDA-8BCA-DCC5433A2C7B}"/>
                  </a:ext>
                </a:extLst>
              </p:cNvPr>
              <p:cNvSpPr>
                <a:spLocks/>
              </p:cNvSpPr>
              <p:nvPr/>
            </p:nvSpPr>
            <p:spPr bwMode="auto">
              <a:xfrm>
                <a:off x="13" y="199"/>
                <a:ext cx="152" cy="176"/>
              </a:xfrm>
              <a:custGeom>
                <a:avLst/>
                <a:gdLst>
                  <a:gd name="T0" fmla="*/ 0 w 152"/>
                  <a:gd name="T1" fmla="*/ 45 h 176"/>
                  <a:gd name="T2" fmla="*/ 76 w 152"/>
                  <a:gd name="T3" fmla="*/ 0 h 176"/>
                  <a:gd name="T4" fmla="*/ 152 w 152"/>
                  <a:gd name="T5" fmla="*/ 45 h 176"/>
                  <a:gd name="T6" fmla="*/ 152 w 152"/>
                  <a:gd name="T7" fmla="*/ 131 h 176"/>
                  <a:gd name="T8" fmla="*/ 76 w 152"/>
                  <a:gd name="T9" fmla="*/ 176 h 176"/>
                  <a:gd name="T10" fmla="*/ 0 w 152"/>
                  <a:gd name="T11" fmla="*/ 131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1"/>
                    </a:lnTo>
                    <a:lnTo>
                      <a:pt x="76" y="176"/>
                    </a:lnTo>
                    <a:lnTo>
                      <a:pt x="0" y="131"/>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7" name="Freeform 21">
                <a:extLst>
                  <a:ext uri="{FF2B5EF4-FFF2-40B4-BE49-F238E27FC236}">
                    <a16:creationId xmlns:a16="http://schemas.microsoft.com/office/drawing/2014/main" id="{F34503F0-7832-4311-8060-F8C427CACD63}"/>
                  </a:ext>
                </a:extLst>
              </p:cNvPr>
              <p:cNvSpPr>
                <a:spLocks/>
              </p:cNvSpPr>
              <p:nvPr/>
            </p:nvSpPr>
            <p:spPr bwMode="auto">
              <a:xfrm>
                <a:off x="13" y="244"/>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8" name="Line 22">
                <a:extLst>
                  <a:ext uri="{FF2B5EF4-FFF2-40B4-BE49-F238E27FC236}">
                    <a16:creationId xmlns:a16="http://schemas.microsoft.com/office/drawing/2014/main" id="{35125E77-4A78-430F-B9F3-25AFA583E395}"/>
                  </a:ext>
                </a:extLst>
              </p:cNvPr>
              <p:cNvSpPr>
                <a:spLocks noChangeShapeType="1"/>
              </p:cNvSpPr>
              <p:nvPr/>
            </p:nvSpPr>
            <p:spPr bwMode="auto">
              <a:xfrm>
                <a:off x="89" y="282"/>
                <a:ext cx="0" cy="93"/>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99" name="Freeform 23">
                <a:extLst>
                  <a:ext uri="{FF2B5EF4-FFF2-40B4-BE49-F238E27FC236}">
                    <a16:creationId xmlns:a16="http://schemas.microsoft.com/office/drawing/2014/main" id="{5DB23350-3B9C-4761-855B-6F7196FE21F8}"/>
                  </a:ext>
                </a:extLst>
              </p:cNvPr>
              <p:cNvSpPr>
                <a:spLocks/>
              </p:cNvSpPr>
              <p:nvPr/>
            </p:nvSpPr>
            <p:spPr bwMode="auto">
              <a:xfrm>
                <a:off x="106" y="364"/>
                <a:ext cx="163" cy="49"/>
              </a:xfrm>
              <a:custGeom>
                <a:avLst/>
                <a:gdLst>
                  <a:gd name="T0" fmla="*/ 163 w 163"/>
                  <a:gd name="T1" fmla="*/ 2 h 49"/>
                  <a:gd name="T2" fmla="*/ 83 w 163"/>
                  <a:gd name="T3" fmla="*/ 49 h 49"/>
                  <a:gd name="T4" fmla="*/ 0 w 163"/>
                  <a:gd name="T5" fmla="*/ 0 h 49"/>
                </a:gdLst>
                <a:ahLst/>
                <a:cxnLst>
                  <a:cxn ang="0">
                    <a:pos x="T0" y="T1"/>
                  </a:cxn>
                  <a:cxn ang="0">
                    <a:pos x="T2" y="T3"/>
                  </a:cxn>
                  <a:cxn ang="0">
                    <a:pos x="T4" y="T5"/>
                  </a:cxn>
                </a:cxnLst>
                <a:rect l="0" t="0" r="r" b="b"/>
                <a:pathLst>
                  <a:path w="163" h="49">
                    <a:moveTo>
                      <a:pt x="163" y="2"/>
                    </a:moveTo>
                    <a:lnTo>
                      <a:pt x="83" y="49"/>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0" name="Freeform 24">
                <a:extLst>
                  <a:ext uri="{FF2B5EF4-FFF2-40B4-BE49-F238E27FC236}">
                    <a16:creationId xmlns:a16="http://schemas.microsoft.com/office/drawing/2014/main" id="{0114C85D-CD51-4192-B543-9DD3D49327AF}"/>
                  </a:ext>
                </a:extLst>
              </p:cNvPr>
              <p:cNvSpPr>
                <a:spLocks/>
              </p:cNvSpPr>
              <p:nvPr/>
            </p:nvSpPr>
            <p:spPr bwMode="auto">
              <a:xfrm>
                <a:off x="113" y="7"/>
                <a:ext cx="152" cy="176"/>
              </a:xfrm>
              <a:custGeom>
                <a:avLst/>
                <a:gdLst>
                  <a:gd name="T0" fmla="*/ 0 w 152"/>
                  <a:gd name="T1" fmla="*/ 45 h 176"/>
                  <a:gd name="T2" fmla="*/ 76 w 152"/>
                  <a:gd name="T3" fmla="*/ 0 h 176"/>
                  <a:gd name="T4" fmla="*/ 152 w 152"/>
                  <a:gd name="T5" fmla="*/ 45 h 176"/>
                  <a:gd name="T6" fmla="*/ 152 w 152"/>
                  <a:gd name="T7" fmla="*/ 133 h 176"/>
                  <a:gd name="T8" fmla="*/ 76 w 152"/>
                  <a:gd name="T9" fmla="*/ 176 h 176"/>
                  <a:gd name="T10" fmla="*/ 0 w 152"/>
                  <a:gd name="T11" fmla="*/ 133 h 176"/>
                  <a:gd name="T12" fmla="*/ 0 w 152"/>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152" h="176">
                    <a:moveTo>
                      <a:pt x="0" y="45"/>
                    </a:moveTo>
                    <a:lnTo>
                      <a:pt x="76" y="0"/>
                    </a:lnTo>
                    <a:lnTo>
                      <a:pt x="152" y="45"/>
                    </a:lnTo>
                    <a:lnTo>
                      <a:pt x="152" y="133"/>
                    </a:lnTo>
                    <a:lnTo>
                      <a:pt x="76" y="176"/>
                    </a:lnTo>
                    <a:lnTo>
                      <a:pt x="0" y="133"/>
                    </a:lnTo>
                    <a:lnTo>
                      <a:pt x="0" y="45"/>
                    </a:lnTo>
                    <a:close/>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1" name="Freeform 25">
                <a:extLst>
                  <a:ext uri="{FF2B5EF4-FFF2-40B4-BE49-F238E27FC236}">
                    <a16:creationId xmlns:a16="http://schemas.microsoft.com/office/drawing/2014/main" id="{5DA3A728-4C57-46D7-9F0A-3B45CDF4F76D}"/>
                  </a:ext>
                </a:extLst>
              </p:cNvPr>
              <p:cNvSpPr>
                <a:spLocks/>
              </p:cNvSpPr>
              <p:nvPr/>
            </p:nvSpPr>
            <p:spPr bwMode="auto">
              <a:xfrm>
                <a:off x="113" y="52"/>
                <a:ext cx="152" cy="44"/>
              </a:xfrm>
              <a:custGeom>
                <a:avLst/>
                <a:gdLst>
                  <a:gd name="T0" fmla="*/ 152 w 152"/>
                  <a:gd name="T1" fmla="*/ 0 h 44"/>
                  <a:gd name="T2" fmla="*/ 76 w 152"/>
                  <a:gd name="T3" fmla="*/ 44 h 44"/>
                  <a:gd name="T4" fmla="*/ 0 w 152"/>
                  <a:gd name="T5" fmla="*/ 0 h 44"/>
                </a:gdLst>
                <a:ahLst/>
                <a:cxnLst>
                  <a:cxn ang="0">
                    <a:pos x="T0" y="T1"/>
                  </a:cxn>
                  <a:cxn ang="0">
                    <a:pos x="T2" y="T3"/>
                  </a:cxn>
                  <a:cxn ang="0">
                    <a:pos x="T4" y="T5"/>
                  </a:cxn>
                </a:cxnLst>
                <a:rect l="0" t="0" r="r" b="b"/>
                <a:pathLst>
                  <a:path w="152" h="44">
                    <a:moveTo>
                      <a:pt x="152" y="0"/>
                    </a:moveTo>
                    <a:lnTo>
                      <a:pt x="76" y="44"/>
                    </a:lnTo>
                    <a:lnTo>
                      <a:pt x="0"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2" name="Line 26">
                <a:extLst>
                  <a:ext uri="{FF2B5EF4-FFF2-40B4-BE49-F238E27FC236}">
                    <a16:creationId xmlns:a16="http://schemas.microsoft.com/office/drawing/2014/main" id="{914FE8BD-3DDB-40DA-AD70-4753C329E85B}"/>
                  </a:ext>
                </a:extLst>
              </p:cNvPr>
              <p:cNvSpPr>
                <a:spLocks noChangeShapeType="1"/>
              </p:cNvSpPr>
              <p:nvPr/>
            </p:nvSpPr>
            <p:spPr bwMode="auto">
              <a:xfrm>
                <a:off x="189" y="96"/>
                <a:ext cx="0" cy="87"/>
              </a:xfrm>
              <a:prstGeom prst="line">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3" name="Freeform 27">
                <a:extLst>
                  <a:ext uri="{FF2B5EF4-FFF2-40B4-BE49-F238E27FC236}">
                    <a16:creationId xmlns:a16="http://schemas.microsoft.com/office/drawing/2014/main" id="{BF271611-D719-4179-BD53-6F56E9F7B058}"/>
                  </a:ext>
                </a:extLst>
              </p:cNvPr>
              <p:cNvSpPr>
                <a:spLocks/>
              </p:cNvSpPr>
              <p:nvPr/>
            </p:nvSpPr>
            <p:spPr bwMode="auto">
              <a:xfrm>
                <a:off x="265" y="92"/>
                <a:ext cx="82" cy="141"/>
              </a:xfrm>
              <a:custGeom>
                <a:avLst/>
                <a:gdLst>
                  <a:gd name="T0" fmla="*/ 0 w 82"/>
                  <a:gd name="T1" fmla="*/ 0 h 141"/>
                  <a:gd name="T2" fmla="*/ 82 w 82"/>
                  <a:gd name="T3" fmla="*/ 46 h 141"/>
                  <a:gd name="T4" fmla="*/ 82 w 82"/>
                  <a:gd name="T5" fmla="*/ 141 h 141"/>
                </a:gdLst>
                <a:ahLst/>
                <a:cxnLst>
                  <a:cxn ang="0">
                    <a:pos x="T0" y="T1"/>
                  </a:cxn>
                  <a:cxn ang="0">
                    <a:pos x="T2" y="T3"/>
                  </a:cxn>
                  <a:cxn ang="0">
                    <a:pos x="T4" y="T5"/>
                  </a:cxn>
                </a:cxnLst>
                <a:rect l="0" t="0" r="r" b="b"/>
                <a:pathLst>
                  <a:path w="82" h="141">
                    <a:moveTo>
                      <a:pt x="0" y="0"/>
                    </a:moveTo>
                    <a:lnTo>
                      <a:pt x="82" y="46"/>
                    </a:lnTo>
                    <a:lnTo>
                      <a:pt x="82" y="141"/>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04" name="Freeform 28">
                <a:extLst>
                  <a:ext uri="{FF2B5EF4-FFF2-40B4-BE49-F238E27FC236}">
                    <a16:creationId xmlns:a16="http://schemas.microsoft.com/office/drawing/2014/main" id="{C17514F1-5B79-4106-9666-5E31FC7A9642}"/>
                  </a:ext>
                </a:extLst>
              </p:cNvPr>
              <p:cNvSpPr>
                <a:spLocks/>
              </p:cNvSpPr>
              <p:nvPr/>
            </p:nvSpPr>
            <p:spPr bwMode="auto">
              <a:xfrm>
                <a:off x="30" y="92"/>
                <a:ext cx="83" cy="141"/>
              </a:xfrm>
              <a:custGeom>
                <a:avLst/>
                <a:gdLst>
                  <a:gd name="T0" fmla="*/ 0 w 83"/>
                  <a:gd name="T1" fmla="*/ 141 h 141"/>
                  <a:gd name="T2" fmla="*/ 0 w 83"/>
                  <a:gd name="T3" fmla="*/ 46 h 141"/>
                  <a:gd name="T4" fmla="*/ 83 w 83"/>
                  <a:gd name="T5" fmla="*/ 0 h 141"/>
                </a:gdLst>
                <a:ahLst/>
                <a:cxnLst>
                  <a:cxn ang="0">
                    <a:pos x="T0" y="T1"/>
                  </a:cxn>
                  <a:cxn ang="0">
                    <a:pos x="T2" y="T3"/>
                  </a:cxn>
                  <a:cxn ang="0">
                    <a:pos x="T4" y="T5"/>
                  </a:cxn>
                </a:cxnLst>
                <a:rect l="0" t="0" r="r" b="b"/>
                <a:pathLst>
                  <a:path w="83" h="141">
                    <a:moveTo>
                      <a:pt x="0" y="141"/>
                    </a:moveTo>
                    <a:lnTo>
                      <a:pt x="0" y="46"/>
                    </a:lnTo>
                    <a:lnTo>
                      <a:pt x="83" y="0"/>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grpSp>
      <p:grpSp>
        <p:nvGrpSpPr>
          <p:cNvPr id="105" name="Group 104">
            <a:extLst>
              <a:ext uri="{FF2B5EF4-FFF2-40B4-BE49-F238E27FC236}">
                <a16:creationId xmlns:a16="http://schemas.microsoft.com/office/drawing/2014/main" id="{078508C3-DCBB-4DAE-B2E4-415BA4CAEFF0}"/>
              </a:ext>
            </a:extLst>
          </p:cNvPr>
          <p:cNvGrpSpPr/>
          <p:nvPr/>
        </p:nvGrpSpPr>
        <p:grpSpPr>
          <a:xfrm>
            <a:off x="2776304" y="1723348"/>
            <a:ext cx="1340102" cy="1340102"/>
            <a:chOff x="2775150" y="2127586"/>
            <a:chExt cx="1340672" cy="1340672"/>
          </a:xfrm>
        </p:grpSpPr>
        <p:sp>
          <p:nvSpPr>
            <p:cNvPr id="106" name="Oval 105">
              <a:extLst>
                <a:ext uri="{FF2B5EF4-FFF2-40B4-BE49-F238E27FC236}">
                  <a16:creationId xmlns:a16="http://schemas.microsoft.com/office/drawing/2014/main" id="{8DB154C6-54CC-4144-B92C-97BC20FB7113}"/>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07" name="Freeform 5">
              <a:extLst>
                <a:ext uri="{FF2B5EF4-FFF2-40B4-BE49-F238E27FC236}">
                  <a16:creationId xmlns:a16="http://schemas.microsoft.com/office/drawing/2014/main" id="{E77B2B0C-A0D3-488B-9B4A-A40233133E63}"/>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08" name="Group 107">
            <a:extLst>
              <a:ext uri="{FF2B5EF4-FFF2-40B4-BE49-F238E27FC236}">
                <a16:creationId xmlns:a16="http://schemas.microsoft.com/office/drawing/2014/main" id="{9BB9F61A-4D9A-450E-8DF8-D98BCB13E2FD}"/>
              </a:ext>
            </a:extLst>
          </p:cNvPr>
          <p:cNvGrpSpPr/>
          <p:nvPr/>
        </p:nvGrpSpPr>
        <p:grpSpPr>
          <a:xfrm>
            <a:off x="8319447" y="1723348"/>
            <a:ext cx="1340102" cy="1340102"/>
            <a:chOff x="8320652" y="2127586"/>
            <a:chExt cx="1340672" cy="1340672"/>
          </a:xfrm>
        </p:grpSpPr>
        <p:sp>
          <p:nvSpPr>
            <p:cNvPr id="109" name="Oval 108">
              <a:extLst>
                <a:ext uri="{FF2B5EF4-FFF2-40B4-BE49-F238E27FC236}">
                  <a16:creationId xmlns:a16="http://schemas.microsoft.com/office/drawing/2014/main" id="{EC7B89C4-1935-4808-8F08-D9D50C540668}"/>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10" name="Group 8">
              <a:extLst>
                <a:ext uri="{FF2B5EF4-FFF2-40B4-BE49-F238E27FC236}">
                  <a16:creationId xmlns:a16="http://schemas.microsoft.com/office/drawing/2014/main" id="{D5C791F4-343F-43E7-88F1-1A8AB8DBAB8E}"/>
                </a:ext>
              </a:extLst>
            </p:cNvPr>
            <p:cNvGrpSpPr>
              <a:grpSpLocks noChangeAspect="1"/>
            </p:cNvGrpSpPr>
            <p:nvPr/>
          </p:nvGrpSpPr>
          <p:grpSpPr bwMode="auto">
            <a:xfrm>
              <a:off x="8561965" y="2577338"/>
              <a:ext cx="897974" cy="451613"/>
              <a:chOff x="7" y="12"/>
              <a:chExt cx="342" cy="172"/>
            </a:xfrm>
          </p:grpSpPr>
          <p:sp>
            <p:nvSpPr>
              <p:cNvPr id="111" name="Rectangle 9">
                <a:extLst>
                  <a:ext uri="{FF2B5EF4-FFF2-40B4-BE49-F238E27FC236}">
                    <a16:creationId xmlns:a16="http://schemas.microsoft.com/office/drawing/2014/main" id="{AC9B2A4F-BEC8-4F4A-AA61-6E0D052C3632}"/>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2" name="Rectangle 10">
                <a:extLst>
                  <a:ext uri="{FF2B5EF4-FFF2-40B4-BE49-F238E27FC236}">
                    <a16:creationId xmlns:a16="http://schemas.microsoft.com/office/drawing/2014/main" id="{DE3FCA96-223A-4B32-98D4-C02A1D7D6AE0}"/>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3" name="Line 11">
                <a:extLst>
                  <a:ext uri="{FF2B5EF4-FFF2-40B4-BE49-F238E27FC236}">
                    <a16:creationId xmlns:a16="http://schemas.microsoft.com/office/drawing/2014/main" id="{05834F1F-FEE1-4242-B36E-F00EBA639194}"/>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4" name="Freeform 12">
                <a:extLst>
                  <a:ext uri="{FF2B5EF4-FFF2-40B4-BE49-F238E27FC236}">
                    <a16:creationId xmlns:a16="http://schemas.microsoft.com/office/drawing/2014/main" id="{F41CEEB4-30CA-4141-9AE9-56435A0C377F}"/>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15" name="Freeform 13">
                <a:extLst>
                  <a:ext uri="{FF2B5EF4-FFF2-40B4-BE49-F238E27FC236}">
                    <a16:creationId xmlns:a16="http://schemas.microsoft.com/office/drawing/2014/main" id="{9BD7D112-BB33-40D5-9B70-998B6852C430}"/>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116" name="Straight Arrow Connector 115">
            <a:extLst>
              <a:ext uri="{FF2B5EF4-FFF2-40B4-BE49-F238E27FC236}">
                <a16:creationId xmlns:a16="http://schemas.microsoft.com/office/drawing/2014/main" id="{221A7774-6F4A-4B0F-B38A-F1EEA9C44CB9}"/>
              </a:ext>
            </a:extLst>
          </p:cNvPr>
          <p:cNvCxnSpPr>
            <a:cxnSpLocks/>
          </p:cNvCxnSpPr>
          <p:nvPr/>
        </p:nvCxnSpPr>
        <p:spPr>
          <a:xfrm>
            <a:off x="4228623" y="2368412"/>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117" name="Straight Arrow Connector 116">
            <a:extLst>
              <a:ext uri="{FF2B5EF4-FFF2-40B4-BE49-F238E27FC236}">
                <a16:creationId xmlns:a16="http://schemas.microsoft.com/office/drawing/2014/main" id="{C03ED660-3948-4347-8C57-797499DF5643}"/>
              </a:ext>
            </a:extLst>
          </p:cNvPr>
          <p:cNvCxnSpPr>
            <a:cxnSpLocks/>
          </p:cNvCxnSpPr>
          <p:nvPr/>
        </p:nvCxnSpPr>
        <p:spPr>
          <a:xfrm flipH="1">
            <a:off x="7000194" y="2368412"/>
            <a:ext cx="1207033" cy="0"/>
          </a:xfrm>
          <a:prstGeom prst="straightConnector1">
            <a:avLst/>
          </a:prstGeom>
          <a:noFill/>
          <a:ln w="25400" cap="flat" cmpd="sng" algn="ctr">
            <a:solidFill>
              <a:schemeClr val="accent1"/>
            </a:solidFill>
            <a:prstDash val="solid"/>
            <a:headEnd type="none"/>
            <a:tailEnd type="triangle" w="lg" len="med"/>
          </a:ln>
          <a:effectLst/>
        </p:spPr>
      </p:cxnSp>
      <p:sp>
        <p:nvSpPr>
          <p:cNvPr id="118" name="Freeform 50">
            <a:extLst>
              <a:ext uri="{FF2B5EF4-FFF2-40B4-BE49-F238E27FC236}">
                <a16:creationId xmlns:a16="http://schemas.microsoft.com/office/drawing/2014/main" id="{597CA007-C7D1-4087-81BC-C2A897A42EF8}"/>
              </a:ext>
            </a:extLst>
          </p:cNvPr>
          <p:cNvSpPr>
            <a:spLocks/>
          </p:cNvSpPr>
          <p:nvPr/>
        </p:nvSpPr>
        <p:spPr bwMode="auto">
          <a:xfrm flipH="1">
            <a:off x="6522597" y="1814188"/>
            <a:ext cx="614163" cy="411851"/>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sp>
        <p:nvSpPr>
          <p:cNvPr id="119" name="TextBox 118">
            <a:extLst>
              <a:ext uri="{FF2B5EF4-FFF2-40B4-BE49-F238E27FC236}">
                <a16:creationId xmlns:a16="http://schemas.microsoft.com/office/drawing/2014/main" id="{F0BAF0D5-3650-4CE4-B539-F1CC7328CC54}"/>
              </a:ext>
            </a:extLst>
          </p:cNvPr>
          <p:cNvSpPr txBox="1"/>
          <p:nvPr/>
        </p:nvSpPr>
        <p:spPr>
          <a:xfrm>
            <a:off x="4283318" y="928668"/>
            <a:ext cx="3862205"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many </a:t>
            </a:r>
            <a:r>
              <a:rPr lang="en-US" sz="1497" b="1">
                <a:gradFill>
                  <a:gsLst>
                    <a:gs pos="65487">
                      <a:schemeClr val="tx2"/>
                    </a:gs>
                    <a:gs pos="44000">
                      <a:schemeClr val="tx2"/>
                    </a:gs>
                  </a:gsLst>
                  <a:lin ang="5400000" scaled="1"/>
                </a:gradFill>
              </a:rPr>
              <a:t>“servers” </a:t>
            </a:r>
            <a:r>
              <a:rPr lang="en-US" sz="1497">
                <a:gradFill>
                  <a:gsLst>
                    <a:gs pos="65487">
                      <a:schemeClr val="tx2"/>
                    </a:gs>
                    <a:gs pos="44000">
                      <a:schemeClr val="tx2"/>
                    </a:gs>
                  </a:gsLst>
                  <a:lin ang="5400000" scaled="1"/>
                </a:gradFill>
              </a:rPr>
              <a:t>do I need?</a:t>
            </a:r>
          </a:p>
        </p:txBody>
      </p:sp>
      <p:sp>
        <p:nvSpPr>
          <p:cNvPr id="120" name="TextBox 119">
            <a:extLst>
              <a:ext uri="{FF2B5EF4-FFF2-40B4-BE49-F238E27FC236}">
                <a16:creationId xmlns:a16="http://schemas.microsoft.com/office/drawing/2014/main" id="{748CD300-DDC9-4119-9016-50D61794578E}"/>
              </a:ext>
            </a:extLst>
          </p:cNvPr>
          <p:cNvSpPr txBox="1"/>
          <p:nvPr/>
        </p:nvSpPr>
        <p:spPr>
          <a:xfrm>
            <a:off x="4270052" y="554191"/>
            <a:ext cx="4094364"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can I increase</a:t>
            </a:r>
            <a:r>
              <a:rPr lang="en-US" sz="1497" b="1">
                <a:gradFill>
                  <a:gsLst>
                    <a:gs pos="65487">
                      <a:schemeClr val="tx2"/>
                    </a:gs>
                    <a:gs pos="44000">
                      <a:schemeClr val="tx2"/>
                    </a:gs>
                  </a:gsLst>
                  <a:lin ang="5400000" scaled="1"/>
                </a:gradFill>
              </a:rPr>
              <a:t> “server”</a:t>
            </a:r>
            <a:r>
              <a:rPr lang="en-US" sz="1497">
                <a:gradFill>
                  <a:gsLst>
                    <a:gs pos="65487">
                      <a:schemeClr val="tx2"/>
                    </a:gs>
                    <a:gs pos="44000">
                      <a:schemeClr val="tx2"/>
                    </a:gs>
                  </a:gsLst>
                  <a:lin ang="5400000" scaled="1"/>
                </a:gradFill>
              </a:rPr>
              <a:t> utilization?</a:t>
            </a:r>
          </a:p>
        </p:txBody>
      </p:sp>
      <p:sp>
        <p:nvSpPr>
          <p:cNvPr id="121" name="TextBox 120">
            <a:extLst>
              <a:ext uri="{FF2B5EF4-FFF2-40B4-BE49-F238E27FC236}">
                <a16:creationId xmlns:a16="http://schemas.microsoft.com/office/drawing/2014/main" id="{B27BA939-472B-45D9-8290-34BBCA5C3672}"/>
              </a:ext>
            </a:extLst>
          </p:cNvPr>
          <p:cNvSpPr txBox="1"/>
          <p:nvPr/>
        </p:nvSpPr>
        <p:spPr>
          <a:xfrm>
            <a:off x="3364857" y="179717"/>
            <a:ext cx="569912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What is the right </a:t>
            </a:r>
            <a:r>
              <a:rPr lang="en-US" sz="1497" b="1">
                <a:gradFill>
                  <a:gsLst>
                    <a:gs pos="65487">
                      <a:schemeClr val="tx2"/>
                    </a:gs>
                    <a:gs pos="44000">
                      <a:schemeClr val="tx2"/>
                    </a:gs>
                  </a:gsLst>
                  <a:lin ang="5400000" scaled="1"/>
                </a:gradFill>
              </a:rPr>
              <a:t>size</a:t>
            </a:r>
            <a:r>
              <a:rPr lang="en-US" sz="1497">
                <a:gradFill>
                  <a:gsLst>
                    <a:gs pos="65487">
                      <a:schemeClr val="tx2"/>
                    </a:gs>
                    <a:gs pos="44000">
                      <a:schemeClr val="tx2"/>
                    </a:gs>
                  </a:gsLst>
                  <a:lin ang="5400000" scaled="1"/>
                </a:gradFill>
              </a:rPr>
              <a:t> of </a:t>
            </a:r>
            <a:r>
              <a:rPr lang="en-US" sz="1497" b="1">
                <a:gradFill>
                  <a:gsLst>
                    <a:gs pos="65487">
                      <a:schemeClr val="tx2"/>
                    </a:gs>
                    <a:gs pos="44000">
                      <a:schemeClr val="tx2"/>
                    </a:gs>
                  </a:gsLst>
                  <a:lin ang="5400000" scaled="1"/>
                </a:gradFill>
              </a:rPr>
              <a:t>“servers”</a:t>
            </a:r>
            <a:r>
              <a:rPr lang="en-US" sz="1497">
                <a:gradFill>
                  <a:gsLst>
                    <a:gs pos="65487">
                      <a:schemeClr val="tx2"/>
                    </a:gs>
                    <a:gs pos="44000">
                      <a:schemeClr val="tx2"/>
                    </a:gs>
                  </a:gsLst>
                  <a:lin ang="5400000" scaled="1"/>
                </a:gradFill>
              </a:rPr>
              <a:t> for my business needs?</a:t>
            </a:r>
          </a:p>
        </p:txBody>
      </p:sp>
      <p:sp>
        <p:nvSpPr>
          <p:cNvPr id="122" name="TextBox 121">
            <a:extLst>
              <a:ext uri="{FF2B5EF4-FFF2-40B4-BE49-F238E27FC236}">
                <a16:creationId xmlns:a16="http://schemas.microsoft.com/office/drawing/2014/main" id="{5E4803FE-0CF2-40ED-A9DC-FD3E91D8416D}"/>
              </a:ext>
            </a:extLst>
          </p:cNvPr>
          <p:cNvSpPr txBox="1"/>
          <p:nvPr/>
        </p:nvSpPr>
        <p:spPr>
          <a:xfrm>
            <a:off x="5067801" y="1303145"/>
            <a:ext cx="2393907" cy="329141"/>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1497">
                <a:gradFill>
                  <a:gsLst>
                    <a:gs pos="65487">
                      <a:schemeClr val="tx2"/>
                    </a:gs>
                    <a:gs pos="44000">
                      <a:schemeClr val="tx2"/>
                    </a:gs>
                  </a:gsLst>
                  <a:lin ang="5400000" scaled="1"/>
                </a:gradFill>
              </a:rPr>
              <a:t>How can I </a:t>
            </a:r>
            <a:r>
              <a:rPr lang="en-US" sz="1497" b="1">
                <a:gradFill>
                  <a:gsLst>
                    <a:gs pos="65487">
                      <a:schemeClr val="tx2"/>
                    </a:gs>
                    <a:gs pos="44000">
                      <a:schemeClr val="tx2"/>
                    </a:gs>
                  </a:gsLst>
                  <a:lin ang="5400000" scaled="1"/>
                </a:gradFill>
              </a:rPr>
              <a:t>scale</a:t>
            </a:r>
            <a:r>
              <a:rPr lang="en-US" sz="1497">
                <a:gradFill>
                  <a:gsLst>
                    <a:gs pos="65487">
                      <a:schemeClr val="tx2"/>
                    </a:gs>
                    <a:gs pos="44000">
                      <a:schemeClr val="tx2"/>
                    </a:gs>
                  </a:gsLst>
                  <a:lin ang="5400000" scaled="1"/>
                </a:gradFill>
              </a:rPr>
              <a:t> my app?</a:t>
            </a:r>
          </a:p>
        </p:txBody>
      </p:sp>
      <p:sp>
        <p:nvSpPr>
          <p:cNvPr id="46" name="Title 1">
            <a:extLst>
              <a:ext uri="{FF2B5EF4-FFF2-40B4-BE49-F238E27FC236}">
                <a16:creationId xmlns:a16="http://schemas.microsoft.com/office/drawing/2014/main" id="{1452A910-DDE5-F742-A304-0EBB74821144}"/>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1446638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4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42" presetClass="path" presetSubtype="0" decel="100000" fill="hold" grpId="1" nodeType="withEffect">
                                  <p:stCondLst>
                                    <p:cond delay="500"/>
                                  </p:stCondLst>
                                  <p:childTnLst>
                                    <p:animMotion origin="layout" path="M -1.38889E-6 -3.7037E-7 L -1.38889E-6 0.04352 " pathEditMode="relative" rAng="0" ptsTypes="AA">
                                      <p:cBhvr>
                                        <p:cTn id="17" dur="500" spd="-100000" fill="hold"/>
                                        <p:tgtEl>
                                          <p:spTgt spid="29"/>
                                        </p:tgtEl>
                                        <p:attrNameLst>
                                          <p:attrName>ppt_x</p:attrName>
                                          <p:attrName>ppt_y</p:attrName>
                                        </p:attrNameLst>
                                      </p:cBhvr>
                                      <p:rCtr x="0" y="2160"/>
                                    </p:animMotion>
                                  </p:childTnLst>
                                </p:cTn>
                              </p:par>
                              <p:par>
                                <p:cTn id="18" presetID="10" presetClass="entr" presetSubtype="0" fill="hold" grpId="0" nodeType="withEffect">
                                  <p:stCondLst>
                                    <p:cond delay="35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500"/>
                                        <p:tgtEl>
                                          <p:spTgt spid="89"/>
                                        </p:tgtEl>
                                      </p:cBhvr>
                                    </p:animEffect>
                                  </p:childTnLst>
                                </p:cTn>
                              </p:par>
                              <p:par>
                                <p:cTn id="21" presetID="42" presetClass="path" presetSubtype="0" decel="100000" fill="hold" grpId="1" nodeType="withEffect">
                                  <p:stCondLst>
                                    <p:cond delay="350"/>
                                  </p:stCondLst>
                                  <p:childTnLst>
                                    <p:animMotion origin="layout" path="M -2.5E-6 -2.09877E-6 L -0.0368 -2.09877E-6 " pathEditMode="relative" rAng="0" ptsTypes="AA">
                                      <p:cBhvr>
                                        <p:cTn id="22" dur="500" spd="-100000" fill="hold"/>
                                        <p:tgtEl>
                                          <p:spTgt spid="89"/>
                                        </p:tgtEl>
                                        <p:attrNameLst>
                                          <p:attrName>ppt_x</p:attrName>
                                          <p:attrName>ppt_y</p:attrName>
                                        </p:attrNameLst>
                                      </p:cBhvr>
                                      <p:rCtr x="-1840" y="0"/>
                                    </p:animMotion>
                                  </p:childTnLst>
                                </p:cTn>
                              </p:par>
                              <p:par>
                                <p:cTn id="23" presetID="10" presetClass="entr" presetSubtype="0" fill="hold" grpId="0" nodeType="withEffect">
                                  <p:stCondLst>
                                    <p:cond delay="350"/>
                                  </p:stCondLst>
                                  <p:childTnLst>
                                    <p:set>
                                      <p:cBhvr>
                                        <p:cTn id="24" dur="1" fill="hold">
                                          <p:stCondLst>
                                            <p:cond delay="0"/>
                                          </p:stCondLst>
                                        </p:cTn>
                                        <p:tgtEl>
                                          <p:spTgt spid="118"/>
                                        </p:tgtEl>
                                        <p:attrNameLst>
                                          <p:attrName>style.visibility</p:attrName>
                                        </p:attrNameLst>
                                      </p:cBhvr>
                                      <p:to>
                                        <p:strVal val="visible"/>
                                      </p:to>
                                    </p:set>
                                    <p:animEffect transition="in" filter="fade">
                                      <p:cBhvr>
                                        <p:cTn id="25" dur="500"/>
                                        <p:tgtEl>
                                          <p:spTgt spid="118"/>
                                        </p:tgtEl>
                                      </p:cBhvr>
                                    </p:animEffect>
                                  </p:childTnLst>
                                </p:cTn>
                              </p:par>
                              <p:par>
                                <p:cTn id="26" presetID="42" presetClass="path" presetSubtype="0" decel="100000" fill="hold" grpId="1" nodeType="withEffect">
                                  <p:stCondLst>
                                    <p:cond delay="350"/>
                                  </p:stCondLst>
                                  <p:childTnLst>
                                    <p:animMotion origin="layout" path="M -1.94444E-6 -2.46914E-7 L 0.03681 -2.46914E-7 " pathEditMode="relative" rAng="0" ptsTypes="AA">
                                      <p:cBhvr>
                                        <p:cTn id="27" dur="500" spd="-100000" fill="hold"/>
                                        <p:tgtEl>
                                          <p:spTgt spid="118"/>
                                        </p:tgtEl>
                                        <p:attrNameLst>
                                          <p:attrName>ppt_x</p:attrName>
                                          <p:attrName>ppt_y</p:attrName>
                                        </p:attrNameLst>
                                      </p:cBhvr>
                                      <p:rCtr x="184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21" grpId="0" animBg="1"/>
      <p:bldP spid="89" grpId="0" animBg="1"/>
      <p:bldP spid="89" grpId="1" animBg="1"/>
      <p:bldP spid="118" grpId="0" animBg="1"/>
      <p:bldP spid="118" grpId="1" animBg="1"/>
    </p:bldLst>
  </p:timing>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0220C7E6-7B52-4BB4-9542-95243A52A5E5}"/>
              </a:ext>
            </a:extLst>
          </p:cNvPr>
          <p:cNvCxnSpPr>
            <a:cxnSpLocks/>
          </p:cNvCxnSpPr>
          <p:nvPr/>
        </p:nvCxnSpPr>
        <p:spPr>
          <a:xfrm>
            <a:off x="-10794" y="5657597"/>
            <a:ext cx="8809453" cy="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766044" y="5643908"/>
            <a:ext cx="1032896"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PaaS</a:t>
            </a:r>
          </a:p>
        </p:txBody>
      </p:sp>
      <p:sp>
        <p:nvSpPr>
          <p:cNvPr id="28" name="TextBox 27"/>
          <p:cNvSpPr txBox="1"/>
          <p:nvPr/>
        </p:nvSpPr>
        <p:spPr>
          <a:xfrm>
            <a:off x="5034527" y="5643908"/>
            <a:ext cx="939707"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IaaS</a:t>
            </a:r>
          </a:p>
        </p:txBody>
      </p:sp>
      <p:sp>
        <p:nvSpPr>
          <p:cNvPr id="27" name="TextBox 26"/>
          <p:cNvSpPr txBox="1"/>
          <p:nvPr/>
        </p:nvSpPr>
        <p:spPr>
          <a:xfrm>
            <a:off x="256369" y="5643908"/>
            <a:ext cx="2134828" cy="634314"/>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2400" kern="0" dirty="0">
                <a:latin typeface="Segoe UI"/>
              </a:rPr>
              <a:t>On-Premises</a:t>
            </a:r>
          </a:p>
        </p:txBody>
      </p:sp>
      <p:cxnSp>
        <p:nvCxnSpPr>
          <p:cNvPr id="11" name="Straight Arrow Connector 10"/>
          <p:cNvCxnSpPr>
            <a:cxnSpLocks/>
          </p:cNvCxnSpPr>
          <p:nvPr/>
        </p:nvCxnSpPr>
        <p:spPr>
          <a:xfrm>
            <a:off x="-10793" y="5657597"/>
            <a:ext cx="11987620"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1235523"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0" name="Oval 19"/>
          <p:cNvSpPr/>
          <p:nvPr/>
        </p:nvSpPr>
        <p:spPr bwMode="auto">
          <a:xfrm>
            <a:off x="5416372"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1" name="Oval 20"/>
          <p:cNvSpPr/>
          <p:nvPr/>
        </p:nvSpPr>
        <p:spPr bwMode="auto">
          <a:xfrm>
            <a:off x="8194466"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22" name="Oval 21"/>
          <p:cNvSpPr/>
          <p:nvPr/>
        </p:nvSpPr>
        <p:spPr bwMode="auto">
          <a:xfrm>
            <a:off x="10972561" y="5569715"/>
            <a:ext cx="175771" cy="175771"/>
          </a:xfrm>
          <a:prstGeom prst="ellipse">
            <a:avLst/>
          </a:prstGeom>
          <a:solidFill>
            <a:schemeClr val="bg2"/>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err="1">
              <a:solidFill>
                <a:srgbClr val="0D0D0D"/>
              </a:solidFill>
              <a:latin typeface="Segoe UI Semilight"/>
              <a:ea typeface="Segoe UI" pitchFamily="34" charset="0"/>
              <a:cs typeface="Segoe UI" pitchFamily="34" charset="0"/>
            </a:endParaRPr>
          </a:p>
        </p:txBody>
      </p:sp>
      <p:sp>
        <p:nvSpPr>
          <p:cNvPr id="72" name="TextBox 71">
            <a:extLst>
              <a:ext uri="{FF2B5EF4-FFF2-40B4-BE49-F238E27FC236}">
                <a16:creationId xmlns:a16="http://schemas.microsoft.com/office/drawing/2014/main" id="{FD82D69E-B73B-4B7D-B1A5-A3E895CAB4A1}"/>
              </a:ext>
            </a:extLst>
          </p:cNvPr>
          <p:cNvSpPr txBox="1"/>
          <p:nvPr/>
        </p:nvSpPr>
        <p:spPr>
          <a:xfrm>
            <a:off x="9948414" y="5640491"/>
            <a:ext cx="2236194" cy="756410"/>
          </a:xfrm>
          <a:prstGeom prst="rect">
            <a:avLst/>
          </a:prstGeom>
          <a:noFill/>
        </p:spPr>
        <p:txBody>
          <a:bodyPr wrap="none" lIns="182776" tIns="146221" rIns="182776" bIns="146221" rtlCol="0">
            <a:spAutoFit/>
          </a:bodyPr>
          <a:lstStyle/>
          <a:p>
            <a:pPr defTabSz="913768">
              <a:lnSpc>
                <a:spcPct val="90000"/>
              </a:lnSpc>
              <a:spcAft>
                <a:spcPts val="600"/>
              </a:spcAft>
              <a:defRPr/>
            </a:pPr>
            <a:r>
              <a:rPr lang="en-US" sz="3264" kern="0">
                <a:gradFill>
                  <a:gsLst>
                    <a:gs pos="95575">
                      <a:schemeClr val="accent1"/>
                    </a:gs>
                    <a:gs pos="75000">
                      <a:schemeClr val="accent1"/>
                    </a:gs>
                  </a:gsLst>
                  <a:lin ang="5400000" scaled="1"/>
                </a:gradFill>
                <a:latin typeface="Segoe UI"/>
              </a:rPr>
              <a:t>Serverless</a:t>
            </a:r>
          </a:p>
        </p:txBody>
      </p:sp>
      <p:sp>
        <p:nvSpPr>
          <p:cNvPr id="126" name="Freeform 50">
            <a:extLst>
              <a:ext uri="{FF2B5EF4-FFF2-40B4-BE49-F238E27FC236}">
                <a16:creationId xmlns:a16="http://schemas.microsoft.com/office/drawing/2014/main" id="{FCCC52A2-43E4-471C-AC79-2A7E572669F7}"/>
              </a:ext>
            </a:extLst>
          </p:cNvPr>
          <p:cNvSpPr>
            <a:spLocks/>
          </p:cNvSpPr>
          <p:nvPr/>
        </p:nvSpPr>
        <p:spPr bwMode="auto">
          <a:xfrm>
            <a:off x="4810326" y="2160835"/>
            <a:ext cx="2793234" cy="1873112"/>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00BCF2"/>
          </a:solidFill>
          <a:ln w="19050" cap="flat">
            <a:noFill/>
            <a:prstDash val="solid"/>
            <a:miter lim="800000"/>
            <a:headEnd/>
            <a:tailEnd/>
          </a:ln>
        </p:spPr>
        <p:txBody>
          <a:bodyPr rot="0" spcFirstLastPara="0" vertOverflow="overflow" horzOverflow="overflow" vert="horz" wrap="square" lIns="91401" tIns="45700" rIns="91401" bIns="45700" numCol="1" spcCol="0" rtlCol="0" fromWordArt="0" anchor="t" anchorCtr="0" forceAA="0" compatLnSpc="1">
            <a:prstTxWarp prst="textNoShape">
              <a:avLst/>
            </a:prstTxWarp>
            <a:noAutofit/>
          </a:bodyPr>
          <a:lstStyle/>
          <a:p>
            <a:pPr defTabSz="932276">
              <a:defRPr/>
            </a:pPr>
            <a:endParaRPr lang="en-US" kern="0">
              <a:solidFill>
                <a:srgbClr val="0D0D0D"/>
              </a:solidFill>
              <a:latin typeface="Segoe UI Semilight"/>
            </a:endParaRPr>
          </a:p>
        </p:txBody>
      </p:sp>
      <p:grpSp>
        <p:nvGrpSpPr>
          <p:cNvPr id="127" name="Group 126">
            <a:extLst>
              <a:ext uri="{FF2B5EF4-FFF2-40B4-BE49-F238E27FC236}">
                <a16:creationId xmlns:a16="http://schemas.microsoft.com/office/drawing/2014/main" id="{3DD8E030-AA29-4CBD-BE0E-6F46E7FEDF1D}"/>
              </a:ext>
            </a:extLst>
          </p:cNvPr>
          <p:cNvGrpSpPr/>
          <p:nvPr/>
        </p:nvGrpSpPr>
        <p:grpSpPr>
          <a:xfrm>
            <a:off x="1757143" y="2545164"/>
            <a:ext cx="1340102" cy="1340102"/>
            <a:chOff x="2775150" y="2127586"/>
            <a:chExt cx="1340672" cy="1340672"/>
          </a:xfrm>
        </p:grpSpPr>
        <p:sp>
          <p:nvSpPr>
            <p:cNvPr id="128" name="Oval 127">
              <a:extLst>
                <a:ext uri="{FF2B5EF4-FFF2-40B4-BE49-F238E27FC236}">
                  <a16:creationId xmlns:a16="http://schemas.microsoft.com/office/drawing/2014/main" id="{F6879692-3E2E-4EE2-85C1-3DBD3749CAD2}"/>
                </a:ext>
              </a:extLst>
            </p:cNvPr>
            <p:cNvSpPr/>
            <p:nvPr/>
          </p:nvSpPr>
          <p:spPr bwMode="auto">
            <a:xfrm>
              <a:off x="2775150"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sp>
          <p:nvSpPr>
            <p:cNvPr id="129" name="Freeform 5">
              <a:extLst>
                <a:ext uri="{FF2B5EF4-FFF2-40B4-BE49-F238E27FC236}">
                  <a16:creationId xmlns:a16="http://schemas.microsoft.com/office/drawing/2014/main" id="{91A948C4-86A9-4817-956C-F2494363A1AD}"/>
                </a:ext>
              </a:extLst>
            </p:cNvPr>
            <p:cNvSpPr>
              <a:spLocks noEditPoints="1"/>
            </p:cNvSpPr>
            <p:nvPr/>
          </p:nvSpPr>
          <p:spPr bwMode="auto">
            <a:xfrm>
              <a:off x="3028228" y="2365339"/>
              <a:ext cx="794968" cy="855843"/>
            </a:xfrm>
            <a:custGeom>
              <a:avLst/>
              <a:gdLst>
                <a:gd name="T0" fmla="*/ 8 w 104"/>
                <a:gd name="T1" fmla="*/ 112 h 112"/>
                <a:gd name="T2" fmla="*/ 92 w 104"/>
                <a:gd name="T3" fmla="*/ 112 h 112"/>
                <a:gd name="T4" fmla="*/ 100 w 104"/>
                <a:gd name="T5" fmla="*/ 112 h 112"/>
                <a:gd name="T6" fmla="*/ 104 w 104"/>
                <a:gd name="T7" fmla="*/ 40 h 112"/>
                <a:gd name="T8" fmla="*/ 72 w 104"/>
                <a:gd name="T9" fmla="*/ 24 h 112"/>
                <a:gd name="T10" fmla="*/ 68 w 104"/>
                <a:gd name="T11" fmla="*/ 0 h 112"/>
                <a:gd name="T12" fmla="*/ 40 w 104"/>
                <a:gd name="T13" fmla="*/ 0 h 112"/>
                <a:gd name="T14" fmla="*/ 32 w 104"/>
                <a:gd name="T15" fmla="*/ 0 h 112"/>
                <a:gd name="T16" fmla="*/ 0 w 104"/>
                <a:gd name="T17" fmla="*/ 24 h 112"/>
                <a:gd name="T18" fmla="*/ 4 w 104"/>
                <a:gd name="T19" fmla="*/ 50 h 112"/>
                <a:gd name="T20" fmla="*/ 28 w 104"/>
                <a:gd name="T21" fmla="*/ 72 h 112"/>
                <a:gd name="T22" fmla="*/ 48 w 104"/>
                <a:gd name="T23" fmla="*/ 104 h 112"/>
                <a:gd name="T24" fmla="*/ 28 w 104"/>
                <a:gd name="T25" fmla="*/ 72 h 112"/>
                <a:gd name="T26" fmla="*/ 76 w 104"/>
                <a:gd name="T27" fmla="*/ 104 h 112"/>
                <a:gd name="T28" fmla="*/ 56 w 104"/>
                <a:gd name="T29" fmla="*/ 72 h 112"/>
                <a:gd name="T30" fmla="*/ 84 w 104"/>
                <a:gd name="T31" fmla="*/ 104 h 112"/>
                <a:gd name="T32" fmla="*/ 84 w 104"/>
                <a:gd name="T33" fmla="*/ 68 h 112"/>
                <a:gd name="T34" fmla="*/ 28 w 104"/>
                <a:gd name="T35" fmla="*/ 64 h 112"/>
                <a:gd name="T36" fmla="*/ 20 w 104"/>
                <a:gd name="T37" fmla="*/ 64 h 112"/>
                <a:gd name="T38" fmla="*/ 12 w 104"/>
                <a:gd name="T39" fmla="*/ 104 h 112"/>
                <a:gd name="T40" fmla="*/ 16 w 104"/>
                <a:gd name="T41" fmla="*/ 56 h 112"/>
                <a:gd name="T42" fmla="*/ 40 w 104"/>
                <a:gd name="T43" fmla="*/ 56 h 112"/>
                <a:gd name="T44" fmla="*/ 64 w 104"/>
                <a:gd name="T45" fmla="*/ 56 h 112"/>
                <a:gd name="T46" fmla="*/ 88 w 104"/>
                <a:gd name="T47" fmla="*/ 56 h 112"/>
                <a:gd name="T48" fmla="*/ 92 w 104"/>
                <a:gd name="T49" fmla="*/ 104 h 112"/>
                <a:gd name="T50" fmla="*/ 32 w 104"/>
                <a:gd name="T51" fmla="*/ 32 h 112"/>
                <a:gd name="T52" fmla="*/ 48 w 104"/>
                <a:gd name="T53" fmla="*/ 40 h 112"/>
                <a:gd name="T54" fmla="*/ 32 w 104"/>
                <a:gd name="T55" fmla="*/ 40 h 112"/>
                <a:gd name="T56" fmla="*/ 56 w 104"/>
                <a:gd name="T57" fmla="*/ 32 h 112"/>
                <a:gd name="T58" fmla="*/ 72 w 104"/>
                <a:gd name="T59" fmla="*/ 40 h 112"/>
                <a:gd name="T60" fmla="*/ 56 w 104"/>
                <a:gd name="T61" fmla="*/ 40 h 112"/>
                <a:gd name="T62" fmla="*/ 96 w 104"/>
                <a:gd name="T63" fmla="*/ 40 h 112"/>
                <a:gd name="T64" fmla="*/ 80 w 104"/>
                <a:gd name="T65" fmla="*/ 40 h 112"/>
                <a:gd name="T66" fmla="*/ 96 w 104"/>
                <a:gd name="T67" fmla="*/ 32 h 112"/>
                <a:gd name="T68" fmla="*/ 40 w 104"/>
                <a:gd name="T69" fmla="*/ 8 h 112"/>
                <a:gd name="T70" fmla="*/ 64 w 104"/>
                <a:gd name="T71" fmla="*/ 24 h 112"/>
                <a:gd name="T72" fmla="*/ 40 w 104"/>
                <a:gd name="T73" fmla="*/ 8 h 112"/>
                <a:gd name="T74" fmla="*/ 24 w 104"/>
                <a:gd name="T75" fmla="*/ 32 h 112"/>
                <a:gd name="T76" fmla="*/ 16 w 104"/>
                <a:gd name="T77" fmla="*/ 48 h 112"/>
                <a:gd name="T78" fmla="*/ 8 w 104"/>
                <a:gd name="T79" fmla="*/ 3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2">
                  <a:moveTo>
                    <a:pt x="4" y="112"/>
                  </a:moveTo>
                  <a:cubicBezTo>
                    <a:pt x="8" y="112"/>
                    <a:pt x="8" y="112"/>
                    <a:pt x="8" y="112"/>
                  </a:cubicBezTo>
                  <a:cubicBezTo>
                    <a:pt x="12" y="112"/>
                    <a:pt x="12" y="112"/>
                    <a:pt x="12" y="112"/>
                  </a:cubicBezTo>
                  <a:cubicBezTo>
                    <a:pt x="92" y="112"/>
                    <a:pt x="92" y="112"/>
                    <a:pt x="92" y="112"/>
                  </a:cubicBezTo>
                  <a:cubicBezTo>
                    <a:pt x="96" y="112"/>
                    <a:pt x="96" y="112"/>
                    <a:pt x="96" y="112"/>
                  </a:cubicBezTo>
                  <a:cubicBezTo>
                    <a:pt x="100" y="112"/>
                    <a:pt x="100" y="112"/>
                    <a:pt x="100" y="112"/>
                  </a:cubicBezTo>
                  <a:cubicBezTo>
                    <a:pt x="100" y="50"/>
                    <a:pt x="100" y="50"/>
                    <a:pt x="100" y="50"/>
                  </a:cubicBezTo>
                  <a:cubicBezTo>
                    <a:pt x="102" y="48"/>
                    <a:pt x="104" y="44"/>
                    <a:pt x="104" y="40"/>
                  </a:cubicBezTo>
                  <a:cubicBezTo>
                    <a:pt x="104" y="24"/>
                    <a:pt x="104" y="24"/>
                    <a:pt x="104" y="24"/>
                  </a:cubicBezTo>
                  <a:cubicBezTo>
                    <a:pt x="72" y="24"/>
                    <a:pt x="72" y="24"/>
                    <a:pt x="72" y="24"/>
                  </a:cubicBezTo>
                  <a:cubicBezTo>
                    <a:pt x="72" y="0"/>
                    <a:pt x="72" y="0"/>
                    <a:pt x="72" y="0"/>
                  </a:cubicBezTo>
                  <a:cubicBezTo>
                    <a:pt x="68" y="0"/>
                    <a:pt x="68" y="0"/>
                    <a:pt x="68" y="0"/>
                  </a:cubicBezTo>
                  <a:cubicBezTo>
                    <a:pt x="64" y="0"/>
                    <a:pt x="64" y="0"/>
                    <a:pt x="64" y="0"/>
                  </a:cubicBezTo>
                  <a:cubicBezTo>
                    <a:pt x="40" y="0"/>
                    <a:pt x="40" y="0"/>
                    <a:pt x="40" y="0"/>
                  </a:cubicBezTo>
                  <a:cubicBezTo>
                    <a:pt x="36" y="0"/>
                    <a:pt x="36" y="0"/>
                    <a:pt x="36" y="0"/>
                  </a:cubicBezTo>
                  <a:cubicBezTo>
                    <a:pt x="32" y="0"/>
                    <a:pt x="32" y="0"/>
                    <a:pt x="32" y="0"/>
                  </a:cubicBezTo>
                  <a:cubicBezTo>
                    <a:pt x="32" y="24"/>
                    <a:pt x="32" y="24"/>
                    <a:pt x="32" y="24"/>
                  </a:cubicBezTo>
                  <a:cubicBezTo>
                    <a:pt x="0" y="24"/>
                    <a:pt x="0" y="24"/>
                    <a:pt x="0" y="24"/>
                  </a:cubicBezTo>
                  <a:cubicBezTo>
                    <a:pt x="0" y="40"/>
                    <a:pt x="0" y="40"/>
                    <a:pt x="0" y="40"/>
                  </a:cubicBezTo>
                  <a:cubicBezTo>
                    <a:pt x="0" y="44"/>
                    <a:pt x="2" y="48"/>
                    <a:pt x="4" y="50"/>
                  </a:cubicBezTo>
                  <a:lnTo>
                    <a:pt x="4" y="112"/>
                  </a:lnTo>
                  <a:close/>
                  <a:moveTo>
                    <a:pt x="28" y="72"/>
                  </a:moveTo>
                  <a:cubicBezTo>
                    <a:pt x="48" y="72"/>
                    <a:pt x="48" y="72"/>
                    <a:pt x="48" y="72"/>
                  </a:cubicBezTo>
                  <a:cubicBezTo>
                    <a:pt x="48" y="104"/>
                    <a:pt x="48" y="104"/>
                    <a:pt x="48" y="104"/>
                  </a:cubicBezTo>
                  <a:cubicBezTo>
                    <a:pt x="28" y="104"/>
                    <a:pt x="28" y="104"/>
                    <a:pt x="28" y="104"/>
                  </a:cubicBezTo>
                  <a:lnTo>
                    <a:pt x="28" y="72"/>
                  </a:lnTo>
                  <a:close/>
                  <a:moveTo>
                    <a:pt x="76" y="72"/>
                  </a:moveTo>
                  <a:cubicBezTo>
                    <a:pt x="76" y="104"/>
                    <a:pt x="76" y="104"/>
                    <a:pt x="76" y="104"/>
                  </a:cubicBezTo>
                  <a:cubicBezTo>
                    <a:pt x="56" y="104"/>
                    <a:pt x="56" y="104"/>
                    <a:pt x="56" y="104"/>
                  </a:cubicBezTo>
                  <a:cubicBezTo>
                    <a:pt x="56" y="72"/>
                    <a:pt x="56" y="72"/>
                    <a:pt x="56" y="72"/>
                  </a:cubicBezTo>
                  <a:lnTo>
                    <a:pt x="76" y="72"/>
                  </a:lnTo>
                  <a:close/>
                  <a:moveTo>
                    <a:pt x="84" y="104"/>
                  </a:moveTo>
                  <a:cubicBezTo>
                    <a:pt x="84" y="72"/>
                    <a:pt x="84" y="72"/>
                    <a:pt x="84" y="72"/>
                  </a:cubicBezTo>
                  <a:cubicBezTo>
                    <a:pt x="84" y="68"/>
                    <a:pt x="84" y="68"/>
                    <a:pt x="84" y="68"/>
                  </a:cubicBezTo>
                  <a:cubicBezTo>
                    <a:pt x="84" y="64"/>
                    <a:pt x="84" y="64"/>
                    <a:pt x="84" y="64"/>
                  </a:cubicBezTo>
                  <a:cubicBezTo>
                    <a:pt x="28" y="64"/>
                    <a:pt x="28" y="64"/>
                    <a:pt x="28" y="64"/>
                  </a:cubicBezTo>
                  <a:cubicBezTo>
                    <a:pt x="24" y="64"/>
                    <a:pt x="24" y="64"/>
                    <a:pt x="24" y="64"/>
                  </a:cubicBezTo>
                  <a:cubicBezTo>
                    <a:pt x="20" y="64"/>
                    <a:pt x="20" y="64"/>
                    <a:pt x="20" y="64"/>
                  </a:cubicBezTo>
                  <a:cubicBezTo>
                    <a:pt x="20" y="104"/>
                    <a:pt x="20" y="104"/>
                    <a:pt x="20" y="104"/>
                  </a:cubicBezTo>
                  <a:cubicBezTo>
                    <a:pt x="12" y="104"/>
                    <a:pt x="12" y="104"/>
                    <a:pt x="12" y="104"/>
                  </a:cubicBezTo>
                  <a:cubicBezTo>
                    <a:pt x="12" y="55"/>
                    <a:pt x="12" y="55"/>
                    <a:pt x="12" y="55"/>
                  </a:cubicBezTo>
                  <a:cubicBezTo>
                    <a:pt x="13" y="56"/>
                    <a:pt x="15" y="56"/>
                    <a:pt x="16" y="56"/>
                  </a:cubicBezTo>
                  <a:cubicBezTo>
                    <a:pt x="21" y="56"/>
                    <a:pt x="25" y="54"/>
                    <a:pt x="28" y="50"/>
                  </a:cubicBezTo>
                  <a:cubicBezTo>
                    <a:pt x="31" y="54"/>
                    <a:pt x="35" y="56"/>
                    <a:pt x="40" y="56"/>
                  </a:cubicBezTo>
                  <a:cubicBezTo>
                    <a:pt x="45" y="56"/>
                    <a:pt x="49" y="54"/>
                    <a:pt x="52" y="50"/>
                  </a:cubicBezTo>
                  <a:cubicBezTo>
                    <a:pt x="55" y="54"/>
                    <a:pt x="59" y="56"/>
                    <a:pt x="64" y="56"/>
                  </a:cubicBezTo>
                  <a:cubicBezTo>
                    <a:pt x="69" y="56"/>
                    <a:pt x="73" y="54"/>
                    <a:pt x="76" y="50"/>
                  </a:cubicBezTo>
                  <a:cubicBezTo>
                    <a:pt x="79" y="54"/>
                    <a:pt x="83" y="56"/>
                    <a:pt x="88" y="56"/>
                  </a:cubicBezTo>
                  <a:cubicBezTo>
                    <a:pt x="89" y="56"/>
                    <a:pt x="91" y="56"/>
                    <a:pt x="92" y="55"/>
                  </a:cubicBezTo>
                  <a:cubicBezTo>
                    <a:pt x="92" y="104"/>
                    <a:pt x="92" y="104"/>
                    <a:pt x="92" y="104"/>
                  </a:cubicBezTo>
                  <a:lnTo>
                    <a:pt x="84" y="104"/>
                  </a:lnTo>
                  <a:close/>
                  <a:moveTo>
                    <a:pt x="32" y="32"/>
                  </a:moveTo>
                  <a:cubicBezTo>
                    <a:pt x="48" y="32"/>
                    <a:pt x="48" y="32"/>
                    <a:pt x="48" y="32"/>
                  </a:cubicBezTo>
                  <a:cubicBezTo>
                    <a:pt x="48" y="40"/>
                    <a:pt x="48" y="40"/>
                    <a:pt x="48" y="40"/>
                  </a:cubicBezTo>
                  <a:cubicBezTo>
                    <a:pt x="48" y="44"/>
                    <a:pt x="44" y="48"/>
                    <a:pt x="40" y="48"/>
                  </a:cubicBezTo>
                  <a:cubicBezTo>
                    <a:pt x="36" y="48"/>
                    <a:pt x="32" y="44"/>
                    <a:pt x="32" y="40"/>
                  </a:cubicBezTo>
                  <a:lnTo>
                    <a:pt x="32" y="32"/>
                  </a:lnTo>
                  <a:close/>
                  <a:moveTo>
                    <a:pt x="56" y="32"/>
                  </a:moveTo>
                  <a:cubicBezTo>
                    <a:pt x="72" y="32"/>
                    <a:pt x="72" y="32"/>
                    <a:pt x="72" y="32"/>
                  </a:cubicBezTo>
                  <a:cubicBezTo>
                    <a:pt x="72" y="40"/>
                    <a:pt x="72" y="40"/>
                    <a:pt x="72" y="40"/>
                  </a:cubicBezTo>
                  <a:cubicBezTo>
                    <a:pt x="72" y="44"/>
                    <a:pt x="68" y="48"/>
                    <a:pt x="64" y="48"/>
                  </a:cubicBezTo>
                  <a:cubicBezTo>
                    <a:pt x="60" y="48"/>
                    <a:pt x="56" y="44"/>
                    <a:pt x="56" y="40"/>
                  </a:cubicBezTo>
                  <a:lnTo>
                    <a:pt x="56" y="32"/>
                  </a:lnTo>
                  <a:close/>
                  <a:moveTo>
                    <a:pt x="96" y="40"/>
                  </a:moveTo>
                  <a:cubicBezTo>
                    <a:pt x="96" y="44"/>
                    <a:pt x="92" y="48"/>
                    <a:pt x="88" y="48"/>
                  </a:cubicBezTo>
                  <a:cubicBezTo>
                    <a:pt x="84" y="48"/>
                    <a:pt x="80" y="44"/>
                    <a:pt x="80" y="40"/>
                  </a:cubicBezTo>
                  <a:cubicBezTo>
                    <a:pt x="80" y="32"/>
                    <a:pt x="80" y="32"/>
                    <a:pt x="80" y="32"/>
                  </a:cubicBezTo>
                  <a:cubicBezTo>
                    <a:pt x="96" y="32"/>
                    <a:pt x="96" y="32"/>
                    <a:pt x="96" y="32"/>
                  </a:cubicBezTo>
                  <a:lnTo>
                    <a:pt x="96" y="40"/>
                  </a:lnTo>
                  <a:close/>
                  <a:moveTo>
                    <a:pt x="40" y="8"/>
                  </a:moveTo>
                  <a:cubicBezTo>
                    <a:pt x="64" y="8"/>
                    <a:pt x="64" y="8"/>
                    <a:pt x="64" y="8"/>
                  </a:cubicBezTo>
                  <a:cubicBezTo>
                    <a:pt x="64" y="24"/>
                    <a:pt x="64" y="24"/>
                    <a:pt x="64" y="24"/>
                  </a:cubicBezTo>
                  <a:cubicBezTo>
                    <a:pt x="40" y="24"/>
                    <a:pt x="40" y="24"/>
                    <a:pt x="40" y="24"/>
                  </a:cubicBezTo>
                  <a:lnTo>
                    <a:pt x="40" y="8"/>
                  </a:lnTo>
                  <a:close/>
                  <a:moveTo>
                    <a:pt x="8" y="32"/>
                  </a:moveTo>
                  <a:cubicBezTo>
                    <a:pt x="24" y="32"/>
                    <a:pt x="24" y="32"/>
                    <a:pt x="24" y="32"/>
                  </a:cubicBezTo>
                  <a:cubicBezTo>
                    <a:pt x="24" y="40"/>
                    <a:pt x="24" y="40"/>
                    <a:pt x="24" y="40"/>
                  </a:cubicBezTo>
                  <a:cubicBezTo>
                    <a:pt x="24" y="44"/>
                    <a:pt x="20" y="48"/>
                    <a:pt x="16" y="48"/>
                  </a:cubicBezTo>
                  <a:cubicBezTo>
                    <a:pt x="12" y="48"/>
                    <a:pt x="8" y="44"/>
                    <a:pt x="8" y="40"/>
                  </a:cubicBezTo>
                  <a:lnTo>
                    <a:pt x="8" y="32"/>
                  </a:lnTo>
                  <a:close/>
                </a:path>
              </a:pathLst>
            </a:custGeom>
            <a:solidFill>
              <a:srgbClr val="353535"/>
            </a:solidFill>
            <a:ln w="31750">
              <a:solidFill>
                <a:schemeClr val="accent1"/>
              </a:solidFill>
              <a:miter lim="800000"/>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30" name="Group 129">
            <a:extLst>
              <a:ext uri="{FF2B5EF4-FFF2-40B4-BE49-F238E27FC236}">
                <a16:creationId xmlns:a16="http://schemas.microsoft.com/office/drawing/2014/main" id="{B22F3358-EA7D-4FBD-9E06-62CE18DFD656}"/>
              </a:ext>
            </a:extLst>
          </p:cNvPr>
          <p:cNvGrpSpPr/>
          <p:nvPr/>
        </p:nvGrpSpPr>
        <p:grpSpPr>
          <a:xfrm>
            <a:off x="9374387" y="2545164"/>
            <a:ext cx="1340102" cy="1340102"/>
            <a:chOff x="8320652" y="2127586"/>
            <a:chExt cx="1340672" cy="1340672"/>
          </a:xfrm>
        </p:grpSpPr>
        <p:sp>
          <p:nvSpPr>
            <p:cNvPr id="131" name="Oval 130">
              <a:extLst>
                <a:ext uri="{FF2B5EF4-FFF2-40B4-BE49-F238E27FC236}">
                  <a16:creationId xmlns:a16="http://schemas.microsoft.com/office/drawing/2014/main" id="{6AB53901-7DD7-4FD5-966E-AC8B8CE6CDE8}"/>
                </a:ext>
              </a:extLst>
            </p:cNvPr>
            <p:cNvSpPr/>
            <p:nvPr/>
          </p:nvSpPr>
          <p:spPr bwMode="auto">
            <a:xfrm>
              <a:off x="8320652" y="2127586"/>
              <a:ext cx="1340672" cy="1340672"/>
            </a:xfrm>
            <a:prstGeom prst="ellipse">
              <a:avLst/>
            </a:prstGeom>
            <a:solidFill>
              <a:schemeClr val="bg1"/>
            </a:solidFill>
            <a:ln w="9525" cap="flat" cmpd="sng" algn="ctr">
              <a:solidFill>
                <a:schemeClr val="accent1"/>
              </a:solidFill>
              <a:prstDash val="solid"/>
              <a:headEnd type="none" w="med" len="med"/>
              <a:tailEnd type="none" w="med" len="med"/>
            </a:ln>
            <a:effectLst/>
          </p:spPr>
          <p:txBody>
            <a:bodyPr rot="0" spcFirstLastPara="0" vertOverflow="overflow" horzOverflow="overflow" vert="horz" wrap="square" lIns="182801" tIns="146241" rIns="182801" bIns="146241" numCol="1" spcCol="0" rtlCol="0" fromWordArt="0" anchor="t" anchorCtr="0" forceAA="0" compatLnSpc="1">
              <a:prstTxWarp prst="textNoShape">
                <a:avLst/>
              </a:prstTxWarp>
              <a:noAutofit/>
            </a:bodyPr>
            <a:lstStyle/>
            <a:p>
              <a:pPr algn="ctr" defTabSz="932006" fontAlgn="base">
                <a:lnSpc>
                  <a:spcPct val="90000"/>
                </a:lnSpc>
                <a:spcBef>
                  <a:spcPct val="0"/>
                </a:spcBef>
                <a:spcAft>
                  <a:spcPct val="0"/>
                </a:spcAft>
                <a:defRPr/>
              </a:pPr>
              <a:endParaRPr lang="en-US" sz="2400" kern="0" err="1">
                <a:solidFill>
                  <a:srgbClr val="0D0D0D"/>
                </a:solidFill>
                <a:latin typeface="Segoe UI Semilight"/>
                <a:ea typeface="Segoe UI" pitchFamily="34" charset="0"/>
                <a:cs typeface="Segoe UI" pitchFamily="34" charset="0"/>
              </a:endParaRPr>
            </a:p>
          </p:txBody>
        </p:sp>
        <p:grpSp>
          <p:nvGrpSpPr>
            <p:cNvPr id="132" name="Group 8">
              <a:extLst>
                <a:ext uri="{FF2B5EF4-FFF2-40B4-BE49-F238E27FC236}">
                  <a16:creationId xmlns:a16="http://schemas.microsoft.com/office/drawing/2014/main" id="{27242C46-9FCA-493F-BC45-8ED3A8DA2ACC}"/>
                </a:ext>
              </a:extLst>
            </p:cNvPr>
            <p:cNvGrpSpPr>
              <a:grpSpLocks noChangeAspect="1"/>
            </p:cNvGrpSpPr>
            <p:nvPr/>
          </p:nvGrpSpPr>
          <p:grpSpPr bwMode="auto">
            <a:xfrm>
              <a:off x="8561965" y="2577338"/>
              <a:ext cx="897974" cy="451613"/>
              <a:chOff x="7" y="12"/>
              <a:chExt cx="342" cy="172"/>
            </a:xfrm>
          </p:grpSpPr>
          <p:sp>
            <p:nvSpPr>
              <p:cNvPr id="133" name="Rectangle 9">
                <a:extLst>
                  <a:ext uri="{FF2B5EF4-FFF2-40B4-BE49-F238E27FC236}">
                    <a16:creationId xmlns:a16="http://schemas.microsoft.com/office/drawing/2014/main" id="{024EEC5A-4BD2-4501-91C5-69D3EDA3B7F7}"/>
                  </a:ext>
                </a:extLst>
              </p:cNvPr>
              <p:cNvSpPr>
                <a:spLocks noChangeArrowheads="1"/>
              </p:cNvSpPr>
              <p:nvPr/>
            </p:nvSpPr>
            <p:spPr bwMode="auto">
              <a:xfrm>
                <a:off x="7" y="64"/>
                <a:ext cx="87" cy="120"/>
              </a:xfrm>
              <a:prstGeom prst="rect">
                <a:avLst/>
              </a:pr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4" name="Rectangle 10">
                <a:extLst>
                  <a:ext uri="{FF2B5EF4-FFF2-40B4-BE49-F238E27FC236}">
                    <a16:creationId xmlns:a16="http://schemas.microsoft.com/office/drawing/2014/main" id="{99DD7739-5ED4-4E98-BEE5-92E992AD8335}"/>
                  </a:ext>
                </a:extLst>
              </p:cNvPr>
              <p:cNvSpPr>
                <a:spLocks noChangeArrowheads="1"/>
              </p:cNvSpPr>
              <p:nvPr/>
            </p:nvSpPr>
            <p:spPr bwMode="auto">
              <a:xfrm>
                <a:off x="195" y="76"/>
                <a:ext cx="154" cy="108"/>
              </a:xfrm>
              <a:prstGeom prst="rect">
                <a:avLst/>
              </a:pr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5" name="Line 11">
                <a:extLst>
                  <a:ext uri="{FF2B5EF4-FFF2-40B4-BE49-F238E27FC236}">
                    <a16:creationId xmlns:a16="http://schemas.microsoft.com/office/drawing/2014/main" id="{8AF393FB-AC7F-4694-AD3B-A8026322A03A}"/>
                  </a:ext>
                </a:extLst>
              </p:cNvPr>
              <p:cNvSpPr>
                <a:spLocks noChangeShapeType="1"/>
              </p:cNvSpPr>
              <p:nvPr/>
            </p:nvSpPr>
            <p:spPr bwMode="auto">
              <a:xfrm flipV="1">
                <a:off x="311" y="124"/>
                <a:ext cx="0" cy="17"/>
              </a:xfrm>
              <a:prstGeom prst="line">
                <a:avLst/>
              </a:prstGeom>
              <a:noFill/>
              <a:ln w="2540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6" name="Freeform 12">
                <a:extLst>
                  <a:ext uri="{FF2B5EF4-FFF2-40B4-BE49-F238E27FC236}">
                    <a16:creationId xmlns:a16="http://schemas.microsoft.com/office/drawing/2014/main" id="{711AB873-3817-4CF8-A9A3-9055C37E27B9}"/>
                  </a:ext>
                </a:extLst>
              </p:cNvPr>
              <p:cNvSpPr>
                <a:spLocks/>
              </p:cNvSpPr>
              <p:nvPr/>
            </p:nvSpPr>
            <p:spPr bwMode="auto">
              <a:xfrm>
                <a:off x="127" y="150"/>
                <a:ext cx="68" cy="34"/>
              </a:xfrm>
              <a:custGeom>
                <a:avLst/>
                <a:gdLst>
                  <a:gd name="T0" fmla="*/ 68 w 68"/>
                  <a:gd name="T1" fmla="*/ 0 h 34"/>
                  <a:gd name="T2" fmla="*/ 0 w 68"/>
                  <a:gd name="T3" fmla="*/ 0 h 34"/>
                  <a:gd name="T4" fmla="*/ 0 w 68"/>
                  <a:gd name="T5" fmla="*/ 34 h 34"/>
                  <a:gd name="T6" fmla="*/ 43 w 68"/>
                  <a:gd name="T7" fmla="*/ 34 h 34"/>
                </a:gdLst>
                <a:ahLst/>
                <a:cxnLst>
                  <a:cxn ang="0">
                    <a:pos x="T0" y="T1"/>
                  </a:cxn>
                  <a:cxn ang="0">
                    <a:pos x="T2" y="T3"/>
                  </a:cxn>
                  <a:cxn ang="0">
                    <a:pos x="T4" y="T5"/>
                  </a:cxn>
                  <a:cxn ang="0">
                    <a:pos x="T6" y="T7"/>
                  </a:cxn>
                </a:cxnLst>
                <a:rect l="0" t="0" r="r" b="b"/>
                <a:pathLst>
                  <a:path w="68" h="34">
                    <a:moveTo>
                      <a:pt x="68" y="0"/>
                    </a:moveTo>
                    <a:lnTo>
                      <a:pt x="0" y="0"/>
                    </a:lnTo>
                    <a:lnTo>
                      <a:pt x="0" y="34"/>
                    </a:lnTo>
                    <a:lnTo>
                      <a:pt x="43" y="34"/>
                    </a:lnTo>
                  </a:path>
                </a:pathLst>
              </a:cu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37" name="Freeform 13">
                <a:extLst>
                  <a:ext uri="{FF2B5EF4-FFF2-40B4-BE49-F238E27FC236}">
                    <a16:creationId xmlns:a16="http://schemas.microsoft.com/office/drawing/2014/main" id="{FA223EEE-C6D5-4A3E-9837-671A2B6B7378}"/>
                  </a:ext>
                </a:extLst>
              </p:cNvPr>
              <p:cNvSpPr>
                <a:spLocks/>
              </p:cNvSpPr>
              <p:nvPr/>
            </p:nvSpPr>
            <p:spPr bwMode="auto">
              <a:xfrm>
                <a:off x="7" y="12"/>
                <a:ext cx="238" cy="64"/>
              </a:xfrm>
              <a:custGeom>
                <a:avLst/>
                <a:gdLst>
                  <a:gd name="T0" fmla="*/ 0 w 238"/>
                  <a:gd name="T1" fmla="*/ 26 h 64"/>
                  <a:gd name="T2" fmla="*/ 0 w 238"/>
                  <a:gd name="T3" fmla="*/ 0 h 64"/>
                  <a:gd name="T4" fmla="*/ 238 w 238"/>
                  <a:gd name="T5" fmla="*/ 0 h 64"/>
                  <a:gd name="T6" fmla="*/ 238 w 238"/>
                  <a:gd name="T7" fmla="*/ 64 h 64"/>
                </a:gdLst>
                <a:ahLst/>
                <a:cxnLst>
                  <a:cxn ang="0">
                    <a:pos x="T0" y="T1"/>
                  </a:cxn>
                  <a:cxn ang="0">
                    <a:pos x="T2" y="T3"/>
                  </a:cxn>
                  <a:cxn ang="0">
                    <a:pos x="T4" y="T5"/>
                  </a:cxn>
                  <a:cxn ang="0">
                    <a:pos x="T6" y="T7"/>
                  </a:cxn>
                </a:cxnLst>
                <a:rect l="0" t="0" r="r" b="b"/>
                <a:pathLst>
                  <a:path w="238" h="64">
                    <a:moveTo>
                      <a:pt x="0" y="26"/>
                    </a:moveTo>
                    <a:lnTo>
                      <a:pt x="0" y="0"/>
                    </a:lnTo>
                    <a:lnTo>
                      <a:pt x="238" y="0"/>
                    </a:lnTo>
                    <a:lnTo>
                      <a:pt x="238" y="64"/>
                    </a:lnTo>
                  </a:path>
                </a:pathLst>
              </a:custGeom>
              <a:noFill/>
              <a:ln w="19050" cap="flat">
                <a:solidFill>
                  <a:schemeClr val="accent1"/>
                </a:solidFill>
                <a:prstDash val="solid"/>
                <a:miter lim="800000"/>
                <a:headEnd/>
                <a:tailEnd/>
              </a:ln>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cxnSp>
        <p:nvCxnSpPr>
          <p:cNvPr id="138" name="Straight Arrow Connector 137">
            <a:extLst>
              <a:ext uri="{FF2B5EF4-FFF2-40B4-BE49-F238E27FC236}">
                <a16:creationId xmlns:a16="http://schemas.microsoft.com/office/drawing/2014/main" id="{674D7B54-5CC5-42CE-85C6-48957FDCC72B}"/>
              </a:ext>
            </a:extLst>
          </p:cNvPr>
          <p:cNvCxnSpPr>
            <a:cxnSpLocks/>
          </p:cNvCxnSpPr>
          <p:nvPr/>
        </p:nvCxnSpPr>
        <p:spPr>
          <a:xfrm>
            <a:off x="3314925" y="3190228"/>
            <a:ext cx="1207033" cy="0"/>
          </a:xfrm>
          <a:prstGeom prst="straightConnector1">
            <a:avLst/>
          </a:prstGeom>
          <a:noFill/>
          <a:ln w="25400" cap="flat" cmpd="sng" algn="ctr">
            <a:solidFill>
              <a:schemeClr val="accent1"/>
            </a:solidFill>
            <a:prstDash val="solid"/>
            <a:headEnd type="none"/>
            <a:tailEnd type="triangle" w="lg" len="med"/>
          </a:ln>
          <a:effectLst/>
        </p:spPr>
      </p:cxnSp>
      <p:cxnSp>
        <p:nvCxnSpPr>
          <p:cNvPr id="139" name="Straight Arrow Connector 138">
            <a:extLst>
              <a:ext uri="{FF2B5EF4-FFF2-40B4-BE49-F238E27FC236}">
                <a16:creationId xmlns:a16="http://schemas.microsoft.com/office/drawing/2014/main" id="{855196FF-98F4-40FF-9138-F4F9B30D2C98}"/>
              </a:ext>
            </a:extLst>
          </p:cNvPr>
          <p:cNvCxnSpPr>
            <a:cxnSpLocks/>
          </p:cNvCxnSpPr>
          <p:nvPr/>
        </p:nvCxnSpPr>
        <p:spPr>
          <a:xfrm flipH="1">
            <a:off x="7896942" y="3190228"/>
            <a:ext cx="1207033" cy="0"/>
          </a:xfrm>
          <a:prstGeom prst="straightConnector1">
            <a:avLst/>
          </a:prstGeom>
          <a:noFill/>
          <a:ln w="25400" cap="flat" cmpd="sng" algn="ctr">
            <a:solidFill>
              <a:schemeClr val="accent1"/>
            </a:solidFill>
            <a:prstDash val="solid"/>
            <a:headEnd type="none"/>
            <a:tailEnd type="triangle" w="lg" len="med"/>
          </a:ln>
          <a:effectLst/>
        </p:spPr>
      </p:cxnSp>
      <p:sp>
        <p:nvSpPr>
          <p:cNvPr id="140" name="TextBox 139">
            <a:extLst>
              <a:ext uri="{FF2B5EF4-FFF2-40B4-BE49-F238E27FC236}">
                <a16:creationId xmlns:a16="http://schemas.microsoft.com/office/drawing/2014/main" id="{008C5D32-0218-437E-A473-5F7E316C3959}"/>
              </a:ext>
            </a:extLst>
          </p:cNvPr>
          <p:cNvSpPr txBox="1"/>
          <p:nvPr/>
        </p:nvSpPr>
        <p:spPr>
          <a:xfrm>
            <a:off x="3136882" y="1415183"/>
            <a:ext cx="6162712" cy="414353"/>
          </a:xfrm>
          <a:prstGeom prst="rect">
            <a:avLst/>
          </a:prstGeom>
          <a:noFill/>
        </p:spPr>
        <p:txBody>
          <a:bodyPr wrap="square" rtlCol="0">
            <a:spAutoFit/>
          </a:bodyPr>
          <a:lstStyle>
            <a:defPPr>
              <a:defRPr lang="en-US"/>
            </a:defPPr>
            <a:lvl1pPr defTabSz="914224">
              <a:defRPr sz="1500" kern="0">
                <a:gradFill>
                  <a:gsLst>
                    <a:gs pos="1250">
                      <a:schemeClr val="tx1"/>
                    </a:gs>
                    <a:gs pos="100000">
                      <a:schemeClr val="tx1"/>
                    </a:gs>
                  </a:gsLst>
                  <a:lin ang="5400000" scaled="0"/>
                </a:gradFill>
                <a:latin typeface="Segoe UI"/>
              </a:defRPr>
            </a:lvl1pPr>
          </a:lstStyle>
          <a:p>
            <a:pPr algn="ctr" defTabSz="913768">
              <a:defRPr/>
            </a:pPr>
            <a:r>
              <a:rPr lang="en-US" sz="2040">
                <a:gradFill>
                  <a:gsLst>
                    <a:gs pos="23009">
                      <a:schemeClr val="tx2"/>
                    </a:gs>
                    <a:gs pos="52000">
                      <a:schemeClr val="tx2"/>
                    </a:gs>
                  </a:gsLst>
                  <a:lin ang="5400000" scaled="1"/>
                </a:gradFill>
              </a:rPr>
              <a:t>How do I </a:t>
            </a:r>
            <a:r>
              <a:rPr lang="en-US" sz="2040" b="1">
                <a:gradFill>
                  <a:gsLst>
                    <a:gs pos="23009">
                      <a:schemeClr val="tx2"/>
                    </a:gs>
                    <a:gs pos="52000">
                      <a:schemeClr val="tx2"/>
                    </a:gs>
                  </a:gsLst>
                  <a:lin ang="5400000" scaled="1"/>
                </a:gradFill>
              </a:rPr>
              <a:t>architect</a:t>
            </a:r>
            <a:r>
              <a:rPr lang="en-US" sz="2040">
                <a:gradFill>
                  <a:gsLst>
                    <a:gs pos="23009">
                      <a:schemeClr val="tx2"/>
                    </a:gs>
                    <a:gs pos="52000">
                      <a:schemeClr val="tx2"/>
                    </a:gs>
                  </a:gsLst>
                  <a:lin ang="5400000" scaled="1"/>
                </a:gradFill>
              </a:rPr>
              <a:t> my app?</a:t>
            </a:r>
          </a:p>
        </p:txBody>
      </p:sp>
      <p:grpSp>
        <p:nvGrpSpPr>
          <p:cNvPr id="141" name="Group 4">
            <a:extLst>
              <a:ext uri="{FF2B5EF4-FFF2-40B4-BE49-F238E27FC236}">
                <a16:creationId xmlns:a16="http://schemas.microsoft.com/office/drawing/2014/main" id="{699C7ADE-F7C0-4B3F-9C01-4113975AD414}"/>
              </a:ext>
            </a:extLst>
          </p:cNvPr>
          <p:cNvGrpSpPr>
            <a:grpSpLocks noChangeAspect="1"/>
          </p:cNvGrpSpPr>
          <p:nvPr/>
        </p:nvGrpSpPr>
        <p:grpSpPr bwMode="auto">
          <a:xfrm>
            <a:off x="5661213" y="2601881"/>
            <a:ext cx="163533" cy="262335"/>
            <a:chOff x="6" y="12"/>
            <a:chExt cx="192" cy="308"/>
          </a:xfrm>
        </p:grpSpPr>
        <p:sp>
          <p:nvSpPr>
            <p:cNvPr id="142" name="Rectangle 141">
              <a:extLst>
                <a:ext uri="{FF2B5EF4-FFF2-40B4-BE49-F238E27FC236}">
                  <a16:creationId xmlns:a16="http://schemas.microsoft.com/office/drawing/2014/main" id="{6648707D-5801-4121-BA1D-38F7ED8F9D1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3" name="Rectangle 142">
              <a:extLst>
                <a:ext uri="{FF2B5EF4-FFF2-40B4-BE49-F238E27FC236}">
                  <a16:creationId xmlns:a16="http://schemas.microsoft.com/office/drawing/2014/main" id="{12E1C954-FF6E-4936-A724-A471DD19695A}"/>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4" name="Rectangle 143">
              <a:extLst>
                <a:ext uri="{FF2B5EF4-FFF2-40B4-BE49-F238E27FC236}">
                  <a16:creationId xmlns:a16="http://schemas.microsoft.com/office/drawing/2014/main" id="{315AA5B4-9259-45C5-98FE-365FF7DBC72F}"/>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5" name="Rectangle 144">
              <a:extLst>
                <a:ext uri="{FF2B5EF4-FFF2-40B4-BE49-F238E27FC236}">
                  <a16:creationId xmlns:a16="http://schemas.microsoft.com/office/drawing/2014/main" id="{3F74386A-5DA1-44C5-B9EC-F9A5A39C92A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6" name="Freeform 9">
              <a:extLst>
                <a:ext uri="{FF2B5EF4-FFF2-40B4-BE49-F238E27FC236}">
                  <a16:creationId xmlns:a16="http://schemas.microsoft.com/office/drawing/2014/main" id="{2304EE55-6462-4EE1-A9AE-2B97627396E2}"/>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7" name="Freeform 10">
              <a:extLst>
                <a:ext uri="{FF2B5EF4-FFF2-40B4-BE49-F238E27FC236}">
                  <a16:creationId xmlns:a16="http://schemas.microsoft.com/office/drawing/2014/main" id="{D27D02D9-84DB-430A-9CCA-D4A39C43E98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8" name="Oval 147">
              <a:extLst>
                <a:ext uri="{FF2B5EF4-FFF2-40B4-BE49-F238E27FC236}">
                  <a16:creationId xmlns:a16="http://schemas.microsoft.com/office/drawing/2014/main" id="{B1AE21C8-D87B-4BA3-A5CD-7695E47D1539}"/>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49" name="Oval 148">
              <a:extLst>
                <a:ext uri="{FF2B5EF4-FFF2-40B4-BE49-F238E27FC236}">
                  <a16:creationId xmlns:a16="http://schemas.microsoft.com/office/drawing/2014/main" id="{6E747BDE-2923-45D9-8C70-1902DC4CC920}"/>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0" name="Rectangle 149">
              <a:extLst>
                <a:ext uri="{FF2B5EF4-FFF2-40B4-BE49-F238E27FC236}">
                  <a16:creationId xmlns:a16="http://schemas.microsoft.com/office/drawing/2014/main" id="{8AF0740A-1B27-47F2-84E9-8905D90ED8A2}"/>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51" name="Group 4">
            <a:extLst>
              <a:ext uri="{FF2B5EF4-FFF2-40B4-BE49-F238E27FC236}">
                <a16:creationId xmlns:a16="http://schemas.microsoft.com/office/drawing/2014/main" id="{800A0E57-331D-4488-AC45-CE0744AAD472}"/>
              </a:ext>
            </a:extLst>
          </p:cNvPr>
          <p:cNvGrpSpPr>
            <a:grpSpLocks noChangeAspect="1"/>
          </p:cNvGrpSpPr>
          <p:nvPr/>
        </p:nvGrpSpPr>
        <p:grpSpPr bwMode="auto">
          <a:xfrm>
            <a:off x="6270555" y="2382585"/>
            <a:ext cx="163533" cy="262335"/>
            <a:chOff x="6" y="12"/>
            <a:chExt cx="192" cy="308"/>
          </a:xfrm>
        </p:grpSpPr>
        <p:sp>
          <p:nvSpPr>
            <p:cNvPr id="152" name="Rectangle 151">
              <a:extLst>
                <a:ext uri="{FF2B5EF4-FFF2-40B4-BE49-F238E27FC236}">
                  <a16:creationId xmlns:a16="http://schemas.microsoft.com/office/drawing/2014/main" id="{A737ACA5-9B61-47A0-900B-C2A2FC5F347E}"/>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3" name="Rectangle 152">
              <a:extLst>
                <a:ext uri="{FF2B5EF4-FFF2-40B4-BE49-F238E27FC236}">
                  <a16:creationId xmlns:a16="http://schemas.microsoft.com/office/drawing/2014/main" id="{D523FDFC-DF09-42EF-94A7-836627A23A03}"/>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4" name="Rectangle 153">
              <a:extLst>
                <a:ext uri="{FF2B5EF4-FFF2-40B4-BE49-F238E27FC236}">
                  <a16:creationId xmlns:a16="http://schemas.microsoft.com/office/drawing/2014/main" id="{48BF0CAD-A194-459C-B552-50230573D0A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5" name="Rectangle 154">
              <a:extLst>
                <a:ext uri="{FF2B5EF4-FFF2-40B4-BE49-F238E27FC236}">
                  <a16:creationId xmlns:a16="http://schemas.microsoft.com/office/drawing/2014/main" id="{F7B8ED4F-6EC7-426B-AC3D-60D6A33613C9}"/>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6" name="Freeform 9">
              <a:extLst>
                <a:ext uri="{FF2B5EF4-FFF2-40B4-BE49-F238E27FC236}">
                  <a16:creationId xmlns:a16="http://schemas.microsoft.com/office/drawing/2014/main" id="{0D12C6C3-141F-4101-9719-E725C53CA56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7" name="Freeform 10">
              <a:extLst>
                <a:ext uri="{FF2B5EF4-FFF2-40B4-BE49-F238E27FC236}">
                  <a16:creationId xmlns:a16="http://schemas.microsoft.com/office/drawing/2014/main" id="{1D8E19FE-E69C-419B-9698-4AE8B461C9B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8" name="Oval 157">
              <a:extLst>
                <a:ext uri="{FF2B5EF4-FFF2-40B4-BE49-F238E27FC236}">
                  <a16:creationId xmlns:a16="http://schemas.microsoft.com/office/drawing/2014/main" id="{33115AF9-8714-491E-8664-655CE7218EA7}"/>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59" name="Oval 158">
              <a:extLst>
                <a:ext uri="{FF2B5EF4-FFF2-40B4-BE49-F238E27FC236}">
                  <a16:creationId xmlns:a16="http://schemas.microsoft.com/office/drawing/2014/main" id="{522F6E03-6833-4672-8C6E-539518D1893B}"/>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0" name="Rectangle 159">
              <a:extLst>
                <a:ext uri="{FF2B5EF4-FFF2-40B4-BE49-F238E27FC236}">
                  <a16:creationId xmlns:a16="http://schemas.microsoft.com/office/drawing/2014/main" id="{8BD4BAED-39CF-4A15-9D73-BD1561968B0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61" name="Group 4">
            <a:extLst>
              <a:ext uri="{FF2B5EF4-FFF2-40B4-BE49-F238E27FC236}">
                <a16:creationId xmlns:a16="http://schemas.microsoft.com/office/drawing/2014/main" id="{EFAFC49A-7B89-4A51-8191-5AC1B9BAF012}"/>
              </a:ext>
            </a:extLst>
          </p:cNvPr>
          <p:cNvGrpSpPr>
            <a:grpSpLocks noChangeAspect="1"/>
          </p:cNvGrpSpPr>
          <p:nvPr/>
        </p:nvGrpSpPr>
        <p:grpSpPr bwMode="auto">
          <a:xfrm>
            <a:off x="5418483" y="3167697"/>
            <a:ext cx="163533" cy="262335"/>
            <a:chOff x="6" y="12"/>
            <a:chExt cx="192" cy="308"/>
          </a:xfrm>
        </p:grpSpPr>
        <p:sp>
          <p:nvSpPr>
            <p:cNvPr id="162" name="Rectangle 161">
              <a:extLst>
                <a:ext uri="{FF2B5EF4-FFF2-40B4-BE49-F238E27FC236}">
                  <a16:creationId xmlns:a16="http://schemas.microsoft.com/office/drawing/2014/main" id="{9FE131F7-6140-4A29-9CF3-F338B85AB991}"/>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3" name="Rectangle 162">
              <a:extLst>
                <a:ext uri="{FF2B5EF4-FFF2-40B4-BE49-F238E27FC236}">
                  <a16:creationId xmlns:a16="http://schemas.microsoft.com/office/drawing/2014/main" id="{6A88D500-5C4D-495D-980E-3DB54AD4C2F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4" name="Rectangle 163">
              <a:extLst>
                <a:ext uri="{FF2B5EF4-FFF2-40B4-BE49-F238E27FC236}">
                  <a16:creationId xmlns:a16="http://schemas.microsoft.com/office/drawing/2014/main" id="{7FBBC02A-D3B8-4DCF-9D32-C13EB2E6B050}"/>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5" name="Rectangle 164">
              <a:extLst>
                <a:ext uri="{FF2B5EF4-FFF2-40B4-BE49-F238E27FC236}">
                  <a16:creationId xmlns:a16="http://schemas.microsoft.com/office/drawing/2014/main" id="{4D3E20B0-58EE-43E1-84E0-61A81380B75B}"/>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6" name="Freeform 9">
              <a:extLst>
                <a:ext uri="{FF2B5EF4-FFF2-40B4-BE49-F238E27FC236}">
                  <a16:creationId xmlns:a16="http://schemas.microsoft.com/office/drawing/2014/main" id="{4BD93028-0ADA-4959-94FC-5992D588BB2D}"/>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7" name="Freeform 10">
              <a:extLst>
                <a:ext uri="{FF2B5EF4-FFF2-40B4-BE49-F238E27FC236}">
                  <a16:creationId xmlns:a16="http://schemas.microsoft.com/office/drawing/2014/main" id="{9B9B8AAA-1713-4B6C-898D-7BE3434272DF}"/>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8" name="Oval 167">
              <a:extLst>
                <a:ext uri="{FF2B5EF4-FFF2-40B4-BE49-F238E27FC236}">
                  <a16:creationId xmlns:a16="http://schemas.microsoft.com/office/drawing/2014/main" id="{8D083569-94D7-4F39-80CA-0387011D5DCD}"/>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69" name="Oval 168">
              <a:extLst>
                <a:ext uri="{FF2B5EF4-FFF2-40B4-BE49-F238E27FC236}">
                  <a16:creationId xmlns:a16="http://schemas.microsoft.com/office/drawing/2014/main" id="{89ADC1B7-1444-4F0C-BD03-DFFBC41E2BD9}"/>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0" name="Rectangle 169">
              <a:extLst>
                <a:ext uri="{FF2B5EF4-FFF2-40B4-BE49-F238E27FC236}">
                  <a16:creationId xmlns:a16="http://schemas.microsoft.com/office/drawing/2014/main" id="{751FCF71-B1EF-4E4B-8AEE-E5EE8EEBDD88}"/>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71" name="Group 4">
            <a:extLst>
              <a:ext uri="{FF2B5EF4-FFF2-40B4-BE49-F238E27FC236}">
                <a16:creationId xmlns:a16="http://schemas.microsoft.com/office/drawing/2014/main" id="{3475EA0A-EAF4-4B76-A808-02903B833CF7}"/>
              </a:ext>
            </a:extLst>
          </p:cNvPr>
          <p:cNvGrpSpPr>
            <a:grpSpLocks noChangeAspect="1"/>
          </p:cNvGrpSpPr>
          <p:nvPr/>
        </p:nvGrpSpPr>
        <p:grpSpPr bwMode="auto">
          <a:xfrm>
            <a:off x="6027823" y="3063907"/>
            <a:ext cx="163533" cy="262335"/>
            <a:chOff x="6" y="12"/>
            <a:chExt cx="192" cy="308"/>
          </a:xfrm>
        </p:grpSpPr>
        <p:sp>
          <p:nvSpPr>
            <p:cNvPr id="172" name="Rectangle 171">
              <a:extLst>
                <a:ext uri="{FF2B5EF4-FFF2-40B4-BE49-F238E27FC236}">
                  <a16:creationId xmlns:a16="http://schemas.microsoft.com/office/drawing/2014/main" id="{30202E6D-433D-4E67-9485-DCADFDBE11C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3" name="Rectangle 172">
              <a:extLst>
                <a:ext uri="{FF2B5EF4-FFF2-40B4-BE49-F238E27FC236}">
                  <a16:creationId xmlns:a16="http://schemas.microsoft.com/office/drawing/2014/main" id="{13E05F20-711C-4702-9CF7-0A55D4F03D69}"/>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4" name="Rectangle 173">
              <a:extLst>
                <a:ext uri="{FF2B5EF4-FFF2-40B4-BE49-F238E27FC236}">
                  <a16:creationId xmlns:a16="http://schemas.microsoft.com/office/drawing/2014/main" id="{F2E6EECF-FC6D-4E78-91A7-835ED6BE026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5" name="Rectangle 174">
              <a:extLst>
                <a:ext uri="{FF2B5EF4-FFF2-40B4-BE49-F238E27FC236}">
                  <a16:creationId xmlns:a16="http://schemas.microsoft.com/office/drawing/2014/main" id="{978730F6-2333-465A-A79D-FC9EC30B1D0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6" name="Freeform 9">
              <a:extLst>
                <a:ext uri="{FF2B5EF4-FFF2-40B4-BE49-F238E27FC236}">
                  <a16:creationId xmlns:a16="http://schemas.microsoft.com/office/drawing/2014/main" id="{16A08B85-DC10-4B83-813C-E20FDEF75561}"/>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7" name="Freeform 10">
              <a:extLst>
                <a:ext uri="{FF2B5EF4-FFF2-40B4-BE49-F238E27FC236}">
                  <a16:creationId xmlns:a16="http://schemas.microsoft.com/office/drawing/2014/main" id="{44D1488C-B3A3-47CA-9260-C2192F6E56FC}"/>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8" name="Oval 177">
              <a:extLst>
                <a:ext uri="{FF2B5EF4-FFF2-40B4-BE49-F238E27FC236}">
                  <a16:creationId xmlns:a16="http://schemas.microsoft.com/office/drawing/2014/main" id="{32198FEE-ED38-4E83-8EEC-DBA177E67A6F}"/>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79" name="Oval 178">
              <a:extLst>
                <a:ext uri="{FF2B5EF4-FFF2-40B4-BE49-F238E27FC236}">
                  <a16:creationId xmlns:a16="http://schemas.microsoft.com/office/drawing/2014/main" id="{191927BC-D119-4B49-AB0D-A37E6E885B07}"/>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0" name="Rectangle 179">
              <a:extLst>
                <a:ext uri="{FF2B5EF4-FFF2-40B4-BE49-F238E27FC236}">
                  <a16:creationId xmlns:a16="http://schemas.microsoft.com/office/drawing/2014/main" id="{2D6BDB25-6677-4DA3-A6BC-FF49308DD8E0}"/>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81" name="Group 4">
            <a:extLst>
              <a:ext uri="{FF2B5EF4-FFF2-40B4-BE49-F238E27FC236}">
                <a16:creationId xmlns:a16="http://schemas.microsoft.com/office/drawing/2014/main" id="{F8C7FD3A-1EB8-40A8-80D0-92BFA7F4AF69}"/>
              </a:ext>
            </a:extLst>
          </p:cNvPr>
          <p:cNvGrpSpPr>
            <a:grpSpLocks noChangeAspect="1"/>
          </p:cNvGrpSpPr>
          <p:nvPr/>
        </p:nvGrpSpPr>
        <p:grpSpPr bwMode="auto">
          <a:xfrm>
            <a:off x="6792847" y="3487434"/>
            <a:ext cx="163533" cy="262335"/>
            <a:chOff x="6" y="12"/>
            <a:chExt cx="192" cy="308"/>
          </a:xfrm>
        </p:grpSpPr>
        <p:sp>
          <p:nvSpPr>
            <p:cNvPr id="182" name="Rectangle 181">
              <a:extLst>
                <a:ext uri="{FF2B5EF4-FFF2-40B4-BE49-F238E27FC236}">
                  <a16:creationId xmlns:a16="http://schemas.microsoft.com/office/drawing/2014/main" id="{BB7C0810-1CD6-4A92-B1BF-E25D9B2DA553}"/>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3" name="Rectangle 182">
              <a:extLst>
                <a:ext uri="{FF2B5EF4-FFF2-40B4-BE49-F238E27FC236}">
                  <a16:creationId xmlns:a16="http://schemas.microsoft.com/office/drawing/2014/main" id="{4CE187BC-B62B-4B55-B653-3741B458A6F5}"/>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4" name="Rectangle 183">
              <a:extLst>
                <a:ext uri="{FF2B5EF4-FFF2-40B4-BE49-F238E27FC236}">
                  <a16:creationId xmlns:a16="http://schemas.microsoft.com/office/drawing/2014/main" id="{4EAF297E-99A9-42DC-9608-DDF060955E1A}"/>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5" name="Rectangle 184">
              <a:extLst>
                <a:ext uri="{FF2B5EF4-FFF2-40B4-BE49-F238E27FC236}">
                  <a16:creationId xmlns:a16="http://schemas.microsoft.com/office/drawing/2014/main" id="{506E4DE7-ECCC-476A-9886-DAB9B4A01727}"/>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6" name="Freeform 9">
              <a:extLst>
                <a:ext uri="{FF2B5EF4-FFF2-40B4-BE49-F238E27FC236}">
                  <a16:creationId xmlns:a16="http://schemas.microsoft.com/office/drawing/2014/main" id="{3493D56A-8B2B-4B4D-9080-7048900CFC0E}"/>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7" name="Freeform 10">
              <a:extLst>
                <a:ext uri="{FF2B5EF4-FFF2-40B4-BE49-F238E27FC236}">
                  <a16:creationId xmlns:a16="http://schemas.microsoft.com/office/drawing/2014/main" id="{C0CACF1C-06BA-4C26-A4A5-16BA6BABE86B}"/>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8" name="Oval 187">
              <a:extLst>
                <a:ext uri="{FF2B5EF4-FFF2-40B4-BE49-F238E27FC236}">
                  <a16:creationId xmlns:a16="http://schemas.microsoft.com/office/drawing/2014/main" id="{818D7A0B-2997-4E2C-ADCF-F4768F5050F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89" name="Oval 188">
              <a:extLst>
                <a:ext uri="{FF2B5EF4-FFF2-40B4-BE49-F238E27FC236}">
                  <a16:creationId xmlns:a16="http://schemas.microsoft.com/office/drawing/2014/main" id="{546E589E-E388-46D8-85E2-25FB3F64C25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0" name="Rectangle 189">
              <a:extLst>
                <a:ext uri="{FF2B5EF4-FFF2-40B4-BE49-F238E27FC236}">
                  <a16:creationId xmlns:a16="http://schemas.microsoft.com/office/drawing/2014/main" id="{4D8B548F-F6EC-4D30-B601-27374723428F}"/>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191" name="Group 4">
            <a:extLst>
              <a:ext uri="{FF2B5EF4-FFF2-40B4-BE49-F238E27FC236}">
                <a16:creationId xmlns:a16="http://schemas.microsoft.com/office/drawing/2014/main" id="{1ED48BD5-62B4-4DFA-8664-2FF08F4EEA6C}"/>
              </a:ext>
            </a:extLst>
          </p:cNvPr>
          <p:cNvGrpSpPr>
            <a:grpSpLocks noChangeAspect="1"/>
          </p:cNvGrpSpPr>
          <p:nvPr/>
        </p:nvGrpSpPr>
        <p:grpSpPr bwMode="auto">
          <a:xfrm>
            <a:off x="6603684" y="2941706"/>
            <a:ext cx="163533" cy="262335"/>
            <a:chOff x="6" y="12"/>
            <a:chExt cx="192" cy="308"/>
          </a:xfrm>
        </p:grpSpPr>
        <p:sp>
          <p:nvSpPr>
            <p:cNvPr id="192" name="Rectangle 191">
              <a:extLst>
                <a:ext uri="{FF2B5EF4-FFF2-40B4-BE49-F238E27FC236}">
                  <a16:creationId xmlns:a16="http://schemas.microsoft.com/office/drawing/2014/main" id="{3ECEA24B-5A7D-4D57-A09E-687D393E138C}"/>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3" name="Rectangle 192">
              <a:extLst>
                <a:ext uri="{FF2B5EF4-FFF2-40B4-BE49-F238E27FC236}">
                  <a16:creationId xmlns:a16="http://schemas.microsoft.com/office/drawing/2014/main" id="{E89F73E9-F2DA-4B1D-828D-2E6F77278A71}"/>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4" name="Rectangle 193">
              <a:extLst>
                <a:ext uri="{FF2B5EF4-FFF2-40B4-BE49-F238E27FC236}">
                  <a16:creationId xmlns:a16="http://schemas.microsoft.com/office/drawing/2014/main" id="{AEAB0D20-FE0E-4047-AFBF-808BDB47FD2D}"/>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5" name="Rectangle 194">
              <a:extLst>
                <a:ext uri="{FF2B5EF4-FFF2-40B4-BE49-F238E27FC236}">
                  <a16:creationId xmlns:a16="http://schemas.microsoft.com/office/drawing/2014/main" id="{81EDD396-02F1-4A11-A4B7-713499A8A765}"/>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6" name="Freeform 9">
              <a:extLst>
                <a:ext uri="{FF2B5EF4-FFF2-40B4-BE49-F238E27FC236}">
                  <a16:creationId xmlns:a16="http://schemas.microsoft.com/office/drawing/2014/main" id="{2EB5F315-070E-4885-8F14-64DCE55417A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7" name="Freeform 10">
              <a:extLst>
                <a:ext uri="{FF2B5EF4-FFF2-40B4-BE49-F238E27FC236}">
                  <a16:creationId xmlns:a16="http://schemas.microsoft.com/office/drawing/2014/main" id="{B5AB442D-93FF-4557-856C-E76CD037EB60}"/>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8" name="Oval 197">
              <a:extLst>
                <a:ext uri="{FF2B5EF4-FFF2-40B4-BE49-F238E27FC236}">
                  <a16:creationId xmlns:a16="http://schemas.microsoft.com/office/drawing/2014/main" id="{EA95D65D-5007-427F-BBED-C25E7FD4BAF4}"/>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199" name="Oval 198">
              <a:extLst>
                <a:ext uri="{FF2B5EF4-FFF2-40B4-BE49-F238E27FC236}">
                  <a16:creationId xmlns:a16="http://schemas.microsoft.com/office/drawing/2014/main" id="{124C6ACA-E6EB-43C1-848C-6071F7BA376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0" name="Rectangle 199">
              <a:extLst>
                <a:ext uri="{FF2B5EF4-FFF2-40B4-BE49-F238E27FC236}">
                  <a16:creationId xmlns:a16="http://schemas.microsoft.com/office/drawing/2014/main" id="{B4278564-C4C8-4FEC-9104-39EBDA737243}"/>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01" name="Group 4">
            <a:extLst>
              <a:ext uri="{FF2B5EF4-FFF2-40B4-BE49-F238E27FC236}">
                <a16:creationId xmlns:a16="http://schemas.microsoft.com/office/drawing/2014/main" id="{9F3B0DD9-EAFD-46B6-9925-634D9F0F8632}"/>
              </a:ext>
            </a:extLst>
          </p:cNvPr>
          <p:cNvGrpSpPr>
            <a:grpSpLocks noChangeAspect="1"/>
          </p:cNvGrpSpPr>
          <p:nvPr/>
        </p:nvGrpSpPr>
        <p:grpSpPr bwMode="auto">
          <a:xfrm>
            <a:off x="7147739" y="3083997"/>
            <a:ext cx="163533" cy="262335"/>
            <a:chOff x="6" y="12"/>
            <a:chExt cx="192" cy="308"/>
          </a:xfrm>
        </p:grpSpPr>
        <p:sp>
          <p:nvSpPr>
            <p:cNvPr id="202" name="Rectangle 201">
              <a:extLst>
                <a:ext uri="{FF2B5EF4-FFF2-40B4-BE49-F238E27FC236}">
                  <a16:creationId xmlns:a16="http://schemas.microsoft.com/office/drawing/2014/main" id="{1BD8FA37-F3F3-4893-AA24-F50F352A226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3" name="Rectangle 202">
              <a:extLst>
                <a:ext uri="{FF2B5EF4-FFF2-40B4-BE49-F238E27FC236}">
                  <a16:creationId xmlns:a16="http://schemas.microsoft.com/office/drawing/2014/main" id="{3714E58F-8FB0-422E-BC6F-7C7879600B7D}"/>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4" name="Rectangle 203">
              <a:extLst>
                <a:ext uri="{FF2B5EF4-FFF2-40B4-BE49-F238E27FC236}">
                  <a16:creationId xmlns:a16="http://schemas.microsoft.com/office/drawing/2014/main" id="{CE83FF08-7163-4B6F-AE3B-020EBB3FB553}"/>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5" name="Rectangle 204">
              <a:extLst>
                <a:ext uri="{FF2B5EF4-FFF2-40B4-BE49-F238E27FC236}">
                  <a16:creationId xmlns:a16="http://schemas.microsoft.com/office/drawing/2014/main" id="{D428E740-8DE3-4C93-B70B-DA935FDB5B0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6" name="Freeform 9">
              <a:extLst>
                <a:ext uri="{FF2B5EF4-FFF2-40B4-BE49-F238E27FC236}">
                  <a16:creationId xmlns:a16="http://schemas.microsoft.com/office/drawing/2014/main" id="{BD1D130E-46DB-4CBC-9B6C-01BCB7B79B77}"/>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7" name="Freeform 10">
              <a:extLst>
                <a:ext uri="{FF2B5EF4-FFF2-40B4-BE49-F238E27FC236}">
                  <a16:creationId xmlns:a16="http://schemas.microsoft.com/office/drawing/2014/main" id="{7F1D7D00-BD6D-482F-A99A-7BFAE658EFC7}"/>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8" name="Oval 207">
              <a:extLst>
                <a:ext uri="{FF2B5EF4-FFF2-40B4-BE49-F238E27FC236}">
                  <a16:creationId xmlns:a16="http://schemas.microsoft.com/office/drawing/2014/main" id="{33760273-30F9-44B0-9EA5-0CE5616C1820}"/>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09" name="Oval 208">
              <a:extLst>
                <a:ext uri="{FF2B5EF4-FFF2-40B4-BE49-F238E27FC236}">
                  <a16:creationId xmlns:a16="http://schemas.microsoft.com/office/drawing/2014/main" id="{91D7BACD-F4D0-4B0D-A0F8-B66E405B8DA8}"/>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0" name="Rectangle 209">
              <a:extLst>
                <a:ext uri="{FF2B5EF4-FFF2-40B4-BE49-F238E27FC236}">
                  <a16:creationId xmlns:a16="http://schemas.microsoft.com/office/drawing/2014/main" id="{CAC45B93-807D-47F9-859B-5B7A43789FD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11" name="Group 4">
            <a:extLst>
              <a:ext uri="{FF2B5EF4-FFF2-40B4-BE49-F238E27FC236}">
                <a16:creationId xmlns:a16="http://schemas.microsoft.com/office/drawing/2014/main" id="{E688496F-CBBD-469E-B4E3-BD6BF7226DB4}"/>
              </a:ext>
            </a:extLst>
          </p:cNvPr>
          <p:cNvGrpSpPr>
            <a:grpSpLocks noChangeAspect="1"/>
          </p:cNvGrpSpPr>
          <p:nvPr/>
        </p:nvGrpSpPr>
        <p:grpSpPr bwMode="auto">
          <a:xfrm>
            <a:off x="6004385" y="3628053"/>
            <a:ext cx="163533" cy="262335"/>
            <a:chOff x="6" y="12"/>
            <a:chExt cx="192" cy="308"/>
          </a:xfrm>
        </p:grpSpPr>
        <p:sp>
          <p:nvSpPr>
            <p:cNvPr id="212" name="Rectangle 211">
              <a:extLst>
                <a:ext uri="{FF2B5EF4-FFF2-40B4-BE49-F238E27FC236}">
                  <a16:creationId xmlns:a16="http://schemas.microsoft.com/office/drawing/2014/main" id="{8F2111BB-AA63-4D99-B606-72331441BE84}"/>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3" name="Rectangle 212">
              <a:extLst>
                <a:ext uri="{FF2B5EF4-FFF2-40B4-BE49-F238E27FC236}">
                  <a16:creationId xmlns:a16="http://schemas.microsoft.com/office/drawing/2014/main" id="{7697BE6E-FFC0-440C-B206-F2B2A46E9067}"/>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4" name="Rectangle 213">
              <a:extLst>
                <a:ext uri="{FF2B5EF4-FFF2-40B4-BE49-F238E27FC236}">
                  <a16:creationId xmlns:a16="http://schemas.microsoft.com/office/drawing/2014/main" id="{72DED754-0ABE-4F32-AD37-754177D5DFBC}"/>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5" name="Rectangle 214">
              <a:extLst>
                <a:ext uri="{FF2B5EF4-FFF2-40B4-BE49-F238E27FC236}">
                  <a16:creationId xmlns:a16="http://schemas.microsoft.com/office/drawing/2014/main" id="{14517E12-A36D-4D6A-8518-5B6E38C24DB6}"/>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6" name="Freeform 9">
              <a:extLst>
                <a:ext uri="{FF2B5EF4-FFF2-40B4-BE49-F238E27FC236}">
                  <a16:creationId xmlns:a16="http://schemas.microsoft.com/office/drawing/2014/main" id="{734C3213-46C0-40E4-8F4D-65D5CAEF018F}"/>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7" name="Freeform 10">
              <a:extLst>
                <a:ext uri="{FF2B5EF4-FFF2-40B4-BE49-F238E27FC236}">
                  <a16:creationId xmlns:a16="http://schemas.microsoft.com/office/drawing/2014/main" id="{87523452-0613-4F47-AEF6-ABD2D8E150C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8" name="Oval 217">
              <a:extLst>
                <a:ext uri="{FF2B5EF4-FFF2-40B4-BE49-F238E27FC236}">
                  <a16:creationId xmlns:a16="http://schemas.microsoft.com/office/drawing/2014/main" id="{7D62AC00-DD0D-41AF-8BBB-D826D2B434C5}"/>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19" name="Oval 218">
              <a:extLst>
                <a:ext uri="{FF2B5EF4-FFF2-40B4-BE49-F238E27FC236}">
                  <a16:creationId xmlns:a16="http://schemas.microsoft.com/office/drawing/2014/main" id="{2D5CBFA4-5A4F-48AB-AD20-B38192DB3B56}"/>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0" name="Rectangle 219">
              <a:extLst>
                <a:ext uri="{FF2B5EF4-FFF2-40B4-BE49-F238E27FC236}">
                  <a16:creationId xmlns:a16="http://schemas.microsoft.com/office/drawing/2014/main" id="{E89C6B1A-27F1-4D0B-AACB-59ADB89782CD}"/>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grpSp>
        <p:nvGrpSpPr>
          <p:cNvPr id="221" name="Group 4">
            <a:extLst>
              <a:ext uri="{FF2B5EF4-FFF2-40B4-BE49-F238E27FC236}">
                <a16:creationId xmlns:a16="http://schemas.microsoft.com/office/drawing/2014/main" id="{8B2491AD-9050-48FD-A6BB-38D9B9057537}"/>
              </a:ext>
            </a:extLst>
          </p:cNvPr>
          <p:cNvGrpSpPr>
            <a:grpSpLocks noChangeAspect="1"/>
          </p:cNvGrpSpPr>
          <p:nvPr/>
        </p:nvGrpSpPr>
        <p:grpSpPr bwMode="auto">
          <a:xfrm>
            <a:off x="5117160" y="3579505"/>
            <a:ext cx="163533" cy="262335"/>
            <a:chOff x="6" y="12"/>
            <a:chExt cx="192" cy="308"/>
          </a:xfrm>
        </p:grpSpPr>
        <p:sp>
          <p:nvSpPr>
            <p:cNvPr id="222" name="Rectangle 221">
              <a:extLst>
                <a:ext uri="{FF2B5EF4-FFF2-40B4-BE49-F238E27FC236}">
                  <a16:creationId xmlns:a16="http://schemas.microsoft.com/office/drawing/2014/main" id="{7A2E5BF4-907D-4D25-B217-30EF8332D96A}"/>
                </a:ext>
              </a:extLst>
            </p:cNvPr>
            <p:cNvSpPr>
              <a:spLocks noChangeArrowheads="1"/>
            </p:cNvSpPr>
            <p:nvPr/>
          </p:nvSpPr>
          <p:spPr bwMode="auto">
            <a:xfrm>
              <a:off x="28" y="12"/>
              <a:ext cx="170" cy="308"/>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3" name="Rectangle 222">
              <a:extLst>
                <a:ext uri="{FF2B5EF4-FFF2-40B4-BE49-F238E27FC236}">
                  <a16:creationId xmlns:a16="http://schemas.microsoft.com/office/drawing/2014/main" id="{582875D1-2CB1-44F3-BB0E-1D4F87C2007F}"/>
                </a:ext>
              </a:extLst>
            </p:cNvPr>
            <p:cNvSpPr>
              <a:spLocks noChangeArrowheads="1"/>
            </p:cNvSpPr>
            <p:nvPr/>
          </p:nvSpPr>
          <p:spPr bwMode="auto">
            <a:xfrm>
              <a:off x="53" y="35"/>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4" name="Rectangle 223">
              <a:extLst>
                <a:ext uri="{FF2B5EF4-FFF2-40B4-BE49-F238E27FC236}">
                  <a16:creationId xmlns:a16="http://schemas.microsoft.com/office/drawing/2014/main" id="{14C99DD1-9F0E-41F6-9E6D-C182BD5F0367}"/>
                </a:ext>
              </a:extLst>
            </p:cNvPr>
            <p:cNvSpPr>
              <a:spLocks noChangeArrowheads="1"/>
            </p:cNvSpPr>
            <p:nvPr/>
          </p:nvSpPr>
          <p:spPr bwMode="auto">
            <a:xfrm>
              <a:off x="53" y="100"/>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5" name="Rectangle 224">
              <a:extLst>
                <a:ext uri="{FF2B5EF4-FFF2-40B4-BE49-F238E27FC236}">
                  <a16:creationId xmlns:a16="http://schemas.microsoft.com/office/drawing/2014/main" id="{D4764409-655E-4F50-AA3A-4CF0CD36C9CC}"/>
                </a:ext>
              </a:extLst>
            </p:cNvPr>
            <p:cNvSpPr>
              <a:spLocks noChangeArrowheads="1"/>
            </p:cNvSpPr>
            <p:nvPr/>
          </p:nvSpPr>
          <p:spPr bwMode="auto">
            <a:xfrm>
              <a:off x="53" y="166"/>
              <a:ext cx="120" cy="32"/>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6" name="Freeform 9">
              <a:extLst>
                <a:ext uri="{FF2B5EF4-FFF2-40B4-BE49-F238E27FC236}">
                  <a16:creationId xmlns:a16="http://schemas.microsoft.com/office/drawing/2014/main" id="{CCDBF3E8-CDDB-476C-A822-B01A2B4BB2D9}"/>
                </a:ext>
              </a:extLst>
            </p:cNvPr>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7" name="Freeform 10">
              <a:extLst>
                <a:ext uri="{FF2B5EF4-FFF2-40B4-BE49-F238E27FC236}">
                  <a16:creationId xmlns:a16="http://schemas.microsoft.com/office/drawing/2014/main" id="{46B8E8AE-AAC8-4C88-9F8D-B6D34EEB3DB1}"/>
                </a:ext>
              </a:extLst>
            </p:cNvPr>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8" name="Oval 227">
              <a:extLst>
                <a:ext uri="{FF2B5EF4-FFF2-40B4-BE49-F238E27FC236}">
                  <a16:creationId xmlns:a16="http://schemas.microsoft.com/office/drawing/2014/main" id="{BEE52AE3-D390-4FA0-AE6F-50654EE31338}"/>
                </a:ext>
              </a:extLst>
            </p:cNvPr>
            <p:cNvSpPr>
              <a:spLocks noChangeArrowheads="1"/>
            </p:cNvSpPr>
            <p:nvPr/>
          </p:nvSpPr>
          <p:spPr bwMode="auto">
            <a:xfrm>
              <a:off x="53"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29" name="Oval 228">
              <a:extLst>
                <a:ext uri="{FF2B5EF4-FFF2-40B4-BE49-F238E27FC236}">
                  <a16:creationId xmlns:a16="http://schemas.microsoft.com/office/drawing/2014/main" id="{2C5EC4EE-D0CC-4563-B45E-B1D725450D91}"/>
                </a:ext>
              </a:extLst>
            </p:cNvPr>
            <p:cNvSpPr>
              <a:spLocks noChangeArrowheads="1"/>
            </p:cNvSpPr>
            <p:nvPr/>
          </p:nvSpPr>
          <p:spPr bwMode="auto">
            <a:xfrm>
              <a:off x="100" y="263"/>
              <a:ext cx="26" cy="26"/>
            </a:xfrm>
            <a:prstGeom prst="ellips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sp>
          <p:nvSpPr>
            <p:cNvPr id="230" name="Rectangle 229">
              <a:extLst>
                <a:ext uri="{FF2B5EF4-FFF2-40B4-BE49-F238E27FC236}">
                  <a16:creationId xmlns:a16="http://schemas.microsoft.com/office/drawing/2014/main" id="{12D315A3-2E58-481C-801E-8C75EBF57B41}"/>
                </a:ext>
              </a:extLst>
            </p:cNvPr>
            <p:cNvSpPr>
              <a:spLocks noChangeArrowheads="1"/>
            </p:cNvSpPr>
            <p:nvPr/>
          </p:nvSpPr>
          <p:spPr bwMode="auto">
            <a:xfrm>
              <a:off x="149" y="263"/>
              <a:ext cx="24" cy="24"/>
            </a:xfrm>
            <a:prstGeom prst="rect">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1" tIns="45700" rIns="91401" bIns="45700" numCol="1" anchor="t" anchorCtr="0" compatLnSpc="1">
              <a:prstTxWarp prst="textNoShape">
                <a:avLst/>
              </a:prstTxWarp>
            </a:bodyPr>
            <a:lstStyle/>
            <a:p>
              <a:pPr defTabSz="932276">
                <a:defRPr/>
              </a:pPr>
              <a:endParaRPr lang="en-US" kern="0">
                <a:solidFill>
                  <a:srgbClr val="0D0D0D"/>
                </a:solidFill>
                <a:latin typeface="Segoe UI Semilight"/>
              </a:endParaRPr>
            </a:p>
          </p:txBody>
        </p:sp>
      </p:grpSp>
      <p:sp>
        <p:nvSpPr>
          <p:cNvPr id="118" name="Title 30">
            <a:extLst>
              <a:ext uri="{FF2B5EF4-FFF2-40B4-BE49-F238E27FC236}">
                <a16:creationId xmlns:a16="http://schemas.microsoft.com/office/drawing/2014/main" id="{6E476C36-7170-487C-B457-B60A21AA65EC}"/>
              </a:ext>
            </a:extLst>
          </p:cNvPr>
          <p:cNvSpPr txBox="1">
            <a:spLocks/>
          </p:cNvSpPr>
          <p:nvPr/>
        </p:nvSpPr>
        <p:spPr>
          <a:xfrm>
            <a:off x="2335313" y="4398386"/>
            <a:ext cx="7765853" cy="917444"/>
          </a:xfrm>
          <a:prstGeom prst="rect">
            <a:avLst/>
          </a:prstGeom>
        </p:spPr>
        <p:txBody>
          <a:bodyPr vert="horz" wrap="square" lIns="149196" tIns="93247" rIns="149196" bIns="93247"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456">
              <a:defRPr/>
            </a:pPr>
            <a:r>
              <a:rPr lang="en-US" sz="3264" spc="-102">
                <a:gradFill>
                  <a:gsLst>
                    <a:gs pos="65487">
                      <a:schemeClr val="tx2"/>
                    </a:gs>
                    <a:gs pos="44000">
                      <a:schemeClr val="tx2"/>
                    </a:gs>
                  </a:gsLst>
                  <a:lin ang="5400000" scaled="1"/>
                </a:gradFill>
                <a:latin typeface="Segoe UI Light"/>
              </a:rPr>
              <a:t>Serverless, the platform for cloud native apps </a:t>
            </a:r>
          </a:p>
        </p:txBody>
      </p:sp>
      <p:sp>
        <p:nvSpPr>
          <p:cNvPr id="119" name="Title 1">
            <a:extLst>
              <a:ext uri="{FF2B5EF4-FFF2-40B4-BE49-F238E27FC236}">
                <a16:creationId xmlns:a16="http://schemas.microsoft.com/office/drawing/2014/main" id="{A72FD313-2078-3C4D-B76C-3C02ADD8BDAB}"/>
              </a:ext>
            </a:extLst>
          </p:cNvPr>
          <p:cNvSpPr txBox="1">
            <a:spLocks/>
          </p:cNvSpPr>
          <p:nvPr/>
        </p:nvSpPr>
        <p:spPr>
          <a:xfrm>
            <a:off x="3797538" y="6592916"/>
            <a:ext cx="5344673" cy="168435"/>
          </a:xfrm>
          <a:prstGeom prst="rect">
            <a:avLst/>
          </a:prstGeom>
        </p:spPr>
        <p:txBody>
          <a:bodyPr vert="horz" lIns="93247" tIns="46623" rIns="93247" bIns="46623"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32490">
              <a:lnSpc>
                <a:spcPct val="100000"/>
              </a:lnSpc>
            </a:pPr>
            <a:r>
              <a:rPr lang="en-US" sz="2040">
                <a:gradFill>
                  <a:gsLst>
                    <a:gs pos="95575">
                      <a:schemeClr val="accent1"/>
                    </a:gs>
                    <a:gs pos="75000">
                      <a:schemeClr val="accent1"/>
                    </a:gs>
                  </a:gsLst>
                  <a:lin ang="5400000" scaled="1"/>
                </a:gradFill>
                <a:cs typeface="Segoe UI" panose="020B0502040204020203" pitchFamily="34" charset="0"/>
              </a:rPr>
              <a:t>The “evolution” of application platforms</a:t>
            </a:r>
          </a:p>
        </p:txBody>
      </p:sp>
    </p:spTree>
    <p:extLst>
      <p:ext uri="{BB962C8B-B14F-4D97-AF65-F5344CB8AC3E}">
        <p14:creationId xmlns:p14="http://schemas.microsoft.com/office/powerpoint/2010/main" val="2965435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53" presetClass="entr" presetSubtype="16" fill="hold" grpId="0" nodeType="withEffect">
                                  <p:stCondLst>
                                    <p:cond delay="80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72"/>
                                        </p:tgtEl>
                                        <p:attrNameLst>
                                          <p:attrName>style.visibility</p:attrName>
                                        </p:attrNameLst>
                                      </p:cBhvr>
                                      <p:to>
                                        <p:strVal val="visible"/>
                                      </p:to>
                                    </p:set>
                                    <p:animEffect transition="in" filter="fade">
                                      <p:cBhvr>
                                        <p:cTn id="15" dur="500"/>
                                        <p:tgtEl>
                                          <p:spTgt spid="72"/>
                                        </p:tgtEl>
                                      </p:cBhvr>
                                    </p:animEffect>
                                  </p:childTnLst>
                                </p:cTn>
                              </p:par>
                              <p:par>
                                <p:cTn id="16" presetID="42" presetClass="path" presetSubtype="0" decel="100000" fill="hold" grpId="1" nodeType="withEffect">
                                  <p:stCondLst>
                                    <p:cond delay="500"/>
                                  </p:stCondLst>
                                  <p:childTnLst>
                                    <p:animMotion origin="layout" path="M 8.33333E-7 3.45679E-6 L 8.33333E-7 0.04352 " pathEditMode="relative" rAng="0" ptsTypes="AA">
                                      <p:cBhvr>
                                        <p:cTn id="17" dur="500" spd="-100000" fill="hold"/>
                                        <p:tgtEl>
                                          <p:spTgt spid="72"/>
                                        </p:tgtEl>
                                        <p:attrNameLst>
                                          <p:attrName>ppt_x</p:attrName>
                                          <p:attrName>ppt_y</p:attrName>
                                        </p:attrNameLst>
                                      </p:cBhvr>
                                      <p:rCtr x="0" y="2160"/>
                                    </p:animMotion>
                                  </p:childTnLst>
                                </p:cTn>
                              </p:par>
                            </p:childTnLst>
                          </p:cTn>
                        </p:par>
                        <p:par>
                          <p:cTn id="18" fill="hold">
                            <p:stCondLst>
                              <p:cond delay="1300"/>
                            </p:stCondLst>
                            <p:childTnLst>
                              <p:par>
                                <p:cTn id="19" presetID="53" presetClass="entr" presetSubtype="16" fill="hold" nodeType="afterEffect">
                                  <p:stCondLst>
                                    <p:cond delay="0"/>
                                  </p:stCondLst>
                                  <p:childTnLst>
                                    <p:set>
                                      <p:cBhvr>
                                        <p:cTn id="20" dur="1" fill="hold">
                                          <p:stCondLst>
                                            <p:cond delay="0"/>
                                          </p:stCondLst>
                                        </p:cTn>
                                        <p:tgtEl>
                                          <p:spTgt spid="221"/>
                                        </p:tgtEl>
                                        <p:attrNameLst>
                                          <p:attrName>style.visibility</p:attrName>
                                        </p:attrNameLst>
                                      </p:cBhvr>
                                      <p:to>
                                        <p:strVal val="visible"/>
                                      </p:to>
                                    </p:set>
                                    <p:anim calcmode="lin" valueType="num">
                                      <p:cBhvr>
                                        <p:cTn id="21" dur="500" fill="hold"/>
                                        <p:tgtEl>
                                          <p:spTgt spid="221"/>
                                        </p:tgtEl>
                                        <p:attrNameLst>
                                          <p:attrName>ppt_w</p:attrName>
                                        </p:attrNameLst>
                                      </p:cBhvr>
                                      <p:tavLst>
                                        <p:tav tm="0">
                                          <p:val>
                                            <p:fltVal val="0"/>
                                          </p:val>
                                        </p:tav>
                                        <p:tav tm="100000">
                                          <p:val>
                                            <p:strVal val="#ppt_w"/>
                                          </p:val>
                                        </p:tav>
                                      </p:tavLst>
                                    </p:anim>
                                    <p:anim calcmode="lin" valueType="num">
                                      <p:cBhvr>
                                        <p:cTn id="22" dur="500" fill="hold"/>
                                        <p:tgtEl>
                                          <p:spTgt spid="221"/>
                                        </p:tgtEl>
                                        <p:attrNameLst>
                                          <p:attrName>ppt_h</p:attrName>
                                        </p:attrNameLst>
                                      </p:cBhvr>
                                      <p:tavLst>
                                        <p:tav tm="0">
                                          <p:val>
                                            <p:fltVal val="0"/>
                                          </p:val>
                                        </p:tav>
                                        <p:tav tm="100000">
                                          <p:val>
                                            <p:strVal val="#ppt_h"/>
                                          </p:val>
                                        </p:tav>
                                      </p:tavLst>
                                    </p:anim>
                                    <p:animEffect transition="in" filter="fade">
                                      <p:cBhvr>
                                        <p:cTn id="23" dur="500"/>
                                        <p:tgtEl>
                                          <p:spTgt spid="2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0"/>
                                        </p:tgtEl>
                                        <p:attrNameLst>
                                          <p:attrName>style.visibility</p:attrName>
                                        </p:attrNameLst>
                                      </p:cBhvr>
                                      <p:to>
                                        <p:strVal val="visible"/>
                                      </p:to>
                                    </p:set>
                                    <p:animEffect transition="in" filter="fade">
                                      <p:cBhvr>
                                        <p:cTn id="26" dur="650"/>
                                        <p:tgtEl>
                                          <p:spTgt spid="140"/>
                                        </p:tgtEl>
                                      </p:cBhvr>
                                    </p:animEffect>
                                  </p:childTnLst>
                                </p:cTn>
                              </p:par>
                              <p:par>
                                <p:cTn id="27" presetID="42" presetClass="path" presetSubtype="0" decel="100000" fill="hold" grpId="1" nodeType="withEffect">
                                  <p:stCondLst>
                                    <p:cond delay="0"/>
                                  </p:stCondLst>
                                  <p:childTnLst>
                                    <p:animMotion origin="layout" path="M -4.70258E-6 -4.61189E-6 L -4.70258E-6 0.04358 " pathEditMode="relative" rAng="0" ptsTypes="AA">
                                      <p:cBhvr>
                                        <p:cTn id="28" dur="650" spd="-100000" fill="hold"/>
                                        <p:tgtEl>
                                          <p:spTgt spid="140"/>
                                        </p:tgtEl>
                                        <p:attrNameLst>
                                          <p:attrName>ppt_x</p:attrName>
                                          <p:attrName>ppt_y</p:attrName>
                                        </p:attrNameLst>
                                      </p:cBhvr>
                                      <p:rCtr x="0" y="2179"/>
                                    </p:animMotion>
                                  </p:childTnLst>
                                </p:cTn>
                              </p:par>
                              <p:par>
                                <p:cTn id="29" presetID="53" presetClass="entr" presetSubtype="16" fill="hold" nodeType="withEffect">
                                  <p:stCondLst>
                                    <p:cond delay="50"/>
                                  </p:stCondLst>
                                  <p:childTnLst>
                                    <p:set>
                                      <p:cBhvr>
                                        <p:cTn id="30" dur="1" fill="hold">
                                          <p:stCondLst>
                                            <p:cond delay="0"/>
                                          </p:stCondLst>
                                        </p:cTn>
                                        <p:tgtEl>
                                          <p:spTgt spid="161"/>
                                        </p:tgtEl>
                                        <p:attrNameLst>
                                          <p:attrName>style.visibility</p:attrName>
                                        </p:attrNameLst>
                                      </p:cBhvr>
                                      <p:to>
                                        <p:strVal val="visible"/>
                                      </p:to>
                                    </p:set>
                                    <p:anim calcmode="lin" valueType="num">
                                      <p:cBhvr>
                                        <p:cTn id="31" dur="500" fill="hold"/>
                                        <p:tgtEl>
                                          <p:spTgt spid="161"/>
                                        </p:tgtEl>
                                        <p:attrNameLst>
                                          <p:attrName>ppt_w</p:attrName>
                                        </p:attrNameLst>
                                      </p:cBhvr>
                                      <p:tavLst>
                                        <p:tav tm="0">
                                          <p:val>
                                            <p:fltVal val="0"/>
                                          </p:val>
                                        </p:tav>
                                        <p:tav tm="100000">
                                          <p:val>
                                            <p:strVal val="#ppt_w"/>
                                          </p:val>
                                        </p:tav>
                                      </p:tavLst>
                                    </p:anim>
                                    <p:anim calcmode="lin" valueType="num">
                                      <p:cBhvr>
                                        <p:cTn id="32" dur="500" fill="hold"/>
                                        <p:tgtEl>
                                          <p:spTgt spid="161"/>
                                        </p:tgtEl>
                                        <p:attrNameLst>
                                          <p:attrName>ppt_h</p:attrName>
                                        </p:attrNameLst>
                                      </p:cBhvr>
                                      <p:tavLst>
                                        <p:tav tm="0">
                                          <p:val>
                                            <p:fltVal val="0"/>
                                          </p:val>
                                        </p:tav>
                                        <p:tav tm="100000">
                                          <p:val>
                                            <p:strVal val="#ppt_h"/>
                                          </p:val>
                                        </p:tav>
                                      </p:tavLst>
                                    </p:anim>
                                    <p:animEffect transition="in" filter="fade">
                                      <p:cBhvr>
                                        <p:cTn id="33" dur="500"/>
                                        <p:tgtEl>
                                          <p:spTgt spid="161"/>
                                        </p:tgtEl>
                                      </p:cBhvr>
                                    </p:animEffect>
                                  </p:childTnLst>
                                </p:cTn>
                              </p:par>
                              <p:par>
                                <p:cTn id="34" presetID="53" presetClass="entr" presetSubtype="16" fill="hold" nodeType="withEffect">
                                  <p:stCondLst>
                                    <p:cond delay="100"/>
                                  </p:stCondLst>
                                  <p:childTnLst>
                                    <p:set>
                                      <p:cBhvr>
                                        <p:cTn id="35" dur="1" fill="hold">
                                          <p:stCondLst>
                                            <p:cond delay="0"/>
                                          </p:stCondLst>
                                        </p:cTn>
                                        <p:tgtEl>
                                          <p:spTgt spid="171"/>
                                        </p:tgtEl>
                                        <p:attrNameLst>
                                          <p:attrName>style.visibility</p:attrName>
                                        </p:attrNameLst>
                                      </p:cBhvr>
                                      <p:to>
                                        <p:strVal val="visible"/>
                                      </p:to>
                                    </p:set>
                                    <p:anim calcmode="lin" valueType="num">
                                      <p:cBhvr>
                                        <p:cTn id="36" dur="500" fill="hold"/>
                                        <p:tgtEl>
                                          <p:spTgt spid="171"/>
                                        </p:tgtEl>
                                        <p:attrNameLst>
                                          <p:attrName>ppt_w</p:attrName>
                                        </p:attrNameLst>
                                      </p:cBhvr>
                                      <p:tavLst>
                                        <p:tav tm="0">
                                          <p:val>
                                            <p:fltVal val="0"/>
                                          </p:val>
                                        </p:tav>
                                        <p:tav tm="100000">
                                          <p:val>
                                            <p:strVal val="#ppt_w"/>
                                          </p:val>
                                        </p:tav>
                                      </p:tavLst>
                                    </p:anim>
                                    <p:anim calcmode="lin" valueType="num">
                                      <p:cBhvr>
                                        <p:cTn id="37" dur="500" fill="hold"/>
                                        <p:tgtEl>
                                          <p:spTgt spid="171"/>
                                        </p:tgtEl>
                                        <p:attrNameLst>
                                          <p:attrName>ppt_h</p:attrName>
                                        </p:attrNameLst>
                                      </p:cBhvr>
                                      <p:tavLst>
                                        <p:tav tm="0">
                                          <p:val>
                                            <p:fltVal val="0"/>
                                          </p:val>
                                        </p:tav>
                                        <p:tav tm="100000">
                                          <p:val>
                                            <p:strVal val="#ppt_h"/>
                                          </p:val>
                                        </p:tav>
                                      </p:tavLst>
                                    </p:anim>
                                    <p:animEffect transition="in" filter="fade">
                                      <p:cBhvr>
                                        <p:cTn id="38" dur="500"/>
                                        <p:tgtEl>
                                          <p:spTgt spid="171"/>
                                        </p:tgtEl>
                                      </p:cBhvr>
                                    </p:animEffect>
                                  </p:childTnLst>
                                </p:cTn>
                              </p:par>
                              <p:par>
                                <p:cTn id="39" presetID="53" presetClass="entr" presetSubtype="16" fill="hold" nodeType="withEffect">
                                  <p:stCondLst>
                                    <p:cond delay="150"/>
                                  </p:stCondLst>
                                  <p:childTnLst>
                                    <p:set>
                                      <p:cBhvr>
                                        <p:cTn id="40" dur="1" fill="hold">
                                          <p:stCondLst>
                                            <p:cond delay="0"/>
                                          </p:stCondLst>
                                        </p:cTn>
                                        <p:tgtEl>
                                          <p:spTgt spid="191"/>
                                        </p:tgtEl>
                                        <p:attrNameLst>
                                          <p:attrName>style.visibility</p:attrName>
                                        </p:attrNameLst>
                                      </p:cBhvr>
                                      <p:to>
                                        <p:strVal val="visible"/>
                                      </p:to>
                                    </p:set>
                                    <p:anim calcmode="lin" valueType="num">
                                      <p:cBhvr>
                                        <p:cTn id="41" dur="500" fill="hold"/>
                                        <p:tgtEl>
                                          <p:spTgt spid="191"/>
                                        </p:tgtEl>
                                        <p:attrNameLst>
                                          <p:attrName>ppt_w</p:attrName>
                                        </p:attrNameLst>
                                      </p:cBhvr>
                                      <p:tavLst>
                                        <p:tav tm="0">
                                          <p:val>
                                            <p:fltVal val="0"/>
                                          </p:val>
                                        </p:tav>
                                        <p:tav tm="100000">
                                          <p:val>
                                            <p:strVal val="#ppt_w"/>
                                          </p:val>
                                        </p:tav>
                                      </p:tavLst>
                                    </p:anim>
                                    <p:anim calcmode="lin" valueType="num">
                                      <p:cBhvr>
                                        <p:cTn id="42" dur="500" fill="hold"/>
                                        <p:tgtEl>
                                          <p:spTgt spid="191"/>
                                        </p:tgtEl>
                                        <p:attrNameLst>
                                          <p:attrName>ppt_h</p:attrName>
                                        </p:attrNameLst>
                                      </p:cBhvr>
                                      <p:tavLst>
                                        <p:tav tm="0">
                                          <p:val>
                                            <p:fltVal val="0"/>
                                          </p:val>
                                        </p:tav>
                                        <p:tav tm="100000">
                                          <p:val>
                                            <p:strVal val="#ppt_h"/>
                                          </p:val>
                                        </p:tav>
                                      </p:tavLst>
                                    </p:anim>
                                    <p:animEffect transition="in" filter="fade">
                                      <p:cBhvr>
                                        <p:cTn id="43" dur="500"/>
                                        <p:tgtEl>
                                          <p:spTgt spid="191"/>
                                        </p:tgtEl>
                                      </p:cBhvr>
                                    </p:animEffect>
                                  </p:childTnLst>
                                </p:cTn>
                              </p:par>
                              <p:par>
                                <p:cTn id="44" presetID="53" presetClass="entr" presetSubtype="16" fill="hold" nodeType="withEffect">
                                  <p:stCondLst>
                                    <p:cond delay="200"/>
                                  </p:stCondLst>
                                  <p:childTnLst>
                                    <p:set>
                                      <p:cBhvr>
                                        <p:cTn id="45" dur="1" fill="hold">
                                          <p:stCondLst>
                                            <p:cond delay="0"/>
                                          </p:stCondLst>
                                        </p:cTn>
                                        <p:tgtEl>
                                          <p:spTgt spid="181"/>
                                        </p:tgtEl>
                                        <p:attrNameLst>
                                          <p:attrName>style.visibility</p:attrName>
                                        </p:attrNameLst>
                                      </p:cBhvr>
                                      <p:to>
                                        <p:strVal val="visible"/>
                                      </p:to>
                                    </p:set>
                                    <p:anim calcmode="lin" valueType="num">
                                      <p:cBhvr>
                                        <p:cTn id="46" dur="500" fill="hold"/>
                                        <p:tgtEl>
                                          <p:spTgt spid="181"/>
                                        </p:tgtEl>
                                        <p:attrNameLst>
                                          <p:attrName>ppt_w</p:attrName>
                                        </p:attrNameLst>
                                      </p:cBhvr>
                                      <p:tavLst>
                                        <p:tav tm="0">
                                          <p:val>
                                            <p:fltVal val="0"/>
                                          </p:val>
                                        </p:tav>
                                        <p:tav tm="100000">
                                          <p:val>
                                            <p:strVal val="#ppt_w"/>
                                          </p:val>
                                        </p:tav>
                                      </p:tavLst>
                                    </p:anim>
                                    <p:anim calcmode="lin" valueType="num">
                                      <p:cBhvr>
                                        <p:cTn id="47" dur="500" fill="hold"/>
                                        <p:tgtEl>
                                          <p:spTgt spid="181"/>
                                        </p:tgtEl>
                                        <p:attrNameLst>
                                          <p:attrName>ppt_h</p:attrName>
                                        </p:attrNameLst>
                                      </p:cBhvr>
                                      <p:tavLst>
                                        <p:tav tm="0">
                                          <p:val>
                                            <p:fltVal val="0"/>
                                          </p:val>
                                        </p:tav>
                                        <p:tav tm="100000">
                                          <p:val>
                                            <p:strVal val="#ppt_h"/>
                                          </p:val>
                                        </p:tav>
                                      </p:tavLst>
                                    </p:anim>
                                    <p:animEffect transition="in" filter="fade">
                                      <p:cBhvr>
                                        <p:cTn id="48" dur="500"/>
                                        <p:tgtEl>
                                          <p:spTgt spid="181"/>
                                        </p:tgtEl>
                                      </p:cBhvr>
                                    </p:animEffect>
                                  </p:childTnLst>
                                </p:cTn>
                              </p:par>
                              <p:par>
                                <p:cTn id="49" presetID="53" presetClass="entr" presetSubtype="16" fill="hold" nodeType="withEffect">
                                  <p:stCondLst>
                                    <p:cond delay="250"/>
                                  </p:stCondLst>
                                  <p:childTnLst>
                                    <p:set>
                                      <p:cBhvr>
                                        <p:cTn id="50" dur="1" fill="hold">
                                          <p:stCondLst>
                                            <p:cond delay="0"/>
                                          </p:stCondLst>
                                        </p:cTn>
                                        <p:tgtEl>
                                          <p:spTgt spid="201"/>
                                        </p:tgtEl>
                                        <p:attrNameLst>
                                          <p:attrName>style.visibility</p:attrName>
                                        </p:attrNameLst>
                                      </p:cBhvr>
                                      <p:to>
                                        <p:strVal val="visible"/>
                                      </p:to>
                                    </p:set>
                                    <p:anim calcmode="lin" valueType="num">
                                      <p:cBhvr>
                                        <p:cTn id="51" dur="500" fill="hold"/>
                                        <p:tgtEl>
                                          <p:spTgt spid="201"/>
                                        </p:tgtEl>
                                        <p:attrNameLst>
                                          <p:attrName>ppt_w</p:attrName>
                                        </p:attrNameLst>
                                      </p:cBhvr>
                                      <p:tavLst>
                                        <p:tav tm="0">
                                          <p:val>
                                            <p:fltVal val="0"/>
                                          </p:val>
                                        </p:tav>
                                        <p:tav tm="100000">
                                          <p:val>
                                            <p:strVal val="#ppt_w"/>
                                          </p:val>
                                        </p:tav>
                                      </p:tavLst>
                                    </p:anim>
                                    <p:anim calcmode="lin" valueType="num">
                                      <p:cBhvr>
                                        <p:cTn id="52" dur="500" fill="hold"/>
                                        <p:tgtEl>
                                          <p:spTgt spid="201"/>
                                        </p:tgtEl>
                                        <p:attrNameLst>
                                          <p:attrName>ppt_h</p:attrName>
                                        </p:attrNameLst>
                                      </p:cBhvr>
                                      <p:tavLst>
                                        <p:tav tm="0">
                                          <p:val>
                                            <p:fltVal val="0"/>
                                          </p:val>
                                        </p:tav>
                                        <p:tav tm="100000">
                                          <p:val>
                                            <p:strVal val="#ppt_h"/>
                                          </p:val>
                                        </p:tav>
                                      </p:tavLst>
                                    </p:anim>
                                    <p:animEffect transition="in" filter="fade">
                                      <p:cBhvr>
                                        <p:cTn id="53" dur="500"/>
                                        <p:tgtEl>
                                          <p:spTgt spid="201"/>
                                        </p:tgtEl>
                                      </p:cBhvr>
                                    </p:animEffect>
                                  </p:childTnLst>
                                </p:cTn>
                              </p:par>
                              <p:par>
                                <p:cTn id="54" presetID="53" presetClass="entr" presetSubtype="16" fill="hold" nodeType="withEffect">
                                  <p:stCondLst>
                                    <p:cond delay="300"/>
                                  </p:stCondLst>
                                  <p:childTnLst>
                                    <p:set>
                                      <p:cBhvr>
                                        <p:cTn id="55" dur="1" fill="hold">
                                          <p:stCondLst>
                                            <p:cond delay="0"/>
                                          </p:stCondLst>
                                        </p:cTn>
                                        <p:tgtEl>
                                          <p:spTgt spid="141"/>
                                        </p:tgtEl>
                                        <p:attrNameLst>
                                          <p:attrName>style.visibility</p:attrName>
                                        </p:attrNameLst>
                                      </p:cBhvr>
                                      <p:to>
                                        <p:strVal val="visible"/>
                                      </p:to>
                                    </p:set>
                                    <p:anim calcmode="lin" valueType="num">
                                      <p:cBhvr>
                                        <p:cTn id="56" dur="500" fill="hold"/>
                                        <p:tgtEl>
                                          <p:spTgt spid="141"/>
                                        </p:tgtEl>
                                        <p:attrNameLst>
                                          <p:attrName>ppt_w</p:attrName>
                                        </p:attrNameLst>
                                      </p:cBhvr>
                                      <p:tavLst>
                                        <p:tav tm="0">
                                          <p:val>
                                            <p:fltVal val="0"/>
                                          </p:val>
                                        </p:tav>
                                        <p:tav tm="100000">
                                          <p:val>
                                            <p:strVal val="#ppt_w"/>
                                          </p:val>
                                        </p:tav>
                                      </p:tavLst>
                                    </p:anim>
                                    <p:anim calcmode="lin" valueType="num">
                                      <p:cBhvr>
                                        <p:cTn id="57" dur="500" fill="hold"/>
                                        <p:tgtEl>
                                          <p:spTgt spid="141"/>
                                        </p:tgtEl>
                                        <p:attrNameLst>
                                          <p:attrName>ppt_h</p:attrName>
                                        </p:attrNameLst>
                                      </p:cBhvr>
                                      <p:tavLst>
                                        <p:tav tm="0">
                                          <p:val>
                                            <p:fltVal val="0"/>
                                          </p:val>
                                        </p:tav>
                                        <p:tav tm="100000">
                                          <p:val>
                                            <p:strVal val="#ppt_h"/>
                                          </p:val>
                                        </p:tav>
                                      </p:tavLst>
                                    </p:anim>
                                    <p:animEffect transition="in" filter="fade">
                                      <p:cBhvr>
                                        <p:cTn id="58" dur="500"/>
                                        <p:tgtEl>
                                          <p:spTgt spid="141"/>
                                        </p:tgtEl>
                                      </p:cBhvr>
                                    </p:animEffect>
                                  </p:childTnLst>
                                </p:cTn>
                              </p:par>
                              <p:par>
                                <p:cTn id="59" presetID="53" presetClass="entr" presetSubtype="16" fill="hold" nodeType="withEffect">
                                  <p:stCondLst>
                                    <p:cond delay="350"/>
                                  </p:stCondLst>
                                  <p:childTnLst>
                                    <p:set>
                                      <p:cBhvr>
                                        <p:cTn id="60" dur="1" fill="hold">
                                          <p:stCondLst>
                                            <p:cond delay="0"/>
                                          </p:stCondLst>
                                        </p:cTn>
                                        <p:tgtEl>
                                          <p:spTgt spid="151"/>
                                        </p:tgtEl>
                                        <p:attrNameLst>
                                          <p:attrName>style.visibility</p:attrName>
                                        </p:attrNameLst>
                                      </p:cBhvr>
                                      <p:to>
                                        <p:strVal val="visible"/>
                                      </p:to>
                                    </p:set>
                                    <p:anim calcmode="lin" valueType="num">
                                      <p:cBhvr>
                                        <p:cTn id="61" dur="500" fill="hold"/>
                                        <p:tgtEl>
                                          <p:spTgt spid="151"/>
                                        </p:tgtEl>
                                        <p:attrNameLst>
                                          <p:attrName>ppt_w</p:attrName>
                                        </p:attrNameLst>
                                      </p:cBhvr>
                                      <p:tavLst>
                                        <p:tav tm="0">
                                          <p:val>
                                            <p:fltVal val="0"/>
                                          </p:val>
                                        </p:tav>
                                        <p:tav tm="100000">
                                          <p:val>
                                            <p:strVal val="#ppt_w"/>
                                          </p:val>
                                        </p:tav>
                                      </p:tavLst>
                                    </p:anim>
                                    <p:anim calcmode="lin" valueType="num">
                                      <p:cBhvr>
                                        <p:cTn id="62" dur="500" fill="hold"/>
                                        <p:tgtEl>
                                          <p:spTgt spid="151"/>
                                        </p:tgtEl>
                                        <p:attrNameLst>
                                          <p:attrName>ppt_h</p:attrName>
                                        </p:attrNameLst>
                                      </p:cBhvr>
                                      <p:tavLst>
                                        <p:tav tm="0">
                                          <p:val>
                                            <p:fltVal val="0"/>
                                          </p:val>
                                        </p:tav>
                                        <p:tav tm="100000">
                                          <p:val>
                                            <p:strVal val="#ppt_h"/>
                                          </p:val>
                                        </p:tav>
                                      </p:tavLst>
                                    </p:anim>
                                    <p:animEffect transition="in" filter="fade">
                                      <p:cBhvr>
                                        <p:cTn id="63" dur="500"/>
                                        <p:tgtEl>
                                          <p:spTgt spid="151"/>
                                        </p:tgtEl>
                                      </p:cBhvr>
                                    </p:animEffect>
                                  </p:childTnLst>
                                </p:cTn>
                              </p:par>
                              <p:par>
                                <p:cTn id="64" presetID="53" presetClass="entr" presetSubtype="16" fill="hold" nodeType="withEffect">
                                  <p:stCondLst>
                                    <p:cond delay="400"/>
                                  </p:stCondLst>
                                  <p:childTnLst>
                                    <p:set>
                                      <p:cBhvr>
                                        <p:cTn id="65" dur="1" fill="hold">
                                          <p:stCondLst>
                                            <p:cond delay="0"/>
                                          </p:stCondLst>
                                        </p:cTn>
                                        <p:tgtEl>
                                          <p:spTgt spid="211"/>
                                        </p:tgtEl>
                                        <p:attrNameLst>
                                          <p:attrName>style.visibility</p:attrName>
                                        </p:attrNameLst>
                                      </p:cBhvr>
                                      <p:to>
                                        <p:strVal val="visible"/>
                                      </p:to>
                                    </p:set>
                                    <p:anim calcmode="lin" valueType="num">
                                      <p:cBhvr>
                                        <p:cTn id="66" dur="500" fill="hold"/>
                                        <p:tgtEl>
                                          <p:spTgt spid="211"/>
                                        </p:tgtEl>
                                        <p:attrNameLst>
                                          <p:attrName>ppt_w</p:attrName>
                                        </p:attrNameLst>
                                      </p:cBhvr>
                                      <p:tavLst>
                                        <p:tav tm="0">
                                          <p:val>
                                            <p:fltVal val="0"/>
                                          </p:val>
                                        </p:tav>
                                        <p:tav tm="100000">
                                          <p:val>
                                            <p:strVal val="#ppt_w"/>
                                          </p:val>
                                        </p:tav>
                                      </p:tavLst>
                                    </p:anim>
                                    <p:anim calcmode="lin" valueType="num">
                                      <p:cBhvr>
                                        <p:cTn id="67" dur="500" fill="hold"/>
                                        <p:tgtEl>
                                          <p:spTgt spid="211"/>
                                        </p:tgtEl>
                                        <p:attrNameLst>
                                          <p:attrName>ppt_h</p:attrName>
                                        </p:attrNameLst>
                                      </p:cBhvr>
                                      <p:tavLst>
                                        <p:tav tm="0">
                                          <p:val>
                                            <p:fltVal val="0"/>
                                          </p:val>
                                        </p:tav>
                                        <p:tav tm="100000">
                                          <p:val>
                                            <p:strVal val="#ppt_h"/>
                                          </p:val>
                                        </p:tav>
                                      </p:tavLst>
                                    </p:anim>
                                    <p:animEffect transition="in" filter="fade">
                                      <p:cBhvr>
                                        <p:cTn id="68" dur="500"/>
                                        <p:tgtEl>
                                          <p:spTgt spid="211"/>
                                        </p:tgtEl>
                                      </p:cBhvr>
                                    </p:animEffect>
                                  </p:childTnLst>
                                </p:cTn>
                              </p:par>
                              <p:par>
                                <p:cTn id="69" presetID="10" presetClass="entr" presetSubtype="0" fill="hold" grpId="0" nodeType="withEffect">
                                  <p:stCondLst>
                                    <p:cond delay="650"/>
                                  </p:stCondLst>
                                  <p:childTnLst>
                                    <p:set>
                                      <p:cBhvr>
                                        <p:cTn id="70" dur="1" fill="hold">
                                          <p:stCondLst>
                                            <p:cond delay="0"/>
                                          </p:stCondLst>
                                        </p:cTn>
                                        <p:tgtEl>
                                          <p:spTgt spid="118"/>
                                        </p:tgtEl>
                                        <p:attrNameLst>
                                          <p:attrName>style.visibility</p:attrName>
                                        </p:attrNameLst>
                                      </p:cBhvr>
                                      <p:to>
                                        <p:strVal val="visible"/>
                                      </p:to>
                                    </p:set>
                                    <p:animEffect transition="in" filter="fade">
                                      <p:cBhvr>
                                        <p:cTn id="71" dur="500"/>
                                        <p:tgtEl>
                                          <p:spTgt spid="118"/>
                                        </p:tgtEl>
                                      </p:cBhvr>
                                    </p:animEffect>
                                  </p:childTnLst>
                                </p:cTn>
                              </p:par>
                              <p:par>
                                <p:cTn id="72" presetID="42" presetClass="path" presetSubtype="0" decel="100000" fill="hold" grpId="1" nodeType="withEffect">
                                  <p:stCondLst>
                                    <p:cond delay="650"/>
                                  </p:stCondLst>
                                  <p:childTnLst>
                                    <p:animMotion origin="layout" path="M 0 4.19753E-6 L 0.03681 4.19753E-6 " pathEditMode="relative" rAng="0" ptsTypes="AA">
                                      <p:cBhvr>
                                        <p:cTn id="73" dur="500" spd="-100000" fill="hold"/>
                                        <p:tgtEl>
                                          <p:spTgt spid="118"/>
                                        </p:tgtEl>
                                        <p:attrNameLst>
                                          <p:attrName>ppt_x</p:attrName>
                                          <p:attrName>ppt_y</p:attrName>
                                        </p:attrNameLst>
                                      </p:cBhvr>
                                      <p:rCtr x="184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2" grpId="0"/>
      <p:bldP spid="72" grpId="1"/>
      <p:bldP spid="140" grpId="0"/>
      <p:bldP spid="140" grpId="1"/>
      <p:bldP spid="118" grpId="0"/>
      <p:bldP spid="118" grpId="1"/>
    </p:bldLst>
  </p:timing>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923206" y="4131137"/>
            <a:ext cx="2719376" cy="99289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Event-driven/ instant scale</a:t>
            </a:r>
          </a:p>
        </p:txBody>
      </p:sp>
      <p:sp>
        <p:nvSpPr>
          <p:cNvPr id="61" name="TextBox 60"/>
          <p:cNvSpPr txBox="1"/>
          <p:nvPr/>
        </p:nvSpPr>
        <p:spPr>
          <a:xfrm>
            <a:off x="8589399" y="4131136"/>
            <a:ext cx="2504256" cy="66133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Micro-billing</a:t>
            </a:r>
          </a:p>
        </p:txBody>
      </p:sp>
      <p:sp>
        <p:nvSpPr>
          <p:cNvPr id="60" name="TextBox 59"/>
          <p:cNvSpPr txBox="1"/>
          <p:nvPr/>
        </p:nvSpPr>
        <p:spPr>
          <a:xfrm>
            <a:off x="1344817" y="4131137"/>
            <a:ext cx="2631569" cy="992897"/>
          </a:xfrm>
          <a:prstGeom prst="rect">
            <a:avLst/>
          </a:prstGeom>
          <a:noFill/>
        </p:spPr>
        <p:txBody>
          <a:bodyPr wrap="square" lIns="93233" tIns="149175" rIns="186468" bIns="149175" rtlCol="0">
            <a:spAutoFit/>
          </a:bodyPr>
          <a:lstStyle/>
          <a:p>
            <a:pPr algn="ctr" defTabSz="1243049">
              <a:lnSpc>
                <a:spcPct val="90000"/>
              </a:lnSpc>
              <a:spcAft>
                <a:spcPts val="1224"/>
              </a:spcAft>
              <a:defRPr/>
            </a:pPr>
            <a:r>
              <a:rPr lang="en-US" sz="2448" kern="0">
                <a:gradFill>
                  <a:gsLst>
                    <a:gs pos="7080">
                      <a:schemeClr val="accent1"/>
                    </a:gs>
                    <a:gs pos="23009">
                      <a:schemeClr val="accent1"/>
                    </a:gs>
                  </a:gsLst>
                  <a:lin ang="5400000" scaled="1"/>
                </a:gradFill>
                <a:cs typeface="Segoe UI"/>
              </a:rPr>
              <a:t>Abstraction </a:t>
            </a:r>
            <a:br>
              <a:rPr lang="en-US" sz="2448" kern="0">
                <a:gradFill>
                  <a:gsLst>
                    <a:gs pos="7080">
                      <a:schemeClr val="accent1"/>
                    </a:gs>
                    <a:gs pos="23009">
                      <a:schemeClr val="accent1"/>
                    </a:gs>
                  </a:gsLst>
                  <a:lin ang="5400000" scaled="1"/>
                </a:gradFill>
                <a:cs typeface="Segoe UI"/>
              </a:rPr>
            </a:br>
            <a:r>
              <a:rPr lang="en-US" sz="2448" kern="0">
                <a:gradFill>
                  <a:gsLst>
                    <a:gs pos="7080">
                      <a:schemeClr val="accent1"/>
                    </a:gs>
                    <a:gs pos="23009">
                      <a:schemeClr val="accent1"/>
                    </a:gs>
                  </a:gsLst>
                  <a:lin ang="5400000" scaled="1"/>
                </a:gradFill>
                <a:cs typeface="Segoe UI"/>
              </a:rPr>
              <a:t>of servers</a:t>
            </a:r>
          </a:p>
        </p:txBody>
      </p:sp>
      <p:sp>
        <p:nvSpPr>
          <p:cNvPr id="3" name="Title 2"/>
          <p:cNvSpPr>
            <a:spLocks noGrp="1"/>
          </p:cNvSpPr>
          <p:nvPr>
            <p:ph type="title"/>
          </p:nvPr>
        </p:nvSpPr>
        <p:spPr/>
        <p:txBody>
          <a:bodyPr>
            <a:normAutofit fontScale="90000"/>
          </a:bodyPr>
          <a:lstStyle/>
          <a:p>
            <a:r>
              <a:rPr lang="en-US"/>
              <a:t>What is Serverless?</a:t>
            </a:r>
            <a:br>
              <a:rPr lang="en-US"/>
            </a:br>
            <a:endParaRPr lang="en-US"/>
          </a:p>
        </p:txBody>
      </p:sp>
      <p:grpSp>
        <p:nvGrpSpPr>
          <p:cNvPr id="20" name="Group 19"/>
          <p:cNvGrpSpPr/>
          <p:nvPr/>
        </p:nvGrpSpPr>
        <p:grpSpPr>
          <a:xfrm>
            <a:off x="8982031" y="2349671"/>
            <a:ext cx="1718990" cy="1718990"/>
            <a:chOff x="8982815" y="2349343"/>
            <a:chExt cx="1719478" cy="1719478"/>
          </a:xfrm>
        </p:grpSpPr>
        <p:sp>
          <p:nvSpPr>
            <p:cNvPr id="207" name="Oval 206"/>
            <p:cNvSpPr/>
            <p:nvPr/>
          </p:nvSpPr>
          <p:spPr bwMode="auto">
            <a:xfrm>
              <a:off x="8982815" y="2349343"/>
              <a:ext cx="1719478" cy="17194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9" name="Group 4"/>
            <p:cNvGrpSpPr>
              <a:grpSpLocks noChangeAspect="1"/>
            </p:cNvGrpSpPr>
            <p:nvPr/>
          </p:nvGrpSpPr>
          <p:grpSpPr bwMode="auto">
            <a:xfrm>
              <a:off x="9516647" y="2813805"/>
              <a:ext cx="651814" cy="755044"/>
              <a:chOff x="6136" y="1969"/>
              <a:chExt cx="221" cy="256"/>
            </a:xfrm>
          </p:grpSpPr>
          <p:sp>
            <p:nvSpPr>
              <p:cNvPr id="12" name="Freeform 5"/>
              <p:cNvSpPr>
                <a:spLocks/>
              </p:cNvSpPr>
              <p:nvPr/>
            </p:nvSpPr>
            <p:spPr bwMode="auto">
              <a:xfrm>
                <a:off x="6247" y="2046"/>
                <a:ext cx="42" cy="111"/>
              </a:xfrm>
              <a:custGeom>
                <a:avLst/>
                <a:gdLst>
                  <a:gd name="T0" fmla="*/ 0 w 42"/>
                  <a:gd name="T1" fmla="*/ 0 h 111"/>
                  <a:gd name="T2" fmla="*/ 0 w 42"/>
                  <a:gd name="T3" fmla="*/ 68 h 111"/>
                  <a:gd name="T4" fmla="*/ 42 w 42"/>
                  <a:gd name="T5" fmla="*/ 111 h 111"/>
                </a:gdLst>
                <a:ahLst/>
                <a:cxnLst>
                  <a:cxn ang="0">
                    <a:pos x="T0" y="T1"/>
                  </a:cxn>
                  <a:cxn ang="0">
                    <a:pos x="T2" y="T3"/>
                  </a:cxn>
                  <a:cxn ang="0">
                    <a:pos x="T4" y="T5"/>
                  </a:cxn>
                </a:cxnLst>
                <a:rect l="0" t="0" r="r" b="b"/>
                <a:pathLst>
                  <a:path w="42" h="111">
                    <a:moveTo>
                      <a:pt x="0" y="0"/>
                    </a:moveTo>
                    <a:lnTo>
                      <a:pt x="0" y="68"/>
                    </a:lnTo>
                    <a:lnTo>
                      <a:pt x="42" y="111"/>
                    </a:lnTo>
                  </a:path>
                </a:pathLst>
              </a:custGeom>
              <a:noFill/>
              <a:ln w="2698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3" name="Oval 6"/>
              <p:cNvSpPr>
                <a:spLocks noChangeArrowheads="1"/>
              </p:cNvSpPr>
              <p:nvPr/>
            </p:nvSpPr>
            <p:spPr bwMode="auto">
              <a:xfrm>
                <a:off x="6136" y="2003"/>
                <a:ext cx="221" cy="222"/>
              </a:xfrm>
              <a:prstGeom prst="ellipse">
                <a:avLst/>
              </a:prstGeom>
              <a:noFill/>
              <a:ln w="2698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4" name="Line 7"/>
              <p:cNvSpPr>
                <a:spLocks noChangeShapeType="1"/>
              </p:cNvSpPr>
              <p:nvPr/>
            </p:nvSpPr>
            <p:spPr bwMode="auto">
              <a:xfrm>
                <a:off x="6221" y="1969"/>
                <a:ext cx="51" cy="0"/>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5" name="Line 8"/>
              <p:cNvSpPr>
                <a:spLocks noChangeShapeType="1"/>
              </p:cNvSpPr>
              <p:nvPr/>
            </p:nvSpPr>
            <p:spPr bwMode="auto">
              <a:xfrm flipV="1">
                <a:off x="6247" y="1969"/>
                <a:ext cx="0" cy="34"/>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6" name="Line 9"/>
              <p:cNvSpPr>
                <a:spLocks noChangeShapeType="1"/>
              </p:cNvSpPr>
              <p:nvPr/>
            </p:nvSpPr>
            <p:spPr bwMode="auto">
              <a:xfrm flipH="1">
                <a:off x="6323" y="2008"/>
                <a:ext cx="30" cy="29"/>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17" name="Line 10"/>
              <p:cNvSpPr>
                <a:spLocks noChangeShapeType="1"/>
              </p:cNvSpPr>
              <p:nvPr/>
            </p:nvSpPr>
            <p:spPr bwMode="auto">
              <a:xfrm>
                <a:off x="6140" y="2008"/>
                <a:ext cx="30" cy="29"/>
              </a:xfrm>
              <a:prstGeom prst="line">
                <a:avLst/>
              </a:prstGeom>
              <a:noFill/>
              <a:ln w="269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sp>
          <p:nvSpPr>
            <p:cNvPr id="18" name="Oval 17"/>
            <p:cNvSpPr/>
            <p:nvPr/>
          </p:nvSpPr>
          <p:spPr bwMode="auto">
            <a:xfrm>
              <a:off x="9558292" y="3400148"/>
              <a:ext cx="210105" cy="210105"/>
            </a:xfrm>
            <a:prstGeom prst="ellipse">
              <a:avLst/>
            </a:prstGeom>
            <a:solidFill>
              <a:schemeClr val="bg1"/>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19" name="TextBox 18"/>
            <p:cNvSpPr txBox="1"/>
            <p:nvPr/>
          </p:nvSpPr>
          <p:spPr>
            <a:xfrm>
              <a:off x="9436157" y="3278268"/>
              <a:ext cx="454372" cy="461621"/>
            </a:xfrm>
            <a:prstGeom prst="rect">
              <a:avLst/>
            </a:prstGeom>
            <a:noFill/>
          </p:spPr>
          <p:txBody>
            <a:bodyPr wrap="none" lIns="182829" tIns="146263" rIns="182829" bIns="146263" rtlCol="0">
              <a:spAutoFit/>
            </a:bodyPr>
            <a:lstStyle/>
            <a:p>
              <a:pPr defTabSz="932456">
                <a:lnSpc>
                  <a:spcPct val="90000"/>
                </a:lnSpc>
                <a:spcAft>
                  <a:spcPts val="600"/>
                </a:spcAft>
                <a:defRPr/>
              </a:pPr>
              <a:r>
                <a:rPr lang="en-US" sz="1199" dirty="0">
                  <a:solidFill>
                    <a:schemeClr val="accent1"/>
                  </a:solidFill>
                  <a:latin typeface="Segoe UI Semibold" panose="020B0702040204020203" pitchFamily="34" charset="0"/>
                  <a:cs typeface="Segoe UI Semibold" panose="020B0702040204020203" pitchFamily="34" charset="0"/>
                </a:rPr>
                <a:t>$</a:t>
              </a:r>
            </a:p>
          </p:txBody>
        </p:sp>
      </p:grpSp>
      <p:grpSp>
        <p:nvGrpSpPr>
          <p:cNvPr id="27" name="Group 26"/>
          <p:cNvGrpSpPr/>
          <p:nvPr/>
        </p:nvGrpSpPr>
        <p:grpSpPr>
          <a:xfrm>
            <a:off x="5423398" y="2349671"/>
            <a:ext cx="1718990" cy="1718990"/>
            <a:chOff x="5423171" y="2349343"/>
            <a:chExt cx="1719478" cy="1719478"/>
          </a:xfrm>
          <a:solidFill>
            <a:schemeClr val="accent1"/>
          </a:solidFill>
        </p:grpSpPr>
        <p:sp>
          <p:nvSpPr>
            <p:cNvPr id="195" name="Oval 194"/>
            <p:cNvSpPr/>
            <p:nvPr/>
          </p:nvSpPr>
          <p:spPr bwMode="auto">
            <a:xfrm>
              <a:off x="5423171" y="2349343"/>
              <a:ext cx="1719478" cy="1719478"/>
            </a:xfrm>
            <a:prstGeom prst="ellipse">
              <a:avLst/>
            </a:prstGeom>
            <a:grp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26" name="Group 25"/>
            <p:cNvGrpSpPr/>
            <p:nvPr/>
          </p:nvGrpSpPr>
          <p:grpSpPr>
            <a:xfrm>
              <a:off x="5899566" y="2925199"/>
              <a:ext cx="712436" cy="614067"/>
              <a:chOff x="6093204" y="2914441"/>
              <a:chExt cx="379412" cy="327025"/>
            </a:xfrm>
            <a:grpFill/>
          </p:grpSpPr>
          <p:sp>
            <p:nvSpPr>
              <p:cNvPr id="24" name="Freeform 14"/>
              <p:cNvSpPr>
                <a:spLocks noEditPoints="1"/>
              </p:cNvSpPr>
              <p:nvPr/>
            </p:nvSpPr>
            <p:spPr bwMode="auto">
              <a:xfrm>
                <a:off x="6093204" y="2914441"/>
                <a:ext cx="379412" cy="327025"/>
              </a:xfrm>
              <a:custGeom>
                <a:avLst/>
                <a:gdLst>
                  <a:gd name="T0" fmla="*/ 222 w 239"/>
                  <a:gd name="T1" fmla="*/ 189 h 206"/>
                  <a:gd name="T2" fmla="*/ 145 w 239"/>
                  <a:gd name="T3" fmla="*/ 189 h 206"/>
                  <a:gd name="T4" fmla="*/ 145 w 239"/>
                  <a:gd name="T5" fmla="*/ 94 h 206"/>
                  <a:gd name="T6" fmla="*/ 17 w 239"/>
                  <a:gd name="T7" fmla="*/ 94 h 206"/>
                  <a:gd name="T8" fmla="*/ 17 w 239"/>
                  <a:gd name="T9" fmla="*/ 17 h 206"/>
                  <a:gd name="T10" fmla="*/ 162 w 239"/>
                  <a:gd name="T11" fmla="*/ 17 h 206"/>
                  <a:gd name="T12" fmla="*/ 162 w 239"/>
                  <a:gd name="T13" fmla="*/ 0 h 206"/>
                  <a:gd name="T14" fmla="*/ 0 w 239"/>
                  <a:gd name="T15" fmla="*/ 0 h 206"/>
                  <a:gd name="T16" fmla="*/ 0 w 239"/>
                  <a:gd name="T17" fmla="*/ 206 h 206"/>
                  <a:gd name="T18" fmla="*/ 239 w 239"/>
                  <a:gd name="T19" fmla="*/ 206 h 206"/>
                  <a:gd name="T20" fmla="*/ 239 w 239"/>
                  <a:gd name="T21" fmla="*/ 77 h 206"/>
                  <a:gd name="T22" fmla="*/ 222 w 239"/>
                  <a:gd name="T23" fmla="*/ 77 h 206"/>
                  <a:gd name="T24" fmla="*/ 222 w 239"/>
                  <a:gd name="T25" fmla="*/ 189 h 206"/>
                  <a:gd name="T26" fmla="*/ 17 w 239"/>
                  <a:gd name="T27" fmla="*/ 112 h 206"/>
                  <a:gd name="T28" fmla="*/ 128 w 239"/>
                  <a:gd name="T29" fmla="*/ 112 h 206"/>
                  <a:gd name="T30" fmla="*/ 128 w 239"/>
                  <a:gd name="T31" fmla="*/ 189 h 206"/>
                  <a:gd name="T32" fmla="*/ 17 w 239"/>
                  <a:gd name="T33" fmla="*/ 189 h 206"/>
                  <a:gd name="T34" fmla="*/ 17 w 239"/>
                  <a:gd name="T35" fmla="*/ 11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9" h="206">
                    <a:moveTo>
                      <a:pt x="222" y="189"/>
                    </a:moveTo>
                    <a:lnTo>
                      <a:pt x="145" y="189"/>
                    </a:lnTo>
                    <a:lnTo>
                      <a:pt x="145" y="94"/>
                    </a:lnTo>
                    <a:lnTo>
                      <a:pt x="17" y="94"/>
                    </a:lnTo>
                    <a:lnTo>
                      <a:pt x="17" y="17"/>
                    </a:lnTo>
                    <a:lnTo>
                      <a:pt x="162" y="17"/>
                    </a:lnTo>
                    <a:lnTo>
                      <a:pt x="162" y="0"/>
                    </a:lnTo>
                    <a:lnTo>
                      <a:pt x="0" y="0"/>
                    </a:lnTo>
                    <a:lnTo>
                      <a:pt x="0" y="206"/>
                    </a:lnTo>
                    <a:lnTo>
                      <a:pt x="239" y="206"/>
                    </a:lnTo>
                    <a:lnTo>
                      <a:pt x="239" y="77"/>
                    </a:lnTo>
                    <a:lnTo>
                      <a:pt x="222" y="77"/>
                    </a:lnTo>
                    <a:lnTo>
                      <a:pt x="222" y="189"/>
                    </a:lnTo>
                    <a:close/>
                    <a:moveTo>
                      <a:pt x="17" y="112"/>
                    </a:moveTo>
                    <a:lnTo>
                      <a:pt x="128" y="112"/>
                    </a:lnTo>
                    <a:lnTo>
                      <a:pt x="128" y="189"/>
                    </a:lnTo>
                    <a:lnTo>
                      <a:pt x="17" y="189"/>
                    </a:lnTo>
                    <a:lnTo>
                      <a:pt x="17" y="112"/>
                    </a:lnTo>
                    <a:close/>
                  </a:path>
                </a:pathLst>
              </a:custGeom>
              <a:grpFill/>
              <a:ln w="15875">
                <a:solidFill>
                  <a:schemeClr val="bg1"/>
                </a:solidFill>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5" name="Freeform 15"/>
              <p:cNvSpPr>
                <a:spLocks/>
              </p:cNvSpPr>
              <p:nvPr/>
            </p:nvSpPr>
            <p:spPr bwMode="auto">
              <a:xfrm>
                <a:off x="6326566" y="2914441"/>
                <a:ext cx="146050" cy="146050"/>
              </a:xfrm>
              <a:custGeom>
                <a:avLst/>
                <a:gdLst>
                  <a:gd name="T0" fmla="*/ 32 w 92"/>
                  <a:gd name="T1" fmla="*/ 17 h 92"/>
                  <a:gd name="T2" fmla="*/ 62 w 92"/>
                  <a:gd name="T3" fmla="*/ 17 h 92"/>
                  <a:gd name="T4" fmla="*/ 0 w 92"/>
                  <a:gd name="T5" fmla="*/ 79 h 92"/>
                  <a:gd name="T6" fmla="*/ 13 w 92"/>
                  <a:gd name="T7" fmla="*/ 92 h 92"/>
                  <a:gd name="T8" fmla="*/ 75 w 92"/>
                  <a:gd name="T9" fmla="*/ 30 h 92"/>
                  <a:gd name="T10" fmla="*/ 75 w 92"/>
                  <a:gd name="T11" fmla="*/ 60 h 92"/>
                  <a:gd name="T12" fmla="*/ 92 w 92"/>
                  <a:gd name="T13" fmla="*/ 60 h 92"/>
                  <a:gd name="T14" fmla="*/ 92 w 92"/>
                  <a:gd name="T15" fmla="*/ 0 h 92"/>
                  <a:gd name="T16" fmla="*/ 32 w 92"/>
                  <a:gd name="T17" fmla="*/ 0 h 92"/>
                  <a:gd name="T18" fmla="*/ 32 w 92"/>
                  <a:gd name="T19" fmla="*/ 1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32" y="17"/>
                    </a:moveTo>
                    <a:lnTo>
                      <a:pt x="62" y="17"/>
                    </a:lnTo>
                    <a:lnTo>
                      <a:pt x="0" y="79"/>
                    </a:lnTo>
                    <a:lnTo>
                      <a:pt x="13" y="92"/>
                    </a:lnTo>
                    <a:lnTo>
                      <a:pt x="75" y="30"/>
                    </a:lnTo>
                    <a:lnTo>
                      <a:pt x="75" y="60"/>
                    </a:lnTo>
                    <a:lnTo>
                      <a:pt x="92" y="60"/>
                    </a:lnTo>
                    <a:lnTo>
                      <a:pt x="92" y="0"/>
                    </a:lnTo>
                    <a:lnTo>
                      <a:pt x="32" y="0"/>
                    </a:lnTo>
                    <a:lnTo>
                      <a:pt x="32" y="17"/>
                    </a:lnTo>
                    <a:close/>
                  </a:path>
                </a:pathLst>
              </a:custGeom>
              <a:grpFill/>
              <a:ln w="15875">
                <a:solidFill>
                  <a:schemeClr val="bg1"/>
                </a:solidFill>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grpSp>
      <p:grpSp>
        <p:nvGrpSpPr>
          <p:cNvPr id="30" name="Group 29"/>
          <p:cNvGrpSpPr/>
          <p:nvPr/>
        </p:nvGrpSpPr>
        <p:grpSpPr>
          <a:xfrm>
            <a:off x="1801106" y="2349671"/>
            <a:ext cx="1718990" cy="1718990"/>
            <a:chOff x="1799852" y="2349343"/>
            <a:chExt cx="1719478" cy="1719478"/>
          </a:xfrm>
          <a:solidFill>
            <a:schemeClr val="accent1"/>
          </a:solidFill>
        </p:grpSpPr>
        <p:sp>
          <p:nvSpPr>
            <p:cNvPr id="190" name="Oval 189"/>
            <p:cNvSpPr/>
            <p:nvPr/>
          </p:nvSpPr>
          <p:spPr bwMode="auto">
            <a:xfrm>
              <a:off x="1799852" y="2349343"/>
              <a:ext cx="1719478" cy="1719478"/>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nvGrpSpPr>
            <p:cNvPr id="209" name="Group 4"/>
            <p:cNvGrpSpPr>
              <a:grpSpLocks noChangeAspect="1"/>
            </p:cNvGrpSpPr>
            <p:nvPr/>
          </p:nvGrpSpPr>
          <p:grpSpPr bwMode="auto">
            <a:xfrm>
              <a:off x="2340343" y="2748281"/>
              <a:ext cx="562401" cy="902183"/>
              <a:chOff x="6" y="12"/>
              <a:chExt cx="192" cy="308"/>
            </a:xfrm>
            <a:grpFill/>
          </p:grpSpPr>
          <p:sp>
            <p:nvSpPr>
              <p:cNvPr id="210" name="Rectangle 209"/>
              <p:cNvSpPr>
                <a:spLocks noChangeArrowheads="1"/>
              </p:cNvSpPr>
              <p:nvPr/>
            </p:nvSpPr>
            <p:spPr bwMode="auto">
              <a:xfrm>
                <a:off x="28" y="12"/>
                <a:ext cx="170" cy="308"/>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1" name="Rectangle 210"/>
              <p:cNvSpPr>
                <a:spLocks noChangeArrowheads="1"/>
              </p:cNvSpPr>
              <p:nvPr/>
            </p:nvSpPr>
            <p:spPr bwMode="auto">
              <a:xfrm>
                <a:off x="53" y="35"/>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2" name="Rectangle 211"/>
              <p:cNvSpPr>
                <a:spLocks noChangeArrowheads="1"/>
              </p:cNvSpPr>
              <p:nvPr/>
            </p:nvSpPr>
            <p:spPr bwMode="auto">
              <a:xfrm>
                <a:off x="53" y="100"/>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3" name="Rectangle 212"/>
              <p:cNvSpPr>
                <a:spLocks noChangeArrowheads="1"/>
              </p:cNvSpPr>
              <p:nvPr/>
            </p:nvSpPr>
            <p:spPr bwMode="auto">
              <a:xfrm>
                <a:off x="53" y="166"/>
                <a:ext cx="120" cy="32"/>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4" name="Freeform 9"/>
              <p:cNvSpPr>
                <a:spLocks/>
              </p:cNvSpPr>
              <p:nvPr/>
            </p:nvSpPr>
            <p:spPr bwMode="auto">
              <a:xfrm>
                <a:off x="6" y="50"/>
                <a:ext cx="22" cy="55"/>
              </a:xfrm>
              <a:custGeom>
                <a:avLst/>
                <a:gdLst>
                  <a:gd name="T0" fmla="*/ 10 w 10"/>
                  <a:gd name="T1" fmla="*/ 26 h 26"/>
                  <a:gd name="T2" fmla="*/ 0 w 10"/>
                  <a:gd name="T3" fmla="*/ 13 h 26"/>
                  <a:gd name="T4" fmla="*/ 10 w 10"/>
                  <a:gd name="T5" fmla="*/ 0 h 26"/>
                </a:gdLst>
                <a:ahLst/>
                <a:cxnLst>
                  <a:cxn ang="0">
                    <a:pos x="T0" y="T1"/>
                  </a:cxn>
                  <a:cxn ang="0">
                    <a:pos x="T2" y="T3"/>
                  </a:cxn>
                  <a:cxn ang="0">
                    <a:pos x="T4" y="T5"/>
                  </a:cxn>
                </a:cxnLst>
                <a:rect l="0" t="0" r="r" b="b"/>
                <a:pathLst>
                  <a:path w="10" h="26">
                    <a:moveTo>
                      <a:pt x="10" y="26"/>
                    </a:moveTo>
                    <a:cubicBezTo>
                      <a:pt x="4" y="26"/>
                      <a:pt x="0" y="20"/>
                      <a:pt x="0" y="13"/>
                    </a:cubicBezTo>
                    <a:cubicBezTo>
                      <a:pt x="0" y="6"/>
                      <a:pt x="4" y="0"/>
                      <a:pt x="10" y="0"/>
                    </a:cubicBezTo>
                  </a:path>
                </a:pathLst>
              </a:cu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5" name="Freeform 10"/>
              <p:cNvSpPr>
                <a:spLocks/>
              </p:cNvSpPr>
              <p:nvPr/>
            </p:nvSpPr>
            <p:spPr bwMode="auto">
              <a:xfrm>
                <a:off x="6" y="162"/>
                <a:ext cx="22" cy="53"/>
              </a:xfrm>
              <a:custGeom>
                <a:avLst/>
                <a:gdLst>
                  <a:gd name="T0" fmla="*/ 10 w 10"/>
                  <a:gd name="T1" fmla="*/ 25 h 25"/>
                  <a:gd name="T2" fmla="*/ 0 w 10"/>
                  <a:gd name="T3" fmla="*/ 12 h 25"/>
                  <a:gd name="T4" fmla="*/ 10 w 10"/>
                  <a:gd name="T5" fmla="*/ 0 h 25"/>
                </a:gdLst>
                <a:ahLst/>
                <a:cxnLst>
                  <a:cxn ang="0">
                    <a:pos x="T0" y="T1"/>
                  </a:cxn>
                  <a:cxn ang="0">
                    <a:pos x="T2" y="T3"/>
                  </a:cxn>
                  <a:cxn ang="0">
                    <a:pos x="T4" y="T5"/>
                  </a:cxn>
                </a:cxnLst>
                <a:rect l="0" t="0" r="r" b="b"/>
                <a:pathLst>
                  <a:path w="10" h="25">
                    <a:moveTo>
                      <a:pt x="10" y="25"/>
                    </a:moveTo>
                    <a:cubicBezTo>
                      <a:pt x="4" y="25"/>
                      <a:pt x="0" y="19"/>
                      <a:pt x="0" y="12"/>
                    </a:cubicBezTo>
                    <a:cubicBezTo>
                      <a:pt x="0" y="5"/>
                      <a:pt x="4" y="0"/>
                      <a:pt x="10" y="0"/>
                    </a:cubicBezTo>
                  </a:path>
                </a:pathLst>
              </a:cu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6" name="Oval 215"/>
              <p:cNvSpPr>
                <a:spLocks noChangeArrowheads="1"/>
              </p:cNvSpPr>
              <p:nvPr/>
            </p:nvSpPr>
            <p:spPr bwMode="auto">
              <a:xfrm>
                <a:off x="53" y="263"/>
                <a:ext cx="26" cy="26"/>
              </a:xfrm>
              <a:prstGeom prst="ellipse">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7" name="Oval 216"/>
              <p:cNvSpPr>
                <a:spLocks noChangeArrowheads="1"/>
              </p:cNvSpPr>
              <p:nvPr/>
            </p:nvSpPr>
            <p:spPr bwMode="auto">
              <a:xfrm>
                <a:off x="100" y="263"/>
                <a:ext cx="26" cy="26"/>
              </a:xfrm>
              <a:prstGeom prst="ellipse">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sp>
            <p:nvSpPr>
              <p:cNvPr id="218" name="Rectangle 217"/>
              <p:cNvSpPr>
                <a:spLocks noChangeArrowheads="1"/>
              </p:cNvSpPr>
              <p:nvPr/>
            </p:nvSpPr>
            <p:spPr bwMode="auto">
              <a:xfrm>
                <a:off x="149" y="263"/>
                <a:ext cx="24" cy="24"/>
              </a:xfrm>
              <a:prstGeom prst="rect">
                <a:avLst/>
              </a:prstGeom>
              <a:grpFill/>
              <a:ln w="25400" cap="flat">
                <a:solidFill>
                  <a:schemeClr val="bg1"/>
                </a:solidFill>
                <a:prstDash val="solid"/>
                <a:miter lim="800000"/>
                <a:headEnd/>
                <a:tailEnd/>
              </a:ln>
            </p:spPr>
            <p:txBody>
              <a:bodyPr vert="horz" wrap="square" lIns="91413" tIns="45707" rIns="91413" bIns="45707" numCol="1" anchor="t" anchorCtr="0" compatLnSpc="1">
                <a:prstTxWarp prst="textNoShape">
                  <a:avLst/>
                </a:prstTxWarp>
              </a:bodyPr>
              <a:lstStyle/>
              <a:p>
                <a:pPr defTabSz="932456">
                  <a:defRPr/>
                </a:pPr>
                <a:endParaRPr lang="en-US">
                  <a:solidFill>
                    <a:srgbClr val="FFB900"/>
                  </a:solidFill>
                  <a:latin typeface="Segoe UI Semilight"/>
                </a:endParaRPr>
              </a:p>
            </p:txBody>
          </p:sp>
        </p:grpSp>
        <p:sp>
          <p:nvSpPr>
            <p:cNvPr id="29" name="Rectangle 28"/>
            <p:cNvSpPr/>
            <p:nvPr/>
          </p:nvSpPr>
          <p:spPr bwMode="auto">
            <a:xfrm>
              <a:off x="2540162" y="272256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19" name="Rectangle 218"/>
            <p:cNvSpPr/>
            <p:nvPr/>
          </p:nvSpPr>
          <p:spPr bwMode="auto">
            <a:xfrm>
              <a:off x="2720322" y="2718442"/>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0" name="Rectangle 219"/>
            <p:cNvSpPr/>
            <p:nvPr/>
          </p:nvSpPr>
          <p:spPr bwMode="auto">
            <a:xfrm>
              <a:off x="2797315" y="271606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1" name="Rectangle 220"/>
            <p:cNvSpPr/>
            <p:nvPr/>
          </p:nvSpPr>
          <p:spPr bwMode="auto">
            <a:xfrm>
              <a:off x="2865967" y="2719713"/>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2" name="Rectangle 221"/>
            <p:cNvSpPr/>
            <p:nvPr/>
          </p:nvSpPr>
          <p:spPr bwMode="auto">
            <a:xfrm>
              <a:off x="2791040" y="279301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3" name="Rectangle 222"/>
            <p:cNvSpPr/>
            <p:nvPr/>
          </p:nvSpPr>
          <p:spPr bwMode="auto">
            <a:xfrm>
              <a:off x="2717221" y="278110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4" name="Rectangle 223"/>
            <p:cNvSpPr/>
            <p:nvPr/>
          </p:nvSpPr>
          <p:spPr bwMode="auto">
            <a:xfrm>
              <a:off x="2793421" y="2859589"/>
              <a:ext cx="57247" cy="7243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5" name="Rectangle 224"/>
            <p:cNvSpPr/>
            <p:nvPr/>
          </p:nvSpPr>
          <p:spPr bwMode="auto">
            <a:xfrm>
              <a:off x="2628239" y="271549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7" name="Rectangle 226"/>
            <p:cNvSpPr/>
            <p:nvPr/>
          </p:nvSpPr>
          <p:spPr bwMode="auto">
            <a:xfrm>
              <a:off x="2878277" y="279226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8" name="Rectangle 227"/>
            <p:cNvSpPr/>
            <p:nvPr/>
          </p:nvSpPr>
          <p:spPr bwMode="auto">
            <a:xfrm>
              <a:off x="2877485" y="2870842"/>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29" name="Rectangle 228"/>
            <p:cNvSpPr/>
            <p:nvPr/>
          </p:nvSpPr>
          <p:spPr bwMode="auto">
            <a:xfrm>
              <a:off x="2873508" y="2956004"/>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0" name="Rectangle 229"/>
            <p:cNvSpPr/>
            <p:nvPr/>
          </p:nvSpPr>
          <p:spPr bwMode="auto">
            <a:xfrm>
              <a:off x="2873508" y="3048980"/>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1" name="Rectangle 230"/>
            <p:cNvSpPr/>
            <p:nvPr/>
          </p:nvSpPr>
          <p:spPr bwMode="auto">
            <a:xfrm>
              <a:off x="2715944" y="288197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2" name="Rectangle 231"/>
            <p:cNvSpPr/>
            <p:nvPr/>
          </p:nvSpPr>
          <p:spPr bwMode="auto">
            <a:xfrm>
              <a:off x="2753880" y="298133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3" name="Rectangle 232"/>
            <p:cNvSpPr/>
            <p:nvPr/>
          </p:nvSpPr>
          <p:spPr bwMode="auto">
            <a:xfrm>
              <a:off x="2796117" y="3016317"/>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4" name="Rectangle 233"/>
            <p:cNvSpPr/>
            <p:nvPr/>
          </p:nvSpPr>
          <p:spPr bwMode="auto">
            <a:xfrm>
              <a:off x="2678699" y="2980353"/>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5" name="Rectangle 234"/>
            <p:cNvSpPr/>
            <p:nvPr/>
          </p:nvSpPr>
          <p:spPr bwMode="auto">
            <a:xfrm>
              <a:off x="2628238" y="2775588"/>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sp>
          <p:nvSpPr>
            <p:cNvPr id="236" name="Rectangle 235"/>
            <p:cNvSpPr/>
            <p:nvPr/>
          </p:nvSpPr>
          <p:spPr bwMode="auto">
            <a:xfrm>
              <a:off x="2633652" y="2889549"/>
              <a:ext cx="57247" cy="5724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9" tIns="146263" rIns="182829" bIns="146263" numCol="1" spcCol="0" rtlCol="0" fromWordArt="0" anchor="t" anchorCtr="0" forceAA="0" compatLnSpc="1">
              <a:prstTxWarp prst="textNoShape">
                <a:avLst/>
              </a:prstTxWarp>
              <a:noAutofit/>
            </a:bodyPr>
            <a:lstStyle/>
            <a:p>
              <a:pPr algn="ctr" defTabSz="932186" fontAlgn="base">
                <a:lnSpc>
                  <a:spcPct val="90000"/>
                </a:lnSpc>
                <a:spcBef>
                  <a:spcPct val="0"/>
                </a:spcBef>
                <a:spcAft>
                  <a:spcPct val="0"/>
                </a:spcAft>
                <a:defRPr/>
              </a:pPr>
              <a:endParaRPr lang="en-US" sz="2400" err="1">
                <a:solidFill>
                  <a:srgbClr val="FFB900"/>
                </a:solidFill>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1672907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fade">
                                      <p:cBhvr>
                                        <p:cTn id="12" dur="500"/>
                                        <p:tgtEl>
                                          <p:spTgt spid="60"/>
                                        </p:tgtEl>
                                      </p:cBhvr>
                                    </p:animEffect>
                                  </p:childTnLst>
                                </p:cTn>
                              </p:par>
                              <p:par>
                                <p:cTn id="13" presetID="42" presetClass="path" presetSubtype="0" decel="100000" fill="hold" grpId="1" nodeType="withEffect">
                                  <p:stCondLst>
                                    <p:cond delay="0"/>
                                  </p:stCondLst>
                                  <p:childTnLst>
                                    <p:animMotion origin="layout" path="M 3.55629E-6 4.87971E-6 L 3.55629E-6 -0.05448 " pathEditMode="relative" rAng="0" ptsTypes="AA">
                                      <p:cBhvr>
                                        <p:cTn id="14" dur="500" spd="-100000" fill="hold"/>
                                        <p:tgtEl>
                                          <p:spTgt spid="60"/>
                                        </p:tgtEl>
                                        <p:attrNameLst>
                                          <p:attrName>ppt_x</p:attrName>
                                          <p:attrName>ppt_y</p:attrName>
                                        </p:attrNameLst>
                                      </p:cBhvr>
                                      <p:rCtr x="0" y="-2724"/>
                                    </p:animMotion>
                                  </p:childTnLst>
                                </p:cTn>
                              </p:par>
                              <p:par>
                                <p:cTn id="15" presetID="53" presetClass="entr" presetSubtype="16" fill="hold" nodeType="withEffect">
                                  <p:stCondLst>
                                    <p:cond delay="200"/>
                                  </p:stCondLst>
                                  <p:childTnLst>
                                    <p:set>
                                      <p:cBhvr>
                                        <p:cTn id="16" dur="1" fill="hold">
                                          <p:stCondLst>
                                            <p:cond delay="0"/>
                                          </p:stCondLst>
                                        </p:cTn>
                                        <p:tgtEl>
                                          <p:spTgt spid="27"/>
                                        </p:tgtEl>
                                        <p:attrNameLst>
                                          <p:attrName>style.visibility</p:attrName>
                                        </p:attrNameLst>
                                      </p:cBhvr>
                                      <p:to>
                                        <p:strVal val="visible"/>
                                      </p:to>
                                    </p:set>
                                    <p:anim calcmode="lin" valueType="num">
                                      <p:cBhvr>
                                        <p:cTn id="17" dur="500" fill="hold"/>
                                        <p:tgtEl>
                                          <p:spTgt spid="27"/>
                                        </p:tgtEl>
                                        <p:attrNameLst>
                                          <p:attrName>ppt_w</p:attrName>
                                        </p:attrNameLst>
                                      </p:cBhvr>
                                      <p:tavLst>
                                        <p:tav tm="0">
                                          <p:val>
                                            <p:fltVal val="0"/>
                                          </p:val>
                                        </p:tav>
                                        <p:tav tm="100000">
                                          <p:val>
                                            <p:strVal val="#ppt_w"/>
                                          </p:val>
                                        </p:tav>
                                      </p:tavLst>
                                    </p:anim>
                                    <p:anim calcmode="lin" valueType="num">
                                      <p:cBhvr>
                                        <p:cTn id="18" dur="500" fill="hold"/>
                                        <p:tgtEl>
                                          <p:spTgt spid="27"/>
                                        </p:tgtEl>
                                        <p:attrNameLst>
                                          <p:attrName>ppt_h</p:attrName>
                                        </p:attrNameLst>
                                      </p:cBhvr>
                                      <p:tavLst>
                                        <p:tav tm="0">
                                          <p:val>
                                            <p:fltVal val="0"/>
                                          </p:val>
                                        </p:tav>
                                        <p:tav tm="100000">
                                          <p:val>
                                            <p:strVal val="#ppt_h"/>
                                          </p:val>
                                        </p:tav>
                                      </p:tavLst>
                                    </p:anim>
                                    <p:animEffect transition="in" filter="fade">
                                      <p:cBhvr>
                                        <p:cTn id="19" dur="500"/>
                                        <p:tgtEl>
                                          <p:spTgt spid="27"/>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42" presetClass="path" presetSubtype="0" decel="100000" fill="hold" grpId="1" nodeType="withEffect">
                                  <p:stCondLst>
                                    <p:cond delay="200"/>
                                  </p:stCondLst>
                                  <p:childTnLst>
                                    <p:animMotion origin="layout" path="M 3.55629E-6 4.87971E-6 L 3.55629E-6 -0.05448 " pathEditMode="relative" rAng="0" ptsTypes="AA">
                                      <p:cBhvr>
                                        <p:cTn id="24" dur="500" spd="-100000" fill="hold"/>
                                        <p:tgtEl>
                                          <p:spTgt spid="10"/>
                                        </p:tgtEl>
                                        <p:attrNameLst>
                                          <p:attrName>ppt_x</p:attrName>
                                          <p:attrName>ppt_y</p:attrName>
                                        </p:attrNameLst>
                                      </p:cBhvr>
                                      <p:rCtr x="0" y="-2724"/>
                                    </p:animMotion>
                                  </p:childTnLst>
                                </p:cTn>
                              </p:par>
                              <p:par>
                                <p:cTn id="25" presetID="53" presetClass="entr" presetSubtype="16" fill="hold" nodeType="withEffect">
                                  <p:stCondLst>
                                    <p:cond delay="400"/>
                                  </p:stCondLst>
                                  <p:childTnLst>
                                    <p:set>
                                      <p:cBhvr>
                                        <p:cTn id="26" dur="1" fill="hold">
                                          <p:stCondLst>
                                            <p:cond delay="0"/>
                                          </p:stCondLst>
                                        </p:cTn>
                                        <p:tgtEl>
                                          <p:spTgt spid="20"/>
                                        </p:tgtEl>
                                        <p:attrNameLst>
                                          <p:attrName>style.visibility</p:attrName>
                                        </p:attrNameLst>
                                      </p:cBhvr>
                                      <p:to>
                                        <p:strVal val="visible"/>
                                      </p:to>
                                    </p:set>
                                    <p:anim calcmode="lin" valueType="num">
                                      <p:cBhvr>
                                        <p:cTn id="27" dur="500" fill="hold"/>
                                        <p:tgtEl>
                                          <p:spTgt spid="20"/>
                                        </p:tgtEl>
                                        <p:attrNameLst>
                                          <p:attrName>ppt_w</p:attrName>
                                        </p:attrNameLst>
                                      </p:cBhvr>
                                      <p:tavLst>
                                        <p:tav tm="0">
                                          <p:val>
                                            <p:fltVal val="0"/>
                                          </p:val>
                                        </p:tav>
                                        <p:tav tm="100000">
                                          <p:val>
                                            <p:strVal val="#ppt_w"/>
                                          </p:val>
                                        </p:tav>
                                      </p:tavLst>
                                    </p:anim>
                                    <p:anim calcmode="lin" valueType="num">
                                      <p:cBhvr>
                                        <p:cTn id="28" dur="500" fill="hold"/>
                                        <p:tgtEl>
                                          <p:spTgt spid="20"/>
                                        </p:tgtEl>
                                        <p:attrNameLst>
                                          <p:attrName>ppt_h</p:attrName>
                                        </p:attrNameLst>
                                      </p:cBhvr>
                                      <p:tavLst>
                                        <p:tav tm="0">
                                          <p:val>
                                            <p:fltVal val="0"/>
                                          </p:val>
                                        </p:tav>
                                        <p:tav tm="100000">
                                          <p:val>
                                            <p:strVal val="#ppt_h"/>
                                          </p:val>
                                        </p:tav>
                                      </p:tavLst>
                                    </p:anim>
                                    <p:animEffect transition="in" filter="fade">
                                      <p:cBhvr>
                                        <p:cTn id="29" dur="500"/>
                                        <p:tgtEl>
                                          <p:spTgt spid="20"/>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61"/>
                                        </p:tgtEl>
                                        <p:attrNameLst>
                                          <p:attrName>style.visibility</p:attrName>
                                        </p:attrNameLst>
                                      </p:cBhvr>
                                      <p:to>
                                        <p:strVal val="visible"/>
                                      </p:to>
                                    </p:set>
                                    <p:animEffect transition="in" filter="fade">
                                      <p:cBhvr>
                                        <p:cTn id="32" dur="500"/>
                                        <p:tgtEl>
                                          <p:spTgt spid="61"/>
                                        </p:tgtEl>
                                      </p:cBhvr>
                                    </p:animEffect>
                                  </p:childTnLst>
                                </p:cTn>
                              </p:par>
                              <p:par>
                                <p:cTn id="33" presetID="42" presetClass="path" presetSubtype="0" decel="100000" fill="hold" grpId="1" nodeType="withEffect">
                                  <p:stCondLst>
                                    <p:cond delay="400"/>
                                  </p:stCondLst>
                                  <p:childTnLst>
                                    <p:animMotion origin="layout" path="M 3.55629E-6 4.87971E-6 L 3.55629E-6 -0.05448 " pathEditMode="relative" rAng="0" ptsTypes="AA">
                                      <p:cBhvr>
                                        <p:cTn id="34" dur="500" spd="-100000" fill="hold"/>
                                        <p:tgtEl>
                                          <p:spTgt spid="61"/>
                                        </p:tgtEl>
                                        <p:attrNameLst>
                                          <p:attrName>ppt_x</p:attrName>
                                          <p:attrName>ppt_y</p:attrName>
                                        </p:attrNameLst>
                                      </p:cBhvr>
                                      <p:rCtr x="0" y="-27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61" grpId="0"/>
      <p:bldP spid="61" grpId="1"/>
      <p:bldP spid="60" grpId="0"/>
      <p:bldP spid="60" grpId="1"/>
    </p:bldLst>
  </p:timing>
</p:sld>
</file>

<file path=ppt/theme/theme1.xml><?xml version="1.0" encoding="utf-8"?>
<a:theme xmlns:a="http://schemas.openxmlformats.org/drawingml/2006/main" name="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ediaServiceKeyPoints xmlns="16dc66bd-df5a-4495-a5c9-5e296f49988a" xsi:nil="true"/>
    <_ip_UnifiedCompliancePolicyProperties xmlns="http://schemas.microsoft.com/sharepoint/v3" xsi:nil="true"/>
    <MediaServiceTranscript xmlns="16dc66bd-df5a-4495-a5c9-5e296f49988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33D2391BFF58241AEB203BD95DC1F89" ma:contentTypeVersion="17" ma:contentTypeDescription="Create a new document." ma:contentTypeScope="" ma:versionID="8ec581d6c997ba8fdfd9901fdcef9afd">
  <xsd:schema xmlns:xsd="http://www.w3.org/2001/XMLSchema" xmlns:xs="http://www.w3.org/2001/XMLSchema" xmlns:p="http://schemas.microsoft.com/office/2006/metadata/properties" xmlns:ns1="http://schemas.microsoft.com/sharepoint/v3" xmlns:ns2="16dc66bd-df5a-4495-a5c9-5e296f49988a" xmlns:ns3="12239fb0-26c0-4a37-b790-6c81fba9d0fc" targetNamespace="http://schemas.microsoft.com/office/2006/metadata/properties" ma:root="true" ma:fieldsID="db6400918fff18b1f0872009fae373a7" ns1:_="" ns2:_="" ns3:_="">
    <xsd:import namespace="http://schemas.microsoft.com/sharepoint/v3"/>
    <xsd:import namespace="16dc66bd-df5a-4495-a5c9-5e296f49988a"/>
    <xsd:import namespace="12239fb0-26c0-4a37-b790-6c81fba9d0f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3:SharedWithUsers" minOccurs="0"/>
                <xsd:element ref="ns3:SharedWithDetails" minOccurs="0"/>
                <xsd:element ref="ns3:LastSharedByUser" minOccurs="0"/>
                <xsd:element ref="ns3:LastSharedByTime"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1:_ip_UnifiedCompliancePolicyProperties" minOccurs="0"/>
                <xsd:element ref="ns1:_ip_UnifiedCompliancePolicyUIAction" minOccurs="0"/>
                <xsd:element ref="ns2:MediaServiceTranscrip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c66bd-df5a-4495-a5c9-5e296f49988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element name="MediaServiceTranscript" ma:index="24" nillable="true" ma:displayName="MediaServiceTranscript" ma:hidden="true" ma:internalName="MediaServiceTranscript"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2239fb0-26c0-4a37-b790-6c81fba9d0fc"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9C5458-A72E-4627-9FFC-D350DCB4700F}">
  <ds:schemaRefs>
    <ds:schemaRef ds:uri="12239fb0-26c0-4a37-b790-6c81fba9d0fc"/>
    <ds:schemaRef ds:uri="http://purl.org/dc/dcmitype/"/>
    <ds:schemaRef ds:uri="http://purl.org/dc/elements/1.1/"/>
    <ds:schemaRef ds:uri="http://schemas.microsoft.com/office/2006/documentManagement/types"/>
    <ds:schemaRef ds:uri="http://schemas.microsoft.com/office/2006/metadata/properties"/>
    <ds:schemaRef ds:uri="http://schemas.microsoft.com/sharepoint/v3"/>
    <ds:schemaRef ds:uri="http://schemas.microsoft.com/office/infopath/2007/PartnerControls"/>
    <ds:schemaRef ds:uri="http://schemas.openxmlformats.org/package/2006/metadata/core-properties"/>
    <ds:schemaRef ds:uri="16dc66bd-df5a-4495-a5c9-5e296f49988a"/>
    <ds:schemaRef ds:uri="http://www.w3.org/XML/1998/namespace"/>
    <ds:schemaRef ds:uri="http://purl.org/dc/terms/"/>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99FFBB7B-6C65-41E8-B4D3-369F6C966D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6dc66bd-df5a-4495-a5c9-5e296f49988a"/>
    <ds:schemaRef ds:uri="12239fb0-26c0-4a37-b790-6c81fba9d0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3134_APEX_template_r03</Template>
  <TotalTime>467</TotalTime>
  <Words>3767</Words>
  <Application>Microsoft Office PowerPoint</Application>
  <PresentationFormat>Custom</PresentationFormat>
  <Paragraphs>382</Paragraphs>
  <Slides>32</Slides>
  <Notes>30</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Calibri</vt:lpstr>
      <vt:lpstr>Lucida Console</vt:lpstr>
      <vt:lpstr>Segoe UI</vt:lpstr>
      <vt:lpstr>Segoe UI Light</vt:lpstr>
      <vt:lpstr>Segoe UI Semibold</vt:lpstr>
      <vt:lpstr>Segoe UI Semilight</vt:lpstr>
      <vt:lpstr>Trebuchet MS</vt:lpstr>
      <vt:lpstr>Wingdings</vt:lpstr>
      <vt:lpstr>APEX Template 2017 </vt:lpstr>
      <vt:lpstr>How Can I Use Azure Serverless Services in My Projects?</vt:lpstr>
      <vt:lpstr>Takeaways</vt:lpstr>
      <vt:lpstr>Introduction to Serverless</vt:lpstr>
      <vt:lpstr>Server</vt:lpstr>
      <vt:lpstr>PowerPoint Presentation</vt:lpstr>
      <vt:lpstr>PowerPoint Presentation</vt:lpstr>
      <vt:lpstr>PowerPoint Presentation</vt:lpstr>
      <vt:lpstr>PowerPoint Presentation</vt:lpstr>
      <vt:lpstr>What is Serverless? </vt:lpstr>
      <vt:lpstr>Azure serverless platform components</vt:lpstr>
      <vt:lpstr>Azure serverless platform components</vt:lpstr>
      <vt:lpstr>Azure serverless platform components</vt:lpstr>
      <vt:lpstr>Azure serverless platform components</vt:lpstr>
      <vt:lpstr>Azure Logic Apps</vt:lpstr>
      <vt:lpstr>Integration as a Services (iPaaS)</vt:lpstr>
      <vt:lpstr>Visual workflow designer</vt:lpstr>
      <vt:lpstr>Logic Apps connects everything</vt:lpstr>
      <vt:lpstr>Logic App Demo</vt:lpstr>
      <vt:lpstr>Azure Functions</vt:lpstr>
      <vt:lpstr>Introducing Functions</vt:lpstr>
      <vt:lpstr>Why Azure Functions?</vt:lpstr>
      <vt:lpstr>More reasons?!</vt:lpstr>
      <vt:lpstr>Azure Functions is open source</vt:lpstr>
      <vt:lpstr>JavaScript Function Demo</vt:lpstr>
      <vt:lpstr>Deploy to Azure  from  Git / GitHub</vt:lpstr>
      <vt:lpstr>All together</vt:lpstr>
      <vt:lpstr>Scenarios</vt:lpstr>
      <vt:lpstr>Scenarios</vt:lpstr>
      <vt:lpstr>Azure Logic App with Azure  Function Demo</vt:lpstr>
      <vt:lpstr>Figuring out Azure Functions</vt:lpstr>
      <vt:lpstr>Resources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&lt;Speech title here&gt;</dc:subject>
  <dc:creator>Trine Thogersen</dc:creator>
  <cp:keywords/>
  <dc:description>Template: _x000d_
Formatting: _x000d_
Audience Type:</dc:description>
  <cp:lastModifiedBy>Frank Boucher</cp:lastModifiedBy>
  <cp:revision>22</cp:revision>
  <dcterms:created xsi:type="dcterms:W3CDTF">2017-10-31T19:47:21Z</dcterms:created>
  <dcterms:modified xsi:type="dcterms:W3CDTF">2020-05-27T21:41:44Z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0x010100A33D2391BFF58241AEB203BD95DC1F89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maprende@microsoft.com</vt:lpwstr>
  </property>
  <property fmtid="{D5CDD505-2E9C-101B-9397-08002B2CF9AE}" pid="14" name="MSIP_Label_f42aa342-8706-4288-bd11-ebb85995028c_SetDate">
    <vt:lpwstr>2018-04-03T18:59:45.4491218Z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